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8"/>
  </p:notesMasterIdLst>
  <p:handoutMasterIdLst>
    <p:handoutMasterId r:id="rId39"/>
  </p:handoutMasterIdLst>
  <p:sldIdLst>
    <p:sldId id="256" r:id="rId2"/>
    <p:sldId id="257" r:id="rId3"/>
    <p:sldId id="258" r:id="rId4"/>
    <p:sldId id="294" r:id="rId5"/>
    <p:sldId id="259" r:id="rId6"/>
    <p:sldId id="292" r:id="rId7"/>
    <p:sldId id="293" r:id="rId8"/>
    <p:sldId id="260" r:id="rId9"/>
    <p:sldId id="261" r:id="rId10"/>
    <p:sldId id="262" r:id="rId11"/>
    <p:sldId id="263" r:id="rId12"/>
    <p:sldId id="264" r:id="rId13"/>
    <p:sldId id="265" r:id="rId14"/>
    <p:sldId id="266" r:id="rId15"/>
    <p:sldId id="267" r:id="rId16"/>
    <p:sldId id="268" r:id="rId17"/>
    <p:sldId id="290" r:id="rId18"/>
    <p:sldId id="269" r:id="rId19"/>
    <p:sldId id="270" r:id="rId20"/>
    <p:sldId id="271" r:id="rId21"/>
    <p:sldId id="272" r:id="rId22"/>
    <p:sldId id="273" r:id="rId23"/>
    <p:sldId id="291" r:id="rId24"/>
    <p:sldId id="274" r:id="rId25"/>
    <p:sldId id="275" r:id="rId26"/>
    <p:sldId id="295" r:id="rId27"/>
    <p:sldId id="277" r:id="rId28"/>
    <p:sldId id="278" r:id="rId29"/>
    <p:sldId id="279" r:id="rId30"/>
    <p:sldId id="296" r:id="rId31"/>
    <p:sldId id="280" r:id="rId32"/>
    <p:sldId id="283" r:id="rId33"/>
    <p:sldId id="284" r:id="rId34"/>
    <p:sldId id="285" r:id="rId35"/>
    <p:sldId id="287" r:id="rId36"/>
    <p:sldId id="297" r:id="rId3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89542" autoAdjust="0"/>
  </p:normalViewPr>
  <p:slideViewPr>
    <p:cSldViewPr>
      <p:cViewPr>
        <p:scale>
          <a:sx n="100" d="100"/>
          <a:sy n="100" d="100"/>
        </p:scale>
        <p:origin x="166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6/4/2020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26</a:t>
            </a:fld>
            <a:endParaRPr lang="en-US"/>
          </a:p>
        </p:txBody>
      </p:sp>
    </p:spTree>
    <p:extLst>
      <p:ext uri="{BB962C8B-B14F-4D97-AF65-F5344CB8AC3E}">
        <p14:creationId xmlns:p14="http://schemas.microsoft.com/office/powerpoint/2010/main" val="8296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27</a:t>
            </a:fld>
            <a:endParaRPr lang="en-US"/>
          </a:p>
        </p:txBody>
      </p:sp>
    </p:spTree>
    <p:extLst>
      <p:ext uri="{BB962C8B-B14F-4D97-AF65-F5344CB8AC3E}">
        <p14:creationId xmlns:p14="http://schemas.microsoft.com/office/powerpoint/2010/main" val="221466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28</a:t>
            </a:fld>
            <a:endParaRPr lang="en-US"/>
          </a:p>
        </p:txBody>
      </p:sp>
    </p:spTree>
    <p:extLst>
      <p:ext uri="{BB962C8B-B14F-4D97-AF65-F5344CB8AC3E}">
        <p14:creationId xmlns:p14="http://schemas.microsoft.com/office/powerpoint/2010/main" val="20066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necolas.github.io/normalize.c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ympanus.net/codrops/css_reference/border-sty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CSS/background-siz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css/css3_gradients.asp" TargetMode="External"/><Relationship Id="rId2" Type="http://schemas.openxmlformats.org/officeDocument/2006/relationships/hyperlink" Target="https://developer.mozilla.org/en-US/docs/Web/CSS/background-imag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aniuse.com/#search=linear-gradient"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5</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371600" y="2209800"/>
            <a:ext cx="6400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use</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CSS box model for spacing, borders, and backgrounds</a:t>
            </a: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984A-748C-40CE-B3FB-DDBFE9EB54C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web page in a browser</a:t>
            </a:r>
            <a:endParaRPr lang="en-US" dirty="0"/>
          </a:p>
        </p:txBody>
      </p:sp>
      <p:pic>
        <p:nvPicPr>
          <p:cNvPr id="7" name="Content Placeholder 6" descr="See page 170 in book" title="See slide title">
            <a:extLst>
              <a:ext uri="{FF2B5EF4-FFF2-40B4-BE49-F238E27FC236}">
                <a16:creationId xmlns:a16="http://schemas.microsoft.com/office/drawing/2014/main" id="{DB6CA071-6FF6-47A7-95EF-ADFDF5B2079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95400"/>
            <a:ext cx="6247619" cy="3104762"/>
          </a:xfrm>
          <a:prstGeom prst="rect">
            <a:avLst/>
          </a:prstGeom>
        </p:spPr>
      </p:pic>
      <p:sp>
        <p:nvSpPr>
          <p:cNvPr id="5" name="Footer Placeholder 4">
            <a:extLst>
              <a:ext uri="{FF2B5EF4-FFF2-40B4-BE49-F238E27FC236}">
                <a16:creationId xmlns:a16="http://schemas.microsoft.com/office/drawing/2014/main" id="{319A1925-6798-4127-87D8-EA19E5CB4E6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A1F9F7E-04FB-4922-A119-84F55F91DFA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7496B0C-5E31-4CB7-B219-7FA853FF8D1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
        <p:nvSpPr>
          <p:cNvPr id="8" name="TextBox 7">
            <a:extLst>
              <a:ext uri="{FF2B5EF4-FFF2-40B4-BE49-F238E27FC236}">
                <a16:creationId xmlns:a16="http://schemas.microsoft.com/office/drawing/2014/main" id="{B52A2C76-22DF-4993-9636-ED71772B4FB1}"/>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185443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9713-B592-44D3-8E1C-D63E1DFEF6A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 of the content area</a:t>
            </a:r>
            <a:endParaRPr lang="en-US" dirty="0"/>
          </a:p>
        </p:txBody>
      </p:sp>
      <p:sp>
        <p:nvSpPr>
          <p:cNvPr id="3" name="Text Placeholder 2">
            <a:extLst>
              <a:ext uri="{FF2B5EF4-FFF2-40B4-BE49-F238E27FC236}">
                <a16:creationId xmlns:a16="http://schemas.microsoft.com/office/drawing/2014/main" id="{6191030B-C364-4680-815D-1E8E6F696147}"/>
              </a:ext>
            </a:extLst>
          </p:cNvPr>
          <p:cNvSpPr>
            <a:spLocks noGrp="1"/>
          </p:cNvSpPr>
          <p:nvPr>
            <p:ph type="body" sz="quarter" idx="13"/>
          </p:nvPr>
        </p:nvSpPr>
        <p:spPr>
          <a:xfrm>
            <a:off x="838200" y="1066800"/>
            <a:ext cx="80010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450px;        /* an absolute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75%;          /* a relative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auto;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based </a:t>
            </a:r>
            <a:r>
              <a:rPr lang="en-US" sz="1600" b="1">
                <a:latin typeface="Courier New" panose="02070309020205020404" pitchFamily="49" charset="0"/>
                <a:ea typeface="Times New Roman" panose="02020603050405020304" pitchFamily="18" charset="0"/>
                <a:cs typeface="Times New Roman" panose="02020603050405020304" pitchFamily="18" charset="0"/>
              </a:rPr>
              <a:t>on content (default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height of the content area</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125px;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auto</a:t>
            </a:r>
            <a:r>
              <a:rPr lang="en-US" sz="1600" b="1">
                <a:latin typeface="Courier New" panose="02070309020205020404" pitchFamily="49" charset="0"/>
                <a:ea typeface="Times New Roman" panose="02020603050405020304" pitchFamily="18" charset="0"/>
                <a:cs typeface="Times New Roman" panose="02020603050405020304" pitchFamily="18" charset="0"/>
              </a:rPr>
              <a:t>;        /* height based on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content (default)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minimum and maximum width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height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min-width: 450px;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max-width: 600px;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min-height: 120px;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max-height: 160px;</a:t>
            </a:r>
          </a:p>
          <a:p>
            <a:endParaRPr lang="en-US" dirty="0"/>
          </a:p>
        </p:txBody>
      </p:sp>
      <p:sp>
        <p:nvSpPr>
          <p:cNvPr id="5" name="Footer Placeholder 4">
            <a:extLst>
              <a:ext uri="{FF2B5EF4-FFF2-40B4-BE49-F238E27FC236}">
                <a16:creationId xmlns:a16="http://schemas.microsoft.com/office/drawing/2014/main" id="{64F95D25-925D-4DE1-AC18-59B3F76574B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CCEF423-D06B-4027-82F2-1F9071786F0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2BA0D0D-335A-4BDB-84CE-D6BC7AA6F1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55347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879-A320-4314-A8B4-FA56A25325E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margin on a single side </a:t>
            </a:r>
            <a:endParaRPr lang="en-US" dirty="0"/>
          </a:p>
        </p:txBody>
      </p:sp>
      <p:sp>
        <p:nvSpPr>
          <p:cNvPr id="3" name="Text Placeholder 2">
            <a:extLst>
              <a:ext uri="{FF2B5EF4-FFF2-40B4-BE49-F238E27FC236}">
                <a16:creationId xmlns:a16="http://schemas.microsoft.com/office/drawing/2014/main" id="{9675A973-BBBF-4CC9-9587-A8BD580E53B6}"/>
              </a:ext>
            </a:extLst>
          </p:cNvPr>
          <p:cNvSpPr>
            <a:spLocks noGrp="1"/>
          </p:cNvSpPr>
          <p:nvPr>
            <p:ph type="body" sz="quarter" idx="13"/>
          </p:nvPr>
        </p:nvSpPr>
        <p:spPr>
          <a:xfrm>
            <a:off x="838199" y="1066800"/>
            <a:ext cx="7772401"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margin-top: .5em;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margin-bottom: 2em;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margin-left: 1em;</a:t>
            </a:r>
            <a:endParaRPr lang="en-US" sz="16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margins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 top, right and left,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1em; /* top, right, bottom, left */</a:t>
            </a:r>
          </a:p>
          <a:p>
            <a:endParaRPr lang="en-US" dirty="0"/>
          </a:p>
        </p:txBody>
      </p:sp>
      <p:sp>
        <p:nvSpPr>
          <p:cNvPr id="5" name="Footer Placeholder 4">
            <a:extLst>
              <a:ext uri="{FF2B5EF4-FFF2-40B4-BE49-F238E27FC236}">
                <a16:creationId xmlns:a16="http://schemas.microsoft.com/office/drawing/2014/main" id="{BE182D6F-8558-48D0-BE54-97D1E688A0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47C65B-04D8-418F-AFB2-9069BE99EA6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E9D356A-961D-4F3C-851D-038C5C54CA7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83125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2676-1EB7-4656-B1EB-1F7AA6BD2B8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padding on a single side</a:t>
            </a:r>
            <a:endParaRPr lang="en-US" dirty="0"/>
          </a:p>
        </p:txBody>
      </p:sp>
      <p:sp>
        <p:nvSpPr>
          <p:cNvPr id="3" name="Text Placeholder 2">
            <a:extLst>
              <a:ext uri="{FF2B5EF4-FFF2-40B4-BE49-F238E27FC236}">
                <a16:creationId xmlns:a16="http://schemas.microsoft.com/office/drawing/2014/main" id="{5D0009F6-CE91-417C-A5FB-A6251066A3EA}"/>
              </a:ext>
            </a:extLst>
          </p:cNvPr>
          <p:cNvSpPr>
            <a:spLocks noGrp="1"/>
          </p:cNvSpPr>
          <p:nvPr>
            <p:ph type="body" sz="quarter" idx="13"/>
          </p:nvPr>
        </p:nvSpPr>
        <p:spPr>
          <a:xfrm>
            <a:off x="838200" y="1066800"/>
            <a:ext cx="73914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padding-top: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.5em;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1em;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padding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 top, right and left,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1em;  /* top, right, bottom, left */</a:t>
            </a:r>
          </a:p>
          <a:p>
            <a:endParaRPr lang="en-US" dirty="0"/>
          </a:p>
        </p:txBody>
      </p:sp>
      <p:sp>
        <p:nvSpPr>
          <p:cNvPr id="5" name="Footer Placeholder 4">
            <a:extLst>
              <a:ext uri="{FF2B5EF4-FFF2-40B4-BE49-F238E27FC236}">
                <a16:creationId xmlns:a16="http://schemas.microsoft.com/office/drawing/2014/main" id="{C707F042-3DB7-4177-BF2C-6FAE9C21A2E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7977567-142C-43F8-8513-DD447CB0F4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FA98B3E-2523-4540-BEFD-EECABB681CC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73572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44401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962025"/>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14</a:t>
            </a:fld>
            <a:endParaRPr lang="en-US" dirty="0">
              <a:solidFill>
                <a:schemeClr val="bg1"/>
              </a:solidFill>
            </a:endParaRPr>
          </a:p>
        </p:txBody>
      </p:sp>
      <p:sp>
        <p:nvSpPr>
          <p:cNvPr id="8" name="TextBox 7">
            <a:extLst>
              <a:ext uri="{FF2B5EF4-FFF2-40B4-BE49-F238E27FC236}">
                <a16:creationId xmlns:a16="http://schemas.microsoft.com/office/drawing/2014/main" id="{DADA09EC-E084-4622-8A2B-1856F860D0D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323570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5A4E-A294-43AC-85B3-829FC48DB29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for the web page</a:t>
            </a:r>
            <a:endParaRPr lang="en-US" dirty="0"/>
          </a:p>
        </p:txBody>
      </p:sp>
      <p:sp>
        <p:nvSpPr>
          <p:cNvPr id="3" name="Text Placeholder 2">
            <a:extLst>
              <a:ext uri="{FF2B5EF4-FFF2-40B4-BE49-F238E27FC236}">
                <a16:creationId xmlns:a16="http://schemas.microsoft.com/office/drawing/2014/main" id="{B356F555-1A4C-44F3-9600-7A2CBBC171C2}"/>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width: 700px;</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1em auto;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h2, h3, </a:t>
            </a:r>
            <a:r>
              <a:rPr lang="en-US" sz="1600" b="1">
                <a:latin typeface="Courier New" panose="02070309020205020404" pitchFamily="49" charset="0"/>
                <a:ea typeface="Times New Roman" panose="02020603050405020304" pitchFamily="18" charset="0"/>
                <a:cs typeface="Times New Roman" panose="02020603050405020304" pitchFamily="18" charset="0"/>
              </a:rPr>
              <a:t>p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0;</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padding: 0;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margin: 0 0 1.5em;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li { padding-bottom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p { padding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.25em 0</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539207CE-439D-4782-9652-A2129A9FA5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E3E73F6-D198-44E9-B387-7EC26867F20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3FA511B-9E5E-4AC2-841A-6879C8AD28E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
        <p:nvSpPr>
          <p:cNvPr id="8" name="TextBox 7">
            <a:extLst>
              <a:ext uri="{FF2B5EF4-FFF2-40B4-BE49-F238E27FC236}">
                <a16:creationId xmlns:a16="http://schemas.microsoft.com/office/drawing/2014/main" id="{5DA0C573-61E4-4035-94FE-DC95B0EF8673}"/>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349879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378-5727-487B-A811-DCB84D59D7E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(continued)</a:t>
            </a:r>
            <a:endParaRPr lang="en-US" dirty="0"/>
          </a:p>
        </p:txBody>
      </p:sp>
      <p:sp>
        <p:nvSpPr>
          <p:cNvPr id="3" name="Text Placeholder 2">
            <a:extLst>
              <a:ext uri="{FF2B5EF4-FFF2-40B4-BE49-F238E27FC236}">
                <a16:creationId xmlns:a16="http://schemas.microsoft.com/office/drawing/2014/main" id="{6575B0CB-AD9A-4647-B982-D95AA17A06F1}"/>
              </a:ext>
            </a:extLst>
          </p:cNvPr>
          <p:cNvSpPr>
            <a:spLocks noGrp="1"/>
          </p:cNvSpPr>
          <p:nvPr>
            <p:ph type="body" sz="quarter" idx="13"/>
          </p:nvPr>
        </p:nvSpPr>
        <p:spPr>
          <a:xfrm>
            <a:off x="838200" y="1066800"/>
            <a:ext cx="7391400" cy="4636532"/>
          </a:xfrm>
        </p:spPr>
        <p:txBody>
          <a:bodyPr/>
          <a:lstStyle/>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styles for the header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margin-bottom: .25em;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styles for the main content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main h1 { margin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1em 0 .</a:t>
            </a:r>
            <a:r>
              <a:rPr lang="en-US" sz="1600" b="1">
                <a:latin typeface="Courier New" panose="02070309020205020404" pitchFamily="49" charset="0"/>
                <a:ea typeface="Times New Roman" panose="02020603050405020304" pitchFamily="18" charset="0"/>
                <a:cs typeface="Times New Roman" panose="02020603050405020304" pitchFamily="18" charset="0"/>
              </a:rPr>
              <a:t>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styles for the footer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footer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
        <p:nvSpPr>
          <p:cNvPr id="5" name="Footer Placeholder 4">
            <a:extLst>
              <a:ext uri="{FF2B5EF4-FFF2-40B4-BE49-F238E27FC236}">
                <a16:creationId xmlns:a16="http://schemas.microsoft.com/office/drawing/2014/main" id="{B79CAE02-5B74-454D-8842-DFDD689146D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DE3931B-8049-42A9-ABA3-37E9B0F937A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A112F31-62C4-480F-9931-F7334459339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
        <p:nvSpPr>
          <p:cNvPr id="7" name="TextBox 6">
            <a:extLst>
              <a:ext uri="{FF2B5EF4-FFF2-40B4-BE49-F238E27FC236}">
                <a16:creationId xmlns:a16="http://schemas.microsoft.com/office/drawing/2014/main" id="{479CACF3-C520-426E-B685-567116E5AF1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216282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328136"/>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46147"/>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
        <p:nvSpPr>
          <p:cNvPr id="8" name="TextBox 7">
            <a:extLst>
              <a:ext uri="{FF2B5EF4-FFF2-40B4-BE49-F238E27FC236}">
                <a16:creationId xmlns:a16="http://schemas.microsoft.com/office/drawing/2014/main" id="{12BC6ED2-2C70-4E25-BEF5-0432934727DD}"/>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109577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8A7-B254-4460-9B95-7CA669A3FB26}"/>
              </a:ext>
            </a:extLst>
          </p:cNvPr>
          <p:cNvSpPr>
            <a:spLocks noGrp="1"/>
          </p:cNvSpPr>
          <p:nvPr>
            <p:ph type="title"/>
          </p:nvPr>
        </p:nvSpPr>
        <p:spPr>
          <a:xfrm>
            <a:off x="914400" y="3201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version of the page that uses a reset selector</a:t>
            </a:r>
            <a:endParaRPr lang="en-US" dirty="0"/>
          </a:p>
        </p:txBody>
      </p:sp>
      <p:pic>
        <p:nvPicPr>
          <p:cNvPr id="7" name="Content Placeholder 6" descr="See page 182 in book" title="See slide title">
            <a:extLst>
              <a:ext uri="{FF2B5EF4-FFF2-40B4-BE49-F238E27FC236}">
                <a16:creationId xmlns:a16="http://schemas.microsoft.com/office/drawing/2014/main" id="{26FF6180-586C-436A-9408-C8FBDA411F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38200"/>
            <a:ext cx="6641925" cy="4800600"/>
          </a:xfrm>
          <a:prstGeom prst="rect">
            <a:avLst/>
          </a:prstGeom>
        </p:spPr>
      </p:pic>
      <p:sp>
        <p:nvSpPr>
          <p:cNvPr id="5" name="Footer Placeholder 4">
            <a:extLst>
              <a:ext uri="{FF2B5EF4-FFF2-40B4-BE49-F238E27FC236}">
                <a16:creationId xmlns:a16="http://schemas.microsoft.com/office/drawing/2014/main" id="{6740A3DB-FB58-409B-9745-9D85A32EF2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B7838DB-E7FD-484C-BC5A-10B0C556823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CFDEBA-279E-4E6D-8B97-3EE67A3116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
        <p:nvSpPr>
          <p:cNvPr id="8" name="TextBox 7">
            <a:extLst>
              <a:ext uri="{FF2B5EF4-FFF2-40B4-BE49-F238E27FC236}">
                <a16:creationId xmlns:a16="http://schemas.microsoft.com/office/drawing/2014/main" id="{8E266797-1E17-49EC-8D2B-3792BDE9048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book_apps/ch05/town_hall/index2.html</a:t>
            </a:r>
          </a:p>
        </p:txBody>
      </p:sp>
    </p:spTree>
    <p:extLst>
      <p:ext uri="{BB962C8B-B14F-4D97-AF65-F5344CB8AC3E}">
        <p14:creationId xmlns:p14="http://schemas.microsoft.com/office/powerpoint/2010/main" val="115719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CCB-8FDD-4C67-A07D-10BED1BD16B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changed box model styles for the page</a:t>
            </a:r>
            <a:endParaRPr lang="en-US" dirty="0"/>
          </a:p>
        </p:txBody>
      </p:sp>
      <p:sp>
        <p:nvSpPr>
          <p:cNvPr id="3" name="Text Placeholder 2">
            <a:extLst>
              <a:ext uri="{FF2B5EF4-FFF2-40B4-BE49-F238E27FC236}">
                <a16:creationId xmlns:a16="http://schemas.microsoft.com/office/drawing/2014/main" id="{0F1A0D07-CAE9-47F4-BF8A-4D6D6EE1A43E}"/>
              </a:ext>
            </a:extLst>
          </p:cNvPr>
          <p:cNvSpPr>
            <a:spLocks noGrp="1"/>
          </p:cNvSpPr>
          <p:nvPr>
            <p:ph type="body" sz="quarter" idx="13"/>
          </p:nvPr>
        </p:nvSpPr>
        <p:spPr>
          <a:xfrm>
            <a:off x="838200" y="1066800"/>
            <a:ext cx="7391400" cy="35814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0 1.5em 1.25em;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font-size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95%;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.35em;</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.25em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F1B8596-AD54-4C34-87E5-9433F2CE432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9C124E-114C-4458-884B-87A72051655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2AFFE18-FFA6-4737-8940-218BAB8CD17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7" name="TextBox 6">
            <a:extLst>
              <a:ext uri="{FF2B5EF4-FFF2-40B4-BE49-F238E27FC236}">
                <a16:creationId xmlns:a16="http://schemas.microsoft.com/office/drawing/2014/main" id="{1A1F38C0-B16E-4960-B06D-EFCFE35C3498}"/>
              </a:ext>
            </a:extLst>
          </p:cNvPr>
          <p:cNvSpPr txBox="1"/>
          <p:nvPr/>
        </p:nvSpPr>
        <p:spPr>
          <a:xfrm>
            <a:off x="838201" y="4876800"/>
            <a:ext cx="7315200" cy="1015663"/>
          </a:xfrm>
          <a:prstGeom prst="rect">
            <a:avLst/>
          </a:prstGeom>
          <a:noFill/>
        </p:spPr>
        <p:txBody>
          <a:bodyPr wrap="square" rtlCol="0">
            <a:spAutoFit/>
          </a:bodyPr>
          <a:lstStyle/>
          <a:p>
            <a:r>
              <a:rPr lang="en-US" sz="2000" b="1">
                <a:latin typeface="+mn-lt"/>
              </a:rPr>
              <a:t>Use </a:t>
            </a:r>
            <a:r>
              <a:rPr lang="en-US" sz="2000" b="1">
                <a:solidFill>
                  <a:schemeClr val="accent2"/>
                </a:solidFill>
                <a:latin typeface="+mn-lt"/>
                <a:hlinkClick r:id="rId2">
                  <a:extLst>
                    <a:ext uri="{A12FA001-AC4F-418D-AE19-62706E023703}">
                      <ahyp:hlinkClr xmlns:ahyp="http://schemas.microsoft.com/office/drawing/2018/hyperlinkcolor" val="tx"/>
                    </a:ext>
                  </a:extLst>
                </a:hlinkClick>
              </a:rPr>
              <a:t>normalize.css</a:t>
            </a:r>
            <a:r>
              <a:rPr lang="en-US" sz="2000" b="1">
                <a:latin typeface="+mn-lt"/>
              </a:rPr>
              <a:t> instead of a universal css reset.</a:t>
            </a:r>
          </a:p>
          <a:p>
            <a:r>
              <a:rPr lang="en-US" sz="2000" b="1">
                <a:latin typeface="+mn-lt"/>
              </a:rPr>
              <a:t>Universal css reset rules create more problems than they solve and are not a recommended practice!</a:t>
            </a:r>
          </a:p>
        </p:txBody>
      </p:sp>
    </p:spTree>
    <p:extLst>
      <p:ext uri="{BB962C8B-B14F-4D97-AF65-F5344CB8AC3E}">
        <p14:creationId xmlns:p14="http://schemas.microsoft.com/office/powerpoint/2010/main" val="63226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33024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916F-EFB1-4DF7-B875-25871C8BF2E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setting borders</a:t>
            </a:r>
            <a:endParaRPr lang="en-US" dirty="0"/>
          </a:p>
        </p:txBody>
      </p:sp>
      <p:sp>
        <p:nvSpPr>
          <p:cNvPr id="3" name="Text Placeholder 2">
            <a:extLst>
              <a:ext uri="{FF2B5EF4-FFF2-40B4-BE49-F238E27FC236}">
                <a16:creationId xmlns:a16="http://schemas.microsoft.com/office/drawing/2014/main" id="{FF2A528C-22C8-4036-92AE-7469125CD836}"/>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border-color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-color</a:t>
            </a:r>
            <a:r>
              <a:rPr lang="en-US" sz="16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border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border-</a:t>
            </a:r>
            <a:r>
              <a:rPr lang="en-US" sz="2400" b="1" i="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side</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side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2F88876D-FAB0-4DDB-804A-08DA96EEA43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E9C3D99-85AE-4427-9F69-12BDA5931A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C000857-95F0-44DD-B48C-ED4FDD21C6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412005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CE2C-6086-43B1-BBAD-55C23C964D4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border properties</a:t>
            </a:r>
            <a:endParaRPr lang="en-US" dirty="0"/>
          </a:p>
        </p:txBody>
      </p:sp>
      <p:sp>
        <p:nvSpPr>
          <p:cNvPr id="3" name="Text Placeholder 2">
            <a:extLst>
              <a:ext uri="{FF2B5EF4-FFF2-40B4-BE49-F238E27FC236}">
                <a16:creationId xmlns:a16="http://schemas.microsoft.com/office/drawing/2014/main" id="{188A7E43-A577-404D-A1E1-6617823222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thin solid green;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2px dashed #808080;</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1px inset;           /* uses the element's color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property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side borders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border-top: 2px solid black;</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border-right: 4px double blue;</a:t>
            </a:r>
          </a:p>
          <a:p>
            <a:endParaRPr lang="en-US" dirty="0"/>
          </a:p>
        </p:txBody>
      </p:sp>
      <p:sp>
        <p:nvSpPr>
          <p:cNvPr id="5" name="Footer Placeholder 4">
            <a:extLst>
              <a:ext uri="{FF2B5EF4-FFF2-40B4-BE49-F238E27FC236}">
                <a16:creationId xmlns:a16="http://schemas.microsoft.com/office/drawing/2014/main" id="{4DE25A78-53E3-4030-97FC-630C8B3095D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523B5D6-FEFE-4B5A-AD7F-FA15CB7432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39CF6E0C-149D-4B08-B511-8905A67302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617672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487E-F9D8-4862-A1ED-6DDA2A33E02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widths of borders</a:t>
            </a:r>
            <a:endParaRPr lang="en-US" dirty="0"/>
          </a:p>
        </p:txBody>
      </p:sp>
      <p:sp>
        <p:nvSpPr>
          <p:cNvPr id="3" name="Text Placeholder 2">
            <a:extLst>
              <a:ext uri="{FF2B5EF4-FFF2-40B4-BE49-F238E27FC236}">
                <a16:creationId xmlns:a16="http://schemas.microsoft.com/office/drawing/2014/main" id="{B7192105-D342-41D6-8CF6-50BED62085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 all four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 top and bottom,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top, right and left, bottom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3px; /* top, right, bottom,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style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dashed;     /* dashed line all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solid none; /* solid top and bottom, no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right and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color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#808080;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black gray; /* black top and bottom, gray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width, style, and color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border-bottom-width: 4px;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border-right-style: dashed;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border-left-color: gray;</a:t>
            </a:r>
          </a:p>
          <a:p>
            <a:endParaRPr lang="en-US" dirty="0"/>
          </a:p>
        </p:txBody>
      </p:sp>
      <p:sp>
        <p:nvSpPr>
          <p:cNvPr id="5" name="Footer Placeholder 4">
            <a:extLst>
              <a:ext uri="{FF2B5EF4-FFF2-40B4-BE49-F238E27FC236}">
                <a16:creationId xmlns:a16="http://schemas.microsoft.com/office/drawing/2014/main" id="{041AC9FF-442B-45A7-BCF2-7385E6775D2D}"/>
              </a:ext>
            </a:extLst>
          </p:cNvPr>
          <p:cNvSpPr>
            <a:spLocks noGrp="1"/>
          </p:cNvSpPr>
          <p:nvPr>
            <p:ph type="ftr" sz="quarter" idx="15"/>
          </p:nvPr>
        </p:nvSpPr>
        <p:spPr/>
        <p:txBody>
          <a:bodyPr/>
          <a:lstStyle/>
          <a:p>
            <a:pPr>
              <a:defRPr/>
            </a:pPr>
            <a:r>
              <a:rPr lang="en-US" dirty="0"/>
              <a:t>© 2018, Mike Murach &amp; Associates, Inc.</a:t>
            </a:r>
          </a:p>
        </p:txBody>
      </p:sp>
      <p:sp>
        <p:nvSpPr>
          <p:cNvPr id="4" name="Date Placeholder 3">
            <a:extLst>
              <a:ext uri="{FF2B5EF4-FFF2-40B4-BE49-F238E27FC236}">
                <a16:creationId xmlns:a16="http://schemas.microsoft.com/office/drawing/2014/main" id="{67B9F82C-A8F0-4EB0-A4B6-018B81028F7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5771C26-BE09-4E43-9E6D-923351B88D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57462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019-17FE-4F64-8780-52542F87A905}"/>
              </a:ext>
            </a:extLst>
          </p:cNvPr>
          <p:cNvSpPr>
            <a:spLocks noGrp="1"/>
          </p:cNvSpPr>
          <p:nvPr>
            <p:ph type="title"/>
          </p:nvPr>
        </p:nvSpPr>
        <p:spPr/>
        <p:txBody>
          <a:bodyPr/>
          <a:lstStyle/>
          <a:p>
            <a:r>
              <a:rPr lang="en-US" dirty="0"/>
              <a:t>Border Styles</a:t>
            </a:r>
          </a:p>
        </p:txBody>
      </p:sp>
      <p:sp>
        <p:nvSpPr>
          <p:cNvPr id="3" name="Text Placeholder 2">
            <a:extLst>
              <a:ext uri="{FF2B5EF4-FFF2-40B4-BE49-F238E27FC236}">
                <a16:creationId xmlns:a16="http://schemas.microsoft.com/office/drawing/2014/main" id="{B3C40814-6A2F-46D9-B710-75A0F4D4D283}"/>
              </a:ext>
            </a:extLst>
          </p:cNvPr>
          <p:cNvSpPr>
            <a:spLocks noGrp="1"/>
          </p:cNvSpPr>
          <p:nvPr>
            <p:ph type="body" sz="quarter" idx="13"/>
          </p:nvPr>
        </p:nvSpPr>
        <p:spPr/>
        <p:txBody>
          <a:bodyPr/>
          <a:lstStyle/>
          <a:p>
            <a:r>
              <a:rPr lang="en-US" sz="1600" dirty="0">
                <a:solidFill>
                  <a:srgbClr val="0070C0"/>
                </a:solidFill>
                <a:hlinkClick r:id="rId2">
                  <a:extLst>
                    <a:ext uri="{A12FA001-AC4F-418D-AE19-62706E023703}">
                      <ahyp:hlinkClr xmlns:ahyp="http://schemas.microsoft.com/office/drawing/2018/hyperlinkcolor" val="tx"/>
                    </a:ext>
                  </a:extLst>
                </a:hlinkClick>
              </a:rPr>
              <a:t>https://tympanus.net/codrops/css_reference/border-style/</a:t>
            </a:r>
            <a:endParaRPr lang="en-US" sz="1600" dirty="0">
              <a:solidFill>
                <a:srgbClr val="0070C0"/>
              </a:solidFill>
            </a:endParaRPr>
          </a:p>
          <a:p>
            <a:endParaRPr lang="en-US" sz="1600" dirty="0"/>
          </a:p>
          <a:p>
            <a:endParaRPr lang="en-US" sz="1600" dirty="0"/>
          </a:p>
          <a:p>
            <a:endParaRPr lang="en-US" sz="1600" dirty="0"/>
          </a:p>
        </p:txBody>
      </p:sp>
      <p:sp>
        <p:nvSpPr>
          <p:cNvPr id="4" name="Date Placeholder 3">
            <a:extLst>
              <a:ext uri="{FF2B5EF4-FFF2-40B4-BE49-F238E27FC236}">
                <a16:creationId xmlns:a16="http://schemas.microsoft.com/office/drawing/2014/main" id="{DB159092-AA45-4AA3-BA98-B1FD8DFC4A22}"/>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370A437-4185-41B5-866C-08B202ED08E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A5D84166-9242-4A10-BC59-0A8388730601}"/>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23</a:t>
            </a:fld>
            <a:endParaRPr lang="en-US" dirty="0">
              <a:solidFill>
                <a:schemeClr val="bg1"/>
              </a:solidFill>
            </a:endParaRPr>
          </a:p>
        </p:txBody>
      </p:sp>
      <p:pic>
        <p:nvPicPr>
          <p:cNvPr id="8" name="Picture 7">
            <a:extLst>
              <a:ext uri="{FF2B5EF4-FFF2-40B4-BE49-F238E27FC236}">
                <a16:creationId xmlns:a16="http://schemas.microsoft.com/office/drawing/2014/main" id="{A0A47D8C-ABD0-4310-AC40-9CB544DDF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4386"/>
            <a:ext cx="5800725" cy="4246814"/>
          </a:xfrm>
          <a:prstGeom prst="rect">
            <a:avLst/>
          </a:prstGeom>
        </p:spPr>
      </p:pic>
    </p:spTree>
    <p:extLst>
      <p:ext uri="{BB962C8B-B14F-4D97-AF65-F5344CB8AC3E}">
        <p14:creationId xmlns:p14="http://schemas.microsoft.com/office/powerpoint/2010/main" val="2606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BC09-6694-4F12-B977-143B7F262A5B}"/>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the border-radius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box-shadow properties</a:t>
            </a:r>
            <a:endParaRPr lang="en-US" dirty="0"/>
          </a:p>
        </p:txBody>
      </p:sp>
      <p:sp>
        <p:nvSpPr>
          <p:cNvPr id="3" name="Text Placeholder 2">
            <a:extLst>
              <a:ext uri="{FF2B5EF4-FFF2-40B4-BE49-F238E27FC236}">
                <a16:creationId xmlns:a16="http://schemas.microsoft.com/office/drawing/2014/main" id="{E0D36E28-1352-45FC-8348-F01F57F9DD10}"/>
              </a:ext>
            </a:extLst>
          </p:cNvPr>
          <p:cNvSpPr>
            <a:spLocks noGrp="1"/>
          </p:cNvSpPr>
          <p:nvPr>
            <p:ph type="body" sz="quarter" idx="13"/>
          </p:nvPr>
        </p:nvSpPr>
        <p:spPr>
          <a:xfrm>
            <a:off x="838200" y="1371600"/>
            <a:ext cx="76200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radius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applies to all four corners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topLeft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lowerRight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err="1">
                <a:latin typeface="Courier New" panose="02070309020205020404" pitchFamily="49" charset="0"/>
                <a:ea typeface="Times New Roman" panose="02020603050405020304" pitchFamily="18" charset="0"/>
                <a:cs typeface="Times New Roman" panose="02020603050405020304" pitchFamily="18" charset="0"/>
              </a:rPr>
              <a:t>lowerLeft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box-shadow: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horizontalOffset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verticalOffset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blurRadius</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spread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D0BB0061-A187-4EDB-AC7D-8FA618F79B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1F417C8-05AB-4F9C-85C4-414CAF7F4A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2E48AEE-6B3F-4C69-8BAE-2179083BE4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00545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74DB-7DB8-4A75-847D-B1A93679046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HTML</a:t>
            </a:r>
            <a:endParaRPr lang="en-US" dirty="0"/>
          </a:p>
        </p:txBody>
      </p:sp>
      <p:sp>
        <p:nvSpPr>
          <p:cNvPr id="3" name="Text Placeholder 2">
            <a:extLst>
              <a:ext uri="{FF2B5EF4-FFF2-40B4-BE49-F238E27FC236}">
                <a16:creationId xmlns:a16="http://schemas.microsoft.com/office/drawing/2014/main" id="{67C291C2-74C5-4AC4-A5B6-9661E71DA6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="ebooks_index.html"&gt;$10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Ebooks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section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padding: 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width: </a:t>
            </a:r>
            <a:r>
              <a:rPr lang="en-US" sz="1600" b="1">
                <a:latin typeface="Courier New" panose="02070309020205020404" pitchFamily="49" charset="0"/>
                <a:ea typeface="Times New Roman" panose="02020603050405020304" pitchFamily="18" charset="0"/>
                <a:cs typeface="Times New Roman" panose="02020603050405020304" pitchFamily="18" charset="0"/>
              </a:rPr>
              <a:t>160px;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5px double blue;</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10px 20px 0 20px;</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3px 3px 4px 4px red;</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font-size: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text-align: center;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font-weight: </a:t>
            </a:r>
            <a:r>
              <a:rPr lang="en-US" sz="1600" b="1">
                <a:latin typeface="Courier New" panose="02070309020205020404" pitchFamily="49" charset="0"/>
                <a:ea typeface="Times New Roman" panose="02020603050405020304" pitchFamily="18" charset="0"/>
                <a:cs typeface="Times New Roman" panose="02020603050405020304" pitchFamily="18" charset="0"/>
              </a:rPr>
              <a:t>bold;</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1C6D954-C319-44CA-8380-A08FFFF3B83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70C6C4D-30CE-4480-8F88-6B604B176F59}"/>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D31987-A344-48FE-B26E-CD6EDA3D526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
        <p:nvSpPr>
          <p:cNvPr id="7" name="TextBox 6">
            <a:extLst>
              <a:ext uri="{FF2B5EF4-FFF2-40B4-BE49-F238E27FC236}">
                <a16:creationId xmlns:a16="http://schemas.microsoft.com/office/drawing/2014/main" id="{1F1BEADE-E2D3-46B7-81F0-1FCF1C04080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book_examples/ch05/10_corners_shadow.html</a:t>
            </a:r>
          </a:p>
        </p:txBody>
      </p:sp>
      <p:pic>
        <p:nvPicPr>
          <p:cNvPr id="8" name="Content Placeholder 6" descr="See page 186 in book" title="See slide title">
            <a:extLst>
              <a:ext uri="{FF2B5EF4-FFF2-40B4-BE49-F238E27FC236}">
                <a16:creationId xmlns:a16="http://schemas.microsoft.com/office/drawing/2014/main" id="{E8DE6B96-C46A-47F7-9F35-96DF4BE0FEA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181600" y="4267200"/>
            <a:ext cx="273999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51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4BC-F797-4DAC-AB51-2C7FC4EFE749}"/>
              </a:ext>
            </a:extLst>
          </p:cNvPr>
          <p:cNvSpPr>
            <a:spLocks noGrp="1"/>
          </p:cNvSpPr>
          <p:nvPr>
            <p:ph type="title"/>
          </p:nvPr>
        </p:nvSpPr>
        <p:spPr>
          <a:xfrm>
            <a:off x="838200" y="334318"/>
            <a:ext cx="7315200" cy="738664"/>
          </a:xfrm>
        </p:spPr>
        <p:txBody>
          <a:bodyPr/>
          <a:lstStyle/>
          <a:p>
            <a:r>
              <a:rPr lang="en-US"/>
              <a:t>The properties for setting the background color and image</a:t>
            </a:r>
          </a:p>
        </p:txBody>
      </p:sp>
      <p:sp>
        <p:nvSpPr>
          <p:cNvPr id="4" name="Date Placeholder 3">
            <a:extLst>
              <a:ext uri="{FF2B5EF4-FFF2-40B4-BE49-F238E27FC236}">
                <a16:creationId xmlns:a16="http://schemas.microsoft.com/office/drawing/2014/main" id="{2EE8A781-A12B-4B6C-8856-C96D8193DC87}"/>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C6A92D03-CC21-43DF-877B-68855AD904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9486D517-2206-4802-844D-1D700F4268E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26</a:t>
            </a:fld>
            <a:endParaRPr lang="en-US" dirty="0">
              <a:solidFill>
                <a:schemeClr val="bg1"/>
              </a:solidFill>
            </a:endParaRPr>
          </a:p>
        </p:txBody>
      </p:sp>
      <p:pic>
        <p:nvPicPr>
          <p:cNvPr id="9" name="Picture 8">
            <a:extLst>
              <a:ext uri="{FF2B5EF4-FFF2-40B4-BE49-F238E27FC236}">
                <a16:creationId xmlns:a16="http://schemas.microsoft.com/office/drawing/2014/main" id="{163425AB-A1C6-49C2-A88A-AF6420C5CEEE}"/>
              </a:ext>
            </a:extLst>
          </p:cNvPr>
          <p:cNvPicPr>
            <a:picLocks noChangeAspect="1"/>
          </p:cNvPicPr>
          <p:nvPr/>
        </p:nvPicPr>
        <p:blipFill>
          <a:blip r:embed="rId3"/>
          <a:stretch>
            <a:fillRect/>
          </a:stretch>
        </p:blipFill>
        <p:spPr>
          <a:xfrm>
            <a:off x="762000" y="1287294"/>
            <a:ext cx="7467600" cy="4727743"/>
          </a:xfrm>
          <a:prstGeom prst="rect">
            <a:avLst/>
          </a:prstGeom>
        </p:spPr>
      </p:pic>
    </p:spTree>
    <p:extLst>
      <p:ext uri="{BB962C8B-B14F-4D97-AF65-F5344CB8AC3E}">
        <p14:creationId xmlns:p14="http://schemas.microsoft.com/office/powerpoint/2010/main" val="2759419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08F9-03D8-406B-8F7F-18F20D91EB22}"/>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properties for setting the background color and image</a:t>
            </a:r>
            <a:endParaRPr lang="en-US" dirty="0"/>
          </a:p>
        </p:txBody>
      </p:sp>
      <p:sp>
        <p:nvSpPr>
          <p:cNvPr id="3" name="Text Placeholder 2">
            <a:extLst>
              <a:ext uri="{FF2B5EF4-FFF2-40B4-BE49-F238E27FC236}">
                <a16:creationId xmlns:a16="http://schemas.microsoft.com/office/drawing/2014/main" id="{120CCAE6-0D7E-4E51-8683-1796949A33DA}"/>
              </a:ext>
            </a:extLst>
          </p:cNvPr>
          <p:cNvSpPr>
            <a:spLocks noGrp="1"/>
          </p:cNvSpPr>
          <p:nvPr>
            <p:ph type="body" sz="quarter" idx="13"/>
          </p:nvPr>
        </p:nvSpPr>
        <p:spPr>
          <a:xfrm>
            <a:off x="838200" y="1295400"/>
            <a:ext cx="7391400" cy="46482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background-color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background-image</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background-position</a:t>
            </a:r>
          </a:p>
          <a:p>
            <a:pPr marL="342900" marR="274320">
              <a:spcBef>
                <a:spcPts val="0"/>
              </a:spcBef>
              <a:spcAft>
                <a:spcPts val="600"/>
              </a:spcAft>
            </a:pPr>
            <a:r>
              <a:rPr lang="en-US" sz="1600" b="1" spc="-10">
                <a:solidFill>
                  <a:schemeClr val="accent2"/>
                </a:solidFill>
                <a:latin typeface="Courier New" panose="02070309020205020404" pitchFamily="49" charset="0"/>
                <a:ea typeface="Times New Roman" panose="02020603050405020304" pitchFamily="18" charset="0"/>
              </a:rPr>
              <a:t>background-size</a:t>
            </a:r>
            <a:endParaRPr lang="en-US" sz="1600" spc="-10" dirty="0">
              <a:solidFill>
                <a:schemeClr val="accent2"/>
              </a:solidFill>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background-repeat</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background-attachment</a:t>
            </a:r>
            <a:endParaRPr lang="en-US" sz="1600" spc="-1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background property</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background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a:latin typeface="Courier New" panose="02070309020205020404" pitchFamily="49" charset="0"/>
                <a:ea typeface="Times New Roman" panose="02020603050405020304" pitchFamily="18" charset="0"/>
                <a:cs typeface="Times New Roman" panose="02020603050405020304" pitchFamily="18" charset="0"/>
              </a:rPr>
              <a:t>image] [position]</a:t>
            </a:r>
            <a:r>
              <a:rPr lang="en-US" sz="1600">
                <a:solidFill>
                  <a:schemeClr val="accent2"/>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160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a:latin typeface="Courier New" panose="02070309020205020404" pitchFamily="49" charset="0"/>
                <a:ea typeface="Times New Roman" panose="02020603050405020304" pitchFamily="18" charset="0"/>
                <a:cs typeface="Times New Roman" panose="02020603050405020304" pitchFamily="18" charset="0"/>
              </a:rPr>
              <a:t>            [repeat] [attachment]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D8051F9-BAD1-449E-A15C-8C519E9CBE8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8BCD120-589C-43A0-AEDA-5EF79EC17A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4C79E-2575-434C-8D28-ABA279420DC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402538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0EF1-EE39-4FFE-85AE-F8BA9C6F26E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use the shorthand property</a:t>
            </a:r>
            <a:endParaRPr lang="en-US" dirty="0"/>
          </a:p>
        </p:txBody>
      </p:sp>
      <p:sp>
        <p:nvSpPr>
          <p:cNvPr id="3" name="Text Placeholder 2">
            <a:extLst>
              <a:ext uri="{FF2B5EF4-FFF2-40B4-BE49-F238E27FC236}">
                <a16:creationId xmlns:a16="http://schemas.microsoft.com/office/drawing/2014/main" id="{05B52C28-67B1-40C8-AD22-820BE8BB8FA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#808080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("../images/header.jpg</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center/80% repeat-y scroll;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background color and image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separate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background-color: blue;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endParaRPr lang="en-US" dirty="0"/>
          </a:p>
        </p:txBody>
      </p:sp>
      <p:sp>
        <p:nvSpPr>
          <p:cNvPr id="5" name="Footer Placeholder 4">
            <a:extLst>
              <a:ext uri="{FF2B5EF4-FFF2-40B4-BE49-F238E27FC236}">
                <a16:creationId xmlns:a16="http://schemas.microsoft.com/office/drawing/2014/main" id="{FC23A6BB-E9A6-4450-9E41-EBEA37C2AD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1F5726-5E24-42B2-8679-5EF725E77B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8B48987-74A6-4DCB-BABD-E29D60C633D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304388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image repetition, position,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scrolling</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          /* repeats both directions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repeat-x;        /* repeats horizontally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repeat-y;        /* repeats vertically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no-repeat;       /* doesn't repeat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left top;    /* 0% from left, 0%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center top;  /* centered horizontally, 0%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from </a:t>
            </a:r>
            <a:r>
              <a:rPr lang="en-US" sz="1400" b="1">
                <a:latin typeface="Courier New" panose="02070309020205020404" pitchFamily="49" charset="0"/>
                <a:ea typeface="Times New Roman" panose="02020603050405020304" pitchFamily="18" charset="0"/>
                <a:cs typeface="Times New Roman" panose="02020603050405020304" pitchFamily="18" charset="0"/>
              </a:rPr>
              <a:t>top */</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scroll;    /* image moves as you scroll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fixed;     /* image does not move as you </a:t>
            </a:r>
            <a:br>
              <a:rPr lang="en-US" sz="1400" b="1">
                <a:latin typeface="Courier New" panose="02070309020205020404" pitchFamily="49" charset="0"/>
                <a:ea typeface="Times New Roman" panose="02020603050405020304" pitchFamily="18" charset="0"/>
                <a:cs typeface="Times New Roman" panose="02020603050405020304" pitchFamily="18" charset="0"/>
              </a:rPr>
            </a:br>
            <a:r>
              <a:rPr lang="en-US" sz="1400" b="1">
                <a:latin typeface="Courier New" panose="02070309020205020404" pitchFamily="49" charset="0"/>
                <a:ea typeface="Times New Roman" panose="02020603050405020304" pitchFamily="18" charset="0"/>
                <a:cs typeface="Times New Roman" panose="02020603050405020304" pitchFamily="18" charset="0"/>
              </a:rPr>
              <a:t>                                     scroll */</a:t>
            </a:r>
          </a:p>
          <a:p>
            <a:pPr>
              <a:spcBef>
                <a:spcPts val="6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Accessibility </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guideline</a:t>
            </a:r>
          </a:p>
          <a:p>
            <a:pPr marL="342900" marR="274320" lvl="0" indent="-342900">
              <a:spcBef>
                <a:spcPts val="0"/>
              </a:spcBef>
              <a:spcAft>
                <a:spcPts val="600"/>
              </a:spcAft>
              <a:buFont typeface="Symbol" panose="05050102010706020507" pitchFamily="18" charset="2"/>
              <a:buChar char=""/>
            </a:pPr>
            <a:r>
              <a:rPr lang="en-US" sz="1800" spc="-10" dirty="0">
                <a:latin typeface="Times New Roman" panose="02020603050405020304" pitchFamily="18" charset="0"/>
                <a:ea typeface="Times New Roman" panose="02020603050405020304" pitchFamily="18" charset="0"/>
              </a:rPr>
              <a:t>Don’t use a background color or image that makes the text that’s over it difficult to read.</a:t>
            </a:r>
          </a:p>
          <a:p>
            <a:endParaRPr lang="en-US" dirty="0"/>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7238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a:xfrm>
            <a:off x="967238" y="1295589"/>
            <a:ext cx="7209524" cy="3885336"/>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29998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a:t>
            </a:r>
            <a:r>
              <a:rPr lang="en-US">
                <a:latin typeface="Arial" panose="020B0604020202020204" pitchFamily="34" charset="0"/>
                <a:ea typeface="Times New Roman" panose="02020603050405020304" pitchFamily="18" charset="0"/>
                <a:cs typeface="Times New Roman" panose="02020603050405020304" pitchFamily="18" charset="0"/>
              </a:rPr>
              <a:t>image size</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cropping or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contain;</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If the proportions of the image differ from the element,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it is cropped either vertically or horizontally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so that no empty space remains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cover;</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2400" b="1">
                <a:solidFill>
                  <a:srgbClr val="000099"/>
                </a:solidFill>
                <a:latin typeface="Arial" panose="020B0604020202020204" pitchFamily="34" charset="0"/>
                <a:cs typeface="Times New Roman" panose="02020603050405020304" pitchFamily="18" charset="0"/>
              </a:rPr>
              <a:t>More Information</a:t>
            </a:r>
          </a:p>
          <a:p>
            <a:pPr marR="0">
              <a:spcBef>
                <a:spcPts val="0"/>
              </a:spcBef>
              <a:spcAft>
                <a:spcPts val="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https://developer.mozilla.org/en-US/docs/Web/CSS/background-size</a:t>
            </a:r>
            <a:endParaRPr lang="en-US" sz="1400">
              <a:solidFill>
                <a:schemeClr val="accent2"/>
              </a:solidFill>
            </a:endParaRPr>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2671088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8BCE-0D90-4120-8D38-10BF6DAA97DF}"/>
              </a:ext>
            </a:extLst>
          </p:cNvPr>
          <p:cNvSpPr>
            <a:spLocks noGrp="1"/>
          </p:cNvSpPr>
          <p:nvPr>
            <p:ph type="title"/>
          </p:nvPr>
        </p:nvSpPr>
        <p:spPr>
          <a:xfrm>
            <a:off x="838200" y="263604"/>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using a linear gradient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the background-image property</a:t>
            </a:r>
            <a:endParaRPr lang="en-US" dirty="0"/>
          </a:p>
        </p:txBody>
      </p:sp>
      <p:sp>
        <p:nvSpPr>
          <p:cNvPr id="3" name="Text Placeholder 2">
            <a:extLst>
              <a:ext uri="{FF2B5EF4-FFF2-40B4-BE49-F238E27FC236}">
                <a16:creationId xmlns:a16="http://schemas.microsoft.com/office/drawing/2014/main" id="{13C2A77F-6B71-493F-9EBC-F5AECB77D2A1}"/>
              </a:ext>
            </a:extLst>
          </p:cNvPr>
          <p:cNvSpPr>
            <a:spLocks noGrp="1"/>
          </p:cNvSpPr>
          <p:nvPr>
            <p:ph type="body" sz="quarter" idx="13"/>
          </p:nvPr>
        </p:nvSpPr>
        <p:spPr>
          <a:xfrm>
            <a:off x="838200" y="1186934"/>
            <a:ext cx="7391400" cy="609600"/>
          </a:xfrm>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r>
              <a:rPr lang="en-US" sz="1600" dirty="0">
                <a:latin typeface="Courier New" panose="02070309020205020404" pitchFamily="49" charset="0"/>
                <a:ea typeface="Times New Roman" panose="02020603050405020304" pitchFamily="18" charset="0"/>
                <a:cs typeface="Times New Roman" panose="02020603050405020304" pitchFamily="18" charset="0"/>
              </a:rPr>
              <a:t>direction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1229BCF1-084B-4374-87D5-B255A54988F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3638A2A-5EEC-41CF-926E-9DD2E130692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73E9ABA-8A8F-4292-BD58-388B7973047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
        <p:nvSpPr>
          <p:cNvPr id="7" name="TextBox 6">
            <a:extLst>
              <a:ext uri="{FF2B5EF4-FFF2-40B4-BE49-F238E27FC236}">
                <a16:creationId xmlns:a16="http://schemas.microsoft.com/office/drawing/2014/main" id="{14D125C8-1BDE-4821-9A5C-BBC9447D4A9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sp>
        <p:nvSpPr>
          <p:cNvPr id="8" name="Title 1">
            <a:extLst>
              <a:ext uri="{FF2B5EF4-FFF2-40B4-BE49-F238E27FC236}">
                <a16:creationId xmlns:a16="http://schemas.microsoft.com/office/drawing/2014/main" id="{7318879A-04F3-410D-AB4C-78DF99BE1092}"/>
              </a:ext>
            </a:extLst>
          </p:cNvPr>
          <p:cNvSpPr txBox="1">
            <a:spLocks/>
          </p:cNvSpPr>
          <p:nvPr/>
        </p:nvSpPr>
        <p:spPr bwMode="auto">
          <a:xfrm>
            <a:off x="838200" y="1884402"/>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The HTML for two divisions</a:t>
            </a:r>
            <a:endParaRPr lang="en-US" kern="0" dirty="0"/>
          </a:p>
        </p:txBody>
      </p:sp>
      <p:sp>
        <p:nvSpPr>
          <p:cNvPr id="9" name="Text Placeholder 2">
            <a:extLst>
              <a:ext uri="{FF2B5EF4-FFF2-40B4-BE49-F238E27FC236}">
                <a16:creationId xmlns:a16="http://schemas.microsoft.com/office/drawing/2014/main" id="{A456C557-FA5F-4F9F-A670-0A571AB096EC}"/>
              </a:ext>
            </a:extLst>
          </p:cNvPr>
          <p:cNvSpPr txBox="1">
            <a:spLocks/>
          </p:cNvSpPr>
          <p:nvPr/>
        </p:nvSpPr>
        <p:spPr bwMode="auto">
          <a:xfrm>
            <a:off x="838200" y="2341602"/>
            <a:ext cx="7391400" cy="33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id="eg1"&gt;&lt;/div&gt;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id="eg2"&gt;&lt;/div&gt;</a:t>
            </a:r>
          </a:p>
          <a:p>
            <a:pPr>
              <a:spcBef>
                <a:spcPts val="1500"/>
              </a:spcBef>
              <a:spcAft>
                <a:spcPts val="600"/>
              </a:spcAft>
              <a:tabLst>
                <a:tab pos="1371600" algn="l"/>
              </a:tabLst>
            </a:pPr>
            <a:r>
              <a:rPr lang="en-US" sz="2400" b="1" kern="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CSS for the two divisions</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#eg1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linear-gradient(to right, white 0%, red 100%);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#eg2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linear-gradient(45deg, red 0%, white 50%, blue 100%);</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10" name="Content Placeholder 6" descr="See page 190 in book" title="See slide title">
            <a:extLst>
              <a:ext uri="{FF2B5EF4-FFF2-40B4-BE49-F238E27FC236}">
                <a16:creationId xmlns:a16="http://schemas.microsoft.com/office/drawing/2014/main" id="{986A0F59-53C5-4999-A6D7-328AC460B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67400" y="1981200"/>
            <a:ext cx="2766411" cy="170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079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3ED4-DF30-4CAE-93D6-5CEE2C2820F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background-image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that creates hard </a:t>
            </a:r>
            <a:r>
              <a:rPr lang="en-US" dirty="0">
                <a:latin typeface="Arial" panose="020B0604020202020204" pitchFamily="34" charset="0"/>
                <a:ea typeface="Times New Roman" panose="02020603050405020304" pitchFamily="18" charset="0"/>
                <a:cs typeface="Times New Roman" panose="02020603050405020304" pitchFamily="18" charset="0"/>
              </a:rPr>
              <a:t>red, white, and blue stripes</a:t>
            </a:r>
            <a:endParaRPr lang="en-US" dirty="0"/>
          </a:p>
        </p:txBody>
      </p:sp>
      <p:sp>
        <p:nvSpPr>
          <p:cNvPr id="3" name="Text Placeholder 2">
            <a:extLst>
              <a:ext uri="{FF2B5EF4-FFF2-40B4-BE49-F238E27FC236}">
                <a16:creationId xmlns:a16="http://schemas.microsoft.com/office/drawing/2014/main" id="{1F3A0745-3673-46AC-B651-A2F27A32A540}"/>
              </a:ext>
            </a:extLst>
          </p:cNvPr>
          <p:cNvSpPr>
            <a:spLocks noGrp="1"/>
          </p:cNvSpPr>
          <p:nvPr>
            <p:ph type="body" sz="quarter" idx="13"/>
          </p:nvPr>
        </p:nvSpPr>
        <p:spPr>
          <a:xfrm>
            <a:off x="838200" y="1371600"/>
            <a:ext cx="7391400" cy="1295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45deg, red 0%, red 33%, white 33%, white 66%,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 66%, blue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BF024CE-726F-43B1-A08A-FFB15BC058B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7BC3BC-1E92-48C4-9004-F5BA98CBD2A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62DD5BA-1BDB-433C-A183-BCFC39C15C2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itle 1">
            <a:extLst>
              <a:ext uri="{FF2B5EF4-FFF2-40B4-BE49-F238E27FC236}">
                <a16:creationId xmlns:a16="http://schemas.microsoft.com/office/drawing/2014/main" id="{173A2FB7-0F32-47EF-8AA5-9FA14BC68B5B}"/>
              </a:ext>
            </a:extLst>
          </p:cNvPr>
          <p:cNvSpPr txBox="1">
            <a:spLocks/>
          </p:cNvSpPr>
          <p:nvPr/>
        </p:nvSpPr>
        <p:spPr bwMode="auto">
          <a:xfrm>
            <a:off x="838200" y="4273406"/>
            <a:ext cx="73152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dirty="0">
                <a:latin typeface="Arial" panose="020B0604020202020204" pitchFamily="34" charset="0"/>
                <a:cs typeface="Times New Roman" panose="02020603050405020304" pitchFamily="18" charset="0"/>
              </a:rPr>
              <a:t>More Information</a:t>
            </a:r>
          </a:p>
          <a:p>
            <a:pPr>
              <a:spcBef>
                <a:spcPts val="0"/>
              </a:spcBef>
              <a:spcAft>
                <a:spcPts val="60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https://developer.mozilla.org/en-US/docs/Web/CSS/background-image</a:t>
            </a:r>
            <a:endParaRPr lang="en-US" sz="1400">
              <a:solidFill>
                <a:schemeClr val="accent2"/>
              </a:solidFill>
              <a:hlinkClick r:id="rId3">
                <a:extLst>
                  <a:ext uri="{A12FA001-AC4F-418D-AE19-62706E023703}">
                    <ahyp:hlinkClr xmlns:ahyp="http://schemas.microsoft.com/office/drawing/2018/hyperlinkcolor" val="tx"/>
                  </a:ext>
                </a:extLst>
              </a:hlinkClick>
            </a:endParaRPr>
          </a:p>
          <a:p>
            <a:pPr>
              <a:spcBef>
                <a:spcPts val="0"/>
              </a:spcBef>
              <a:spcAft>
                <a:spcPts val="600"/>
              </a:spcAft>
              <a:tabLst>
                <a:tab pos="1371600" algn="l"/>
              </a:tabLst>
            </a:pPr>
            <a:r>
              <a:rPr lang="en-US" sz="1400">
                <a:solidFill>
                  <a:schemeClr val="accent2"/>
                </a:solidFill>
                <a:hlinkClick r:id="rId3">
                  <a:extLst>
                    <a:ext uri="{A12FA001-AC4F-418D-AE19-62706E023703}">
                      <ahyp:hlinkClr xmlns:ahyp="http://schemas.microsoft.com/office/drawing/2018/hyperlinkcolor" val="tx"/>
                    </a:ext>
                  </a:extLst>
                </a:hlinkClick>
              </a:rPr>
              <a:t>https</a:t>
            </a:r>
            <a:r>
              <a:rPr lang="en-US" sz="1400" dirty="0">
                <a:solidFill>
                  <a:schemeClr val="accent2"/>
                </a:solidFill>
                <a:hlinkClick r:id="rId3">
                  <a:extLst>
                    <a:ext uri="{A12FA001-AC4F-418D-AE19-62706E023703}">
                      <ahyp:hlinkClr xmlns:ahyp="http://schemas.microsoft.com/office/drawing/2018/hyperlinkcolor" val="tx"/>
                    </a:ext>
                  </a:extLst>
                </a:hlinkClick>
              </a:rPr>
              <a:t>://www.w3schools.com/css/css3_gradients</a:t>
            </a:r>
            <a:r>
              <a:rPr lang="en-US" sz="1400">
                <a:solidFill>
                  <a:schemeClr val="accent2"/>
                </a:solidFill>
                <a:hlinkClick r:id="rId3">
                  <a:extLst>
                    <a:ext uri="{A12FA001-AC4F-418D-AE19-62706E023703}">
                      <ahyp:hlinkClr xmlns:ahyp="http://schemas.microsoft.com/office/drawing/2018/hyperlinkcolor" val="tx"/>
                    </a:ext>
                  </a:extLst>
                </a:hlinkClick>
              </a:rPr>
              <a:t>.asp</a:t>
            </a:r>
            <a:endParaRPr lang="en-US" sz="1400">
              <a:solidFill>
                <a:schemeClr val="accent2"/>
              </a:solidFill>
            </a:endParaRPr>
          </a:p>
          <a:p>
            <a:pPr>
              <a:spcBef>
                <a:spcPts val="0"/>
              </a:spcBef>
              <a:spcAft>
                <a:spcPts val="600"/>
              </a:spcAft>
              <a:tabLst>
                <a:tab pos="1371600" algn="l"/>
              </a:tabLst>
            </a:pPr>
            <a:r>
              <a:rPr lang="en-US" sz="1400">
                <a:solidFill>
                  <a:schemeClr val="accent2"/>
                </a:solidFill>
                <a:hlinkClick r:id="rId4">
                  <a:extLst>
                    <a:ext uri="{A12FA001-AC4F-418D-AE19-62706E023703}">
                      <ahyp:hlinkClr xmlns:ahyp="http://schemas.microsoft.com/office/drawing/2018/hyperlinkcolor" val="tx"/>
                    </a:ext>
                  </a:extLst>
                </a:hlinkClick>
              </a:rPr>
              <a:t>https://caniuse.com/#search=linear-gradient</a:t>
            </a:r>
            <a:endParaRPr lang="en-US" sz="1400" kern="0" dirty="0">
              <a:solidFill>
                <a:schemeClr val="accent2"/>
              </a:solidFill>
              <a:latin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5DDCF96-AAAC-4559-B1FA-709ECE16B42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pic>
        <p:nvPicPr>
          <p:cNvPr id="9" name="Picture 8">
            <a:extLst>
              <a:ext uri="{FF2B5EF4-FFF2-40B4-BE49-F238E27FC236}">
                <a16:creationId xmlns:a16="http://schemas.microsoft.com/office/drawing/2014/main" id="{57856129-2A9A-4D1A-8AE7-727FE782D515}"/>
              </a:ext>
            </a:extLst>
          </p:cNvPr>
          <p:cNvPicPr>
            <a:picLocks noChangeAspect="1"/>
          </p:cNvPicPr>
          <p:nvPr/>
        </p:nvPicPr>
        <p:blipFill>
          <a:blip r:embed="rId5"/>
          <a:stretch>
            <a:fillRect/>
          </a:stretch>
        </p:blipFill>
        <p:spPr>
          <a:xfrm>
            <a:off x="4800600" y="2878693"/>
            <a:ext cx="3419475" cy="1057275"/>
          </a:xfrm>
          <a:prstGeom prst="rect">
            <a:avLst/>
          </a:prstGeom>
        </p:spPr>
      </p:pic>
    </p:spTree>
    <p:extLst>
      <p:ext uri="{BB962C8B-B14F-4D97-AF65-F5344CB8AC3E}">
        <p14:creationId xmlns:p14="http://schemas.microsoft.com/office/powerpoint/2010/main" val="3986214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8983-3A26-422F-A58E-E6AEDEB34E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borders and a gradient</a:t>
            </a:r>
            <a:endParaRPr lang="en-US" dirty="0"/>
          </a:p>
        </p:txBody>
      </p:sp>
      <p:pic>
        <p:nvPicPr>
          <p:cNvPr id="7" name="Content Placeholder 6" descr="See page 192 in book" title="See slide title">
            <a:extLst>
              <a:ext uri="{FF2B5EF4-FFF2-40B4-BE49-F238E27FC236}">
                <a16:creationId xmlns:a16="http://schemas.microsoft.com/office/drawing/2014/main" id="{F07E5B6C-B6B8-4C5B-ABF7-DFFAFDE10D7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1" y="1143001"/>
            <a:ext cx="5638799" cy="4609052"/>
          </a:xfrm>
          <a:prstGeom prst="rect">
            <a:avLst/>
          </a:prstGeom>
        </p:spPr>
      </p:pic>
      <p:sp>
        <p:nvSpPr>
          <p:cNvPr id="5" name="Footer Placeholder 4">
            <a:extLst>
              <a:ext uri="{FF2B5EF4-FFF2-40B4-BE49-F238E27FC236}">
                <a16:creationId xmlns:a16="http://schemas.microsoft.com/office/drawing/2014/main" id="{98FE2CE6-B6A0-4EC2-A4D3-6DBB9999A7D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AEE5256-B97D-457A-945A-64159D98776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956661B-03C7-47F9-9185-1D3F160A3E1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33</a:t>
            </a:fld>
            <a:endParaRPr lang="en-US" dirty="0">
              <a:solidFill>
                <a:schemeClr val="bg1"/>
              </a:solidFill>
            </a:endParaRPr>
          </a:p>
        </p:txBody>
      </p:sp>
      <p:sp>
        <p:nvSpPr>
          <p:cNvPr id="8" name="TextBox 7">
            <a:extLst>
              <a:ext uri="{FF2B5EF4-FFF2-40B4-BE49-F238E27FC236}">
                <a16:creationId xmlns:a16="http://schemas.microsoft.com/office/drawing/2014/main" id="{0BCCCD66-4D3D-4BAE-9092-0919093832E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46697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7FC-09A4-49D7-A82F-8792427667A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borders and gradient</a:t>
            </a:r>
            <a:endParaRPr lang="en-US" dirty="0"/>
          </a:p>
        </p:txBody>
      </p:sp>
      <p:sp>
        <p:nvSpPr>
          <p:cNvPr id="3" name="Text Placeholder 2">
            <a:extLst>
              <a:ext uri="{FF2B5EF4-FFF2-40B4-BE49-F238E27FC236}">
                <a16:creationId xmlns:a16="http://schemas.microsoft.com/office/drawing/2014/main" id="{5C64D6FD-6CCD-4DFE-BAFF-C01480E9EA68}"/>
              </a:ext>
            </a:extLst>
          </p:cNvPr>
          <p:cNvSpPr>
            <a:spLocks noGrp="1"/>
          </p:cNvSpPr>
          <p:nvPr>
            <p:ph type="body" sz="quarter" idx="13"/>
          </p:nvPr>
        </p:nvSpPr>
        <p:spPr>
          <a:xfrm>
            <a:off x="838200" y="1066800"/>
            <a:ext cx="7924800" cy="4876800"/>
          </a:xfrm>
        </p:spPr>
        <p:txBody>
          <a:bodyPr/>
          <a:lstStyle/>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html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background-image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b="1">
                <a:latin typeface="Courier New" panose="02070309020205020404" pitchFamily="49" charset="0"/>
                <a:ea typeface="Times New Roman" panose="02020603050405020304" pitchFamily="18" charset="0"/>
                <a:cs typeface="Times New Roman" panose="02020603050405020304" pitchFamily="18" charset="0"/>
              </a:rPr>
            </a:br>
            <a:r>
              <a:rPr lang="en-US" sz="1600" b="1">
                <a:latin typeface="Courier New" panose="02070309020205020404" pitchFamily="49" charset="0"/>
                <a:ea typeface="Times New Roman" panose="02020603050405020304" pitchFamily="18" charset="0"/>
                <a:cs typeface="Times New Roman" panose="02020603050405020304" pitchFamily="18" charset="0"/>
              </a:rPr>
              <a:t>    linear-gradient(to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bottom, white 0%, #facd8a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1px solid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border-radius: 25px;</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box-shadow: 5px 5px 0 0;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border-bottom: 2px solid #f2972e;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text-shadow: 2px 3px 0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footer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border-top: 2px solid #f2972e;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295BDF7A-F44F-4C9A-8040-DB95A581737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67B1061-837B-477F-92D7-3904667755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86B8572-CCB6-478B-A8DA-F4202B07DE0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7" name="TextBox 6">
            <a:extLst>
              <a:ext uri="{FF2B5EF4-FFF2-40B4-BE49-F238E27FC236}">
                <a16:creationId xmlns:a16="http://schemas.microsoft.com/office/drawing/2014/main" id="{535C62C4-1085-4628-A995-645FECCBE47E}"/>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571978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2E25-2ACA-4840-A2E1-38CA30450D19}"/>
              </a:ext>
            </a:extLst>
          </p:cNvPr>
          <p:cNvSpPr>
            <a:spLocks noGrp="1"/>
          </p:cNvSpPr>
          <p:nvPr>
            <p:ph type="title"/>
          </p:nvPr>
        </p:nvSpPr>
        <p:spPr>
          <a:xfrm>
            <a:off x="914400" y="624990"/>
            <a:ext cx="7315200" cy="369332"/>
          </a:xfrm>
        </p:spPr>
        <p:txBody>
          <a:bodyPr/>
          <a:lstStyle/>
          <a:p>
            <a:pPr marL="1143000" marR="457200" indent="-1143000">
              <a:spcBef>
                <a:spcPts val="0"/>
              </a:spcBef>
              <a:spcAft>
                <a:spcPts val="600"/>
              </a:spcAft>
            </a:pPr>
            <a:r>
              <a:rPr lang="en-US" dirty="0">
                <a:latin typeface="Arial" panose="020B0604020202020204" pitchFamily="34" charset="0"/>
                <a:ea typeface="Times New Roman" panose="02020603050405020304" pitchFamily="18" charset="0"/>
                <a:cs typeface="Times New Roman" panose="02020603050405020304" pitchFamily="18" charset="0"/>
              </a:rPr>
              <a:t>Short 5-1	Apply CSS to an HTML page</a:t>
            </a:r>
            <a:endParaRPr lang="en-US" dirty="0"/>
          </a:p>
        </p:txBody>
      </p:sp>
      <p:pic>
        <p:nvPicPr>
          <p:cNvPr id="7" name="Content Placeholder 6" descr="Read the exercise description" title="Web page screenshot">
            <a:extLst>
              <a:ext uri="{FF2B5EF4-FFF2-40B4-BE49-F238E27FC236}">
                <a16:creationId xmlns:a16="http://schemas.microsoft.com/office/drawing/2014/main" id="{B71E4FC6-E483-458B-8D8A-39D7EA10D4B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4431753" cy="4800600"/>
          </a:xfrm>
          <a:prstGeom prst="rect">
            <a:avLst/>
          </a:prstGeom>
        </p:spPr>
      </p:pic>
      <p:sp>
        <p:nvSpPr>
          <p:cNvPr id="5" name="Footer Placeholder 4">
            <a:extLst>
              <a:ext uri="{FF2B5EF4-FFF2-40B4-BE49-F238E27FC236}">
                <a16:creationId xmlns:a16="http://schemas.microsoft.com/office/drawing/2014/main" id="{59C40A22-6CFA-45DD-980C-CB0E9C34D11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407E87A-3DA3-4B4E-B04A-A4A5301C52D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F5E111B-AC22-4A24-81F9-742991C3462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334735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21939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descr="See page 168 in book" title="See slide title">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stretch>
            <a:fillRect/>
          </a:stretch>
        </p:blipFill>
        <p:spPr>
          <a:xfrm>
            <a:off x="967238" y="1295400"/>
            <a:ext cx="7209524" cy="3885714"/>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1150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6F84-B35E-4F35-A7C1-BB0ED61CB57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formula for calculating the height of a box</a:t>
            </a:r>
            <a:endParaRPr lang="en-US" dirty="0"/>
          </a:p>
        </p:txBody>
      </p:sp>
      <p:sp>
        <p:nvSpPr>
          <p:cNvPr id="3" name="Text Placeholder 2">
            <a:extLst>
              <a:ext uri="{FF2B5EF4-FFF2-40B4-BE49-F238E27FC236}">
                <a16:creationId xmlns:a16="http://schemas.microsoft.com/office/drawing/2014/main" id="{DC379C81-6349-4C55-9A17-E15E0431E49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height</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formula for calculating the width of a box</a:t>
            </a:r>
          </a:p>
          <a:p>
            <a:pPr marL="347345">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BY DEFAULT</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 BORDER,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AND PADDING ARE NOT INCLUDED IN THE WIDTH AND HEIGHT CALCULATIONS</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1ED3258-2E6B-4684-85AB-E3EB5BDA080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1CEEE61-FD57-4220-8DF3-BB7FBF6DBD3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6659E77-B233-42CF-B96D-8FF519B1E8B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85905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content-box;</a:t>
            </a:r>
          </a:p>
          <a:p>
            <a:endParaRPr lang="en-US" sz="1800" dirty="0"/>
          </a:p>
          <a:p>
            <a:r>
              <a:rPr lang="en-US" sz="1800" dirty="0"/>
              <a:t>“</a:t>
            </a:r>
            <a:r>
              <a:rPr lang="en-US" sz="1800" b="1" dirty="0"/>
              <a:t>content-box</a:t>
            </a:r>
            <a:r>
              <a:rPr lang="en-US" sz="1800" dirty="0"/>
              <a:t> gives you the default CSS box-sizing behavior. If you set an element's width to 100 pixels, then the element's content box will be 100 pixels wide, and the width of any border or padding will be added to the final rendered width.”</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51431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border-box;</a:t>
            </a:r>
          </a:p>
          <a:p>
            <a:endParaRPr lang="en-US" sz="1800" dirty="0"/>
          </a:p>
          <a:p>
            <a:r>
              <a:rPr lang="en-US" sz="1800" dirty="0"/>
              <a:t>“</a:t>
            </a:r>
            <a:r>
              <a:rPr lang="en-US" sz="1800" b="1" dirty="0"/>
              <a:t>border-box</a:t>
            </a:r>
            <a:r>
              <a:rPr lang="en-US" sz="1800" dirty="0"/>
              <a:t> tells the browser to account for any border and padding in the values you specify for an element's width and height. If you set an element's width to 100 pixels, that 100 pixels will include any border or padding you added, and the content box will shrink to absorb that extra width. This typically makes it much easier to size elements.”</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068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81BD-AFCB-44E6-A09C-A9D5F1B8E68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a page that uses the box model</a:t>
            </a:r>
            <a:endParaRPr lang="en-US" dirty="0"/>
          </a:p>
        </p:txBody>
      </p:sp>
      <p:sp>
        <p:nvSpPr>
          <p:cNvPr id="3" name="Text Placeholder 2">
            <a:extLst>
              <a:ext uri="{FF2B5EF4-FFF2-40B4-BE49-F238E27FC236}">
                <a16:creationId xmlns:a16="http://schemas.microsoft.com/office/drawing/2014/main" id="{7EAB4FF2-9861-4DDB-BE87-3E2AB7D8B2A0}"/>
              </a:ext>
            </a:extLst>
          </p:cNvPr>
          <p:cNvSpPr>
            <a:spLocks noGrp="1"/>
          </p:cNvSpPr>
          <p:nvPr>
            <p:ph type="body" sz="quarter" idx="13"/>
          </p:nvPr>
        </p:nvSpPr>
        <p:spPr/>
        <p:txBody>
          <a:bodyPr/>
          <a:lstStyle/>
          <a:p>
            <a:r>
              <a:rPr lang="en-US" sz="1600" b="1" dirty="0">
                <a:latin typeface="Courier New" panose="02070309020205020404" pitchFamily="49" charset="0"/>
                <a:cs typeface="Courier New" panose="02070309020205020404" pitchFamily="49" charset="0"/>
              </a:rPr>
              <a:t>&lt;body&gt;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        &lt;h1&gt;San Joaquin Valley Town Hall&lt;/h1&gt;</a:t>
            </a:r>
          </a:p>
          <a:p>
            <a:r>
              <a:rPr lang="en-US" sz="1600" b="1" dirty="0">
                <a:latin typeface="Courier New" panose="02070309020205020404" pitchFamily="49" charset="0"/>
                <a:cs typeface="Courier New" panose="02070309020205020404" pitchFamily="49" charset="0"/>
              </a:rPr>
              <a:t>        &lt;p&gt;Welcome to San Joaquin Valley Town Hall.</a:t>
            </a:r>
          </a:p>
          <a:p>
            <a:r>
              <a:rPr lang="en-US" sz="1600" b="1" dirty="0">
                <a:latin typeface="Courier New" panose="02070309020205020404" pitchFamily="49" charset="0"/>
                <a:cs typeface="Courier New" panose="02070309020205020404" pitchFamily="49" charset="0"/>
              </a:rPr>
              <a:t>           We have some fascinating speakers for you this </a:t>
            </a:r>
          </a:p>
          <a:p>
            <a:r>
              <a:rPr lang="en-US" sz="1600" b="1" dirty="0">
                <a:latin typeface="Courier New" panose="02070309020205020404" pitchFamily="49" charset="0"/>
                <a:cs typeface="Courier New" panose="02070309020205020404" pitchFamily="49" charset="0"/>
              </a:rPr>
              <a:t>           season!&lt;/p&gt;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&lt;/body&gt;</a:t>
            </a:r>
          </a:p>
          <a:p>
            <a:endParaRPr lang="en-US" dirty="0"/>
          </a:p>
        </p:txBody>
      </p:sp>
      <p:sp>
        <p:nvSpPr>
          <p:cNvPr id="5" name="Footer Placeholder 4">
            <a:extLst>
              <a:ext uri="{FF2B5EF4-FFF2-40B4-BE49-F238E27FC236}">
                <a16:creationId xmlns:a16="http://schemas.microsoft.com/office/drawing/2014/main" id="{B0146109-A52A-430E-9738-D2C6F0BA26B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299A9F-F01F-4E58-848C-19520EDEEFC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D95CEFC-47EE-4E5D-B19E-29B8E5950C3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
        <p:nvSpPr>
          <p:cNvPr id="7" name="TextBox 6">
            <a:extLst>
              <a:ext uri="{FF2B5EF4-FFF2-40B4-BE49-F238E27FC236}">
                <a16:creationId xmlns:a16="http://schemas.microsoft.com/office/drawing/2014/main" id="{6E025984-B299-4D50-8E23-C85B06B573E2}"/>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46859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C01E-D25D-43C6-9F10-990DF9CE4075}"/>
              </a:ext>
            </a:extLst>
          </p:cNvPr>
          <p:cNvSpPr>
            <a:spLocks noGrp="1"/>
          </p:cNvSpPr>
          <p:nvPr>
            <p:ph type="title"/>
          </p:nvPr>
        </p:nvSpPr>
        <p:spPr>
          <a:xfrm>
            <a:off x="762000" y="4249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a:t>
            </a:r>
            <a:r>
              <a:rPr lang="en-US">
                <a:latin typeface="Arial" panose="020B0604020202020204" pitchFamily="34" charset="0"/>
                <a:ea typeface="Times New Roman" panose="02020603050405020304" pitchFamily="18" charset="0"/>
                <a:cs typeface="Times New Roman" panose="02020603050405020304" pitchFamily="18" charset="0"/>
              </a:rPr>
              <a:t>for a </a:t>
            </a:r>
            <a:r>
              <a:rPr lang="en-US" dirty="0">
                <a:latin typeface="Arial" panose="020B0604020202020204" pitchFamily="34" charset="0"/>
                <a:ea typeface="Times New Roman" panose="02020603050405020304" pitchFamily="18" charset="0"/>
                <a:cs typeface="Times New Roman" panose="02020603050405020304" pitchFamily="18" charset="0"/>
              </a:rPr>
              <a:t>page that uses the box model</a:t>
            </a:r>
            <a:endParaRPr lang="en-US" dirty="0"/>
          </a:p>
        </p:txBody>
      </p:sp>
      <p:sp>
        <p:nvSpPr>
          <p:cNvPr id="3" name="Text Placeholder 2">
            <a:extLst>
              <a:ext uri="{FF2B5EF4-FFF2-40B4-BE49-F238E27FC236}">
                <a16:creationId xmlns:a16="http://schemas.microsoft.com/office/drawing/2014/main" id="{D8D7A1D8-2C67-4DD4-9266-44123A9E561A}"/>
              </a:ext>
            </a:extLst>
          </p:cNvPr>
          <p:cNvSpPr>
            <a:spLocks noGrp="1"/>
          </p:cNvSpPr>
          <p:nvPr>
            <p:ph type="body" sz="quarter" idx="13"/>
          </p:nvPr>
        </p:nvSpPr>
        <p:spPr>
          <a:xfrm>
            <a:off x="762000" y="914400"/>
            <a:ext cx="73914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body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3px dotted black;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2px solid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500px;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20px;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1px dashed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.5em 0 .25em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CD6D38A-1A5E-4A6A-B753-34416A38AB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0457510-659C-4D90-9EC3-F05978E1DE3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1E9059F-CE3D-4443-9544-F98143C31F3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
        <p:nvSpPr>
          <p:cNvPr id="7" name="TextBox 6">
            <a:extLst>
              <a:ext uri="{FF2B5EF4-FFF2-40B4-BE49-F238E27FC236}">
                <a16:creationId xmlns:a16="http://schemas.microsoft.com/office/drawing/2014/main" id="{676E2D1F-E8A4-488F-A273-CB02DFF3DF9F}"/>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38406049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1432</TotalTime>
  <Words>3321</Words>
  <Application>Microsoft Office PowerPoint</Application>
  <PresentationFormat>On-screen Show (4:3)</PresentationFormat>
  <Paragraphs>482</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Narrow</vt:lpstr>
      <vt:lpstr>Consolas</vt:lpstr>
      <vt:lpstr>Courier New</vt:lpstr>
      <vt:lpstr>Symbol</vt:lpstr>
      <vt:lpstr>Times New Roman</vt:lpstr>
      <vt:lpstr>Master slides_with_titles_logo</vt:lpstr>
      <vt:lpstr>Chapter 5</vt:lpstr>
      <vt:lpstr>Objectives</vt:lpstr>
      <vt:lpstr>The CSS box model</vt:lpstr>
      <vt:lpstr>The CSS box model</vt:lpstr>
      <vt:lpstr>The formula for calculating the height of a box</vt:lpstr>
      <vt:lpstr>CSS box-sizing</vt:lpstr>
      <vt:lpstr>CSS box-sizing</vt:lpstr>
      <vt:lpstr>The HTML for a page that uses the box model</vt:lpstr>
      <vt:lpstr>The CSS for a page that uses the box model</vt:lpstr>
      <vt:lpstr>The web page in a browser</vt:lpstr>
      <vt:lpstr>How to set the width of the content area</vt:lpstr>
      <vt:lpstr>How to set the margin on a single side </vt:lpstr>
      <vt:lpstr>How to set the padding on a single side</vt:lpstr>
      <vt:lpstr>A web page with widths, margins, and padding</vt:lpstr>
      <vt:lpstr>The box model styles for the web page</vt:lpstr>
      <vt:lpstr>The box model styles (continued)</vt:lpstr>
      <vt:lpstr>A web page with widths, margins, and padding</vt:lpstr>
      <vt:lpstr>A version of the page that uses a reset selector</vt:lpstr>
      <vt:lpstr>The changed box model styles for the page</vt:lpstr>
      <vt:lpstr>Properties for setting borders</vt:lpstr>
      <vt:lpstr>How to set border properties</vt:lpstr>
      <vt:lpstr>How to set the widths of borders</vt:lpstr>
      <vt:lpstr>Border Styles</vt:lpstr>
      <vt:lpstr>The syntax for the border-radius  and box-shadow properties</vt:lpstr>
      <vt:lpstr>HTML</vt:lpstr>
      <vt:lpstr>The properties for setting the background color and image</vt:lpstr>
      <vt:lpstr>The properties for setting the background color and image</vt:lpstr>
      <vt:lpstr>How to use the shorthand property</vt:lpstr>
      <vt:lpstr>How to control image repetition, position,  and scrolling</vt:lpstr>
      <vt:lpstr>How to control image size</vt:lpstr>
      <vt:lpstr>The syntax for using a linear gradient  in the background-image property</vt:lpstr>
      <vt:lpstr>A background-image property  that creates hard red, white, and blue stripes</vt:lpstr>
      <vt:lpstr>A web page with borders and a gradient</vt:lpstr>
      <vt:lpstr>The CSS for the borders and gradient</vt:lpstr>
      <vt:lpstr>Short 5-1 Apply CSS to an HTML page</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Samantha Walker</dc:creator>
  <cp:lastModifiedBy>Paul R. Smith</cp:lastModifiedBy>
  <cp:revision>70</cp:revision>
  <cp:lastPrinted>2016-01-14T23:03:16Z</cp:lastPrinted>
  <dcterms:created xsi:type="dcterms:W3CDTF">2018-02-26T22:59:24Z</dcterms:created>
  <dcterms:modified xsi:type="dcterms:W3CDTF">2020-06-05T17:09:07Z</dcterms:modified>
</cp:coreProperties>
</file>