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74"/>
  </p:notesMasterIdLst>
  <p:handoutMasterIdLst>
    <p:handoutMasterId r:id="rId75"/>
  </p:handoutMasterIdLst>
  <p:sldIdLst>
    <p:sldId id="323" r:id="rId2"/>
    <p:sldId id="324" r:id="rId3"/>
    <p:sldId id="325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71" r:id="rId14"/>
    <p:sldId id="372" r:id="rId15"/>
    <p:sldId id="373" r:id="rId16"/>
    <p:sldId id="374" r:id="rId17"/>
    <p:sldId id="375" r:id="rId18"/>
    <p:sldId id="336" r:id="rId19"/>
    <p:sldId id="343" r:id="rId20"/>
    <p:sldId id="344" r:id="rId21"/>
    <p:sldId id="345" r:id="rId22"/>
    <p:sldId id="346" r:id="rId23"/>
    <p:sldId id="347" r:id="rId24"/>
    <p:sldId id="348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12" r:id="rId53"/>
    <p:sldId id="423" r:id="rId54"/>
    <p:sldId id="424" r:id="rId55"/>
    <p:sldId id="425" r:id="rId56"/>
    <p:sldId id="426" r:id="rId57"/>
    <p:sldId id="427" r:id="rId58"/>
    <p:sldId id="414" r:id="rId59"/>
    <p:sldId id="415" r:id="rId60"/>
    <p:sldId id="416" r:id="rId61"/>
    <p:sldId id="417" r:id="rId62"/>
    <p:sldId id="418" r:id="rId63"/>
    <p:sldId id="419" r:id="rId64"/>
    <p:sldId id="420" r:id="rId65"/>
    <p:sldId id="366" r:id="rId66"/>
    <p:sldId id="421" r:id="rId67"/>
    <p:sldId id="428" r:id="rId68"/>
    <p:sldId id="367" r:id="rId69"/>
    <p:sldId id="368" r:id="rId70"/>
    <p:sldId id="422" r:id="rId71"/>
    <p:sldId id="369" r:id="rId72"/>
    <p:sldId id="370" r:id="rId73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6452" autoAdjust="0"/>
  </p:normalViewPr>
  <p:slideViewPr>
    <p:cSldViewPr>
      <p:cViewPr varScale="1">
        <p:scale>
          <a:sx n="98" d="100"/>
          <a:sy n="98" d="100"/>
        </p:scale>
        <p:origin x="19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102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7/15/2020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102" y="8829967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700"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7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1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5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5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3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55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56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57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4" Type="http://schemas.openxmlformats.org/officeDocument/2006/relationships/image" Target="../media/image6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61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4" Type="http://schemas.openxmlformats.org/officeDocument/2006/relationships/image" Target="../media/image62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63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64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4" Type="http://schemas.openxmlformats.org/officeDocument/2006/relationships/image" Target="../media/image65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4" Type="http://schemas.openxmlformats.org/officeDocument/2006/relationships/image" Target="../media/image6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4" Type="http://schemas.openxmlformats.org/officeDocument/2006/relationships/image" Target="../media/image68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4" Type="http://schemas.openxmlformats.org/officeDocument/2006/relationships/image" Target="../media/image6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Document60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4" Type="http://schemas.openxmlformats.org/officeDocument/2006/relationships/image" Target="../media/image72.e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73.e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7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492443"/>
          </a:xfrm>
        </p:spPr>
        <p:txBody>
          <a:bodyPr/>
          <a:lstStyle/>
          <a:p>
            <a:pPr algn="ctr"/>
            <a:r>
              <a:rPr lang="en-US" sz="3200" dirty="0"/>
              <a:t>Chapter 6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05369"/>
              </p:ext>
            </p:extLst>
          </p:nvPr>
        </p:nvGraphicFramePr>
        <p:xfrm>
          <a:off x="914400" y="1600200"/>
          <a:ext cx="7185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r:id="rId3" imgW="7313400" imgH="2482506" progId="Word.Document.12">
                  <p:embed/>
                </p:oleObj>
              </mc:Choice>
              <mc:Fallback>
                <p:oleObj name="Document" r:id="rId3" imgW="7313400" imgH="2482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18502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Common methods of the Document </a:t>
            </a:r>
            <a:br>
              <a:rPr lang="en-US" dirty="0"/>
            </a:br>
            <a:r>
              <a:rPr lang="en-US" dirty="0"/>
              <a:t>and Element interfaces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277255"/>
              </p:ext>
            </p:extLst>
          </p:nvPr>
        </p:nvGraphicFramePr>
        <p:xfrm>
          <a:off x="914400" y="1278415"/>
          <a:ext cx="7313400" cy="268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Document" r:id="rId3" imgW="7313400" imgH="2683985" progId="Word.Document.12">
                  <p:embed/>
                </p:oleObj>
              </mc:Choice>
              <mc:Fallback>
                <p:oleObj name="Document" r:id="rId3" imgW="7313400" imgH="26839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78415"/>
                        <a:ext cx="7313400" cy="268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69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How to create an array of all &lt;a&gt; tags </a:t>
            </a:r>
            <a:br>
              <a:rPr lang="en-US" dirty="0"/>
            </a:br>
            <a:r>
              <a:rPr lang="en-US" dirty="0"/>
              <a:t>in a document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20904"/>
              </p:ext>
            </p:extLst>
          </p:nvPr>
        </p:nvGraphicFramePr>
        <p:xfrm>
          <a:off x="914400" y="1295400"/>
          <a:ext cx="7313400" cy="165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Document" r:id="rId3" imgW="7313400" imgH="1657163" progId="Word.Document.12">
                  <p:embed/>
                </p:oleObj>
              </mc:Choice>
              <mc:Fallback>
                <p:oleObj name="Document" r:id="rId3" imgW="7313400" imgH="16571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1657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81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test for and get an attribute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931068"/>
              </p:ext>
            </p:extLst>
          </p:nvPr>
        </p:nvGraphicFramePr>
        <p:xfrm>
          <a:off x="914400" y="1066800"/>
          <a:ext cx="7313400" cy="3073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Document" r:id="rId3" imgW="7313400" imgH="3073990" progId="Word.Document.12">
                  <p:embed/>
                </p:oleObj>
              </mc:Choice>
              <mc:Fallback>
                <p:oleObj name="Document" r:id="rId3" imgW="7313400" imgH="30739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073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99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 for the DOM HTML specification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284465"/>
              </p:ext>
            </p:extLst>
          </p:nvPr>
        </p:nvGraphicFramePr>
        <p:xfrm>
          <a:off x="914400" y="1143000"/>
          <a:ext cx="73136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Document" r:id="rId3" imgW="7313400" imgH="498300" progId="Word.Document.12">
                  <p:embed/>
                </p:oleObj>
              </mc:Choice>
              <mc:Fallback>
                <p:oleObj name="Document" r:id="rId3" imgW="7313400" imgH="49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61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356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properties available </a:t>
            </a:r>
            <a:br>
              <a:rPr lang="en-US" dirty="0"/>
            </a:br>
            <a:r>
              <a:rPr lang="en-US" dirty="0"/>
              <a:t>with the DOM HTML specification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883053"/>
              </p:ext>
            </p:extLst>
          </p:nvPr>
        </p:nvGraphicFramePr>
        <p:xfrm>
          <a:off x="914400" y="1295400"/>
          <a:ext cx="7313400" cy="43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5" name="Document" r:id="rId3" imgW="7313400" imgH="4350862" progId="Word.Document.12">
                  <p:embed/>
                </p:oleObj>
              </mc:Choice>
              <mc:Fallback>
                <p:oleObj name="Document" r:id="rId3" imgW="7313400" imgH="4350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4350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299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DOM HTML specification </a:t>
            </a:r>
            <a:br>
              <a:rPr lang="en-US" dirty="0"/>
            </a:br>
            <a:r>
              <a:rPr lang="en-US" dirty="0"/>
              <a:t>can simplify your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78088"/>
              </p:ext>
            </p:extLst>
          </p:nvPr>
        </p:nvGraphicFramePr>
        <p:xfrm>
          <a:off x="914400" y="1219200"/>
          <a:ext cx="7313400" cy="269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Document" r:id="rId3" imgW="7301323" imgH="2704231" progId="Word.Document.12">
                  <p:embed/>
                </p:oleObj>
              </mc:Choice>
              <mc:Fallback>
                <p:oleObj name="Document" r:id="rId3" imgW="7301323" imgH="27042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2698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023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using the DOM HTML specification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2476592"/>
              </p:ext>
            </p:extLst>
          </p:nvPr>
        </p:nvGraphicFramePr>
        <p:xfrm>
          <a:off x="914400" y="1222375"/>
          <a:ext cx="7253288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Document" r:id="rId3" imgW="7301323" imgH="2894945" progId="Word.Document.12">
                  <p:embed/>
                </p:oleObj>
              </mc:Choice>
              <mc:Fallback>
                <p:oleObj name="Document" r:id="rId3" imgW="7301323" imgH="2894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22375"/>
                        <a:ext cx="7253288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939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using the DOM HTML specification (continued)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76113"/>
              </p:ext>
            </p:extLst>
          </p:nvPr>
        </p:nvGraphicFramePr>
        <p:xfrm>
          <a:off x="914400" y="1222375"/>
          <a:ext cx="7253288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Document" r:id="rId3" imgW="7301323" imgH="1888744" progId="Word.Document.12">
                  <p:embed/>
                </p:oleObj>
              </mc:Choice>
              <mc:Fallback>
                <p:oleObj name="Document" r:id="rId3" imgW="7301323" imgH="188874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22375"/>
                        <a:ext cx="7253288" cy="187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27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523176"/>
              </p:ext>
            </p:extLst>
          </p:nvPr>
        </p:nvGraphicFramePr>
        <p:xfrm>
          <a:off x="914400" y="1143000"/>
          <a:ext cx="7304088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Document" r:id="rId3" imgW="7313400" imgH="2111210" progId="Word.Document.12">
                  <p:embed/>
                </p:oleObj>
              </mc:Choice>
              <mc:Fallback>
                <p:oleObj name="Document" r:id="rId3" imgW="7313400" imgH="21112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4088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44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FAQs application in a browser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52" y="1219200"/>
            <a:ext cx="642031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162773"/>
              </p:ext>
            </p:extLst>
          </p:nvPr>
        </p:nvGraphicFramePr>
        <p:xfrm>
          <a:off x="916200" y="1035137"/>
          <a:ext cx="7313400" cy="521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Document" r:id="rId3" imgW="7313400" imgH="5213263" progId="Word.Document.12">
                  <p:embed/>
                </p:oleObj>
              </mc:Choice>
              <mc:Fallback>
                <p:oleObj name="Document" r:id="rId3" imgW="7313400" imgH="52132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200" y="1035137"/>
                        <a:ext cx="7313400" cy="521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28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FAQs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04665"/>
              </p:ext>
            </p:extLst>
          </p:nvPr>
        </p:nvGraphicFramePr>
        <p:xfrm>
          <a:off x="914400" y="1149350"/>
          <a:ext cx="7313400" cy="391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Document" r:id="rId3" imgW="7313400" imgH="3917323" progId="Word.Document.12">
                  <p:embed/>
                </p:oleObj>
              </mc:Choice>
              <mc:Fallback>
                <p:oleObj name="Document" r:id="rId3" imgW="7313400" imgH="3917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9350"/>
                        <a:ext cx="7313400" cy="391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19410"/>
              </p:ext>
            </p:extLst>
          </p:nvPr>
        </p:nvGraphicFramePr>
        <p:xfrm>
          <a:off x="916200" y="1190680"/>
          <a:ext cx="7313400" cy="345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Document" r:id="rId3" imgW="7313400" imgH="3457520" progId="Word.Document.12">
                  <p:embed/>
                </p:oleObj>
              </mc:Choice>
              <mc:Fallback>
                <p:oleObj name="Document" r:id="rId3" imgW="7313400" imgH="34575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200" y="1190680"/>
                        <a:ext cx="7313400" cy="345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61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the FAQs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87826"/>
              </p:ext>
            </p:extLst>
          </p:nvPr>
        </p:nvGraphicFramePr>
        <p:xfrm>
          <a:off x="914400" y="1143000"/>
          <a:ext cx="7313400" cy="3054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Document" r:id="rId3" imgW="7313400" imgH="3054922" progId="Word.Document.12">
                  <p:embed/>
                </p:oleObj>
              </mc:Choice>
              <mc:Fallback>
                <p:oleObj name="Document" r:id="rId3" imgW="7313400" imgH="305492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54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8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FAQs application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71790"/>
              </p:ext>
            </p:extLst>
          </p:nvPr>
        </p:nvGraphicFramePr>
        <p:xfrm>
          <a:off x="914400" y="1143000"/>
          <a:ext cx="7541944" cy="482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Document" r:id="rId3" imgW="7541944" imgH="4821459" progId="Word.Document.12">
                  <p:embed/>
                </p:oleObj>
              </mc:Choice>
              <mc:Fallback>
                <p:oleObj name="Document" r:id="rId3" imgW="7541944" imgH="482145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541944" cy="482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65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for the FAQs application (cont.)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933851"/>
              </p:ext>
            </p:extLst>
          </p:nvPr>
        </p:nvGraphicFramePr>
        <p:xfrm>
          <a:off x="914400" y="1196975"/>
          <a:ext cx="7313400" cy="2765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Document" r:id="rId3" imgW="7313400" imgH="2765296" progId="Word.Document.12">
                  <p:embed/>
                </p:oleObj>
              </mc:Choice>
              <mc:Fallback>
                <p:oleObj name="Document" r:id="rId3" imgW="7313400" imgH="27652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6975"/>
                        <a:ext cx="7313400" cy="2765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048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 in a web browser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10" y="1219200"/>
            <a:ext cx="600329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45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form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900476"/>
              </p:ext>
            </p:extLst>
          </p:nvPr>
        </p:nvGraphicFramePr>
        <p:xfrm>
          <a:off x="914400" y="1196975"/>
          <a:ext cx="7313400" cy="299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0" name="Document" r:id="rId3" imgW="7313400" imgH="2997357" progId="Word.Document.12">
                  <p:embed/>
                </p:oleObj>
              </mc:Choice>
              <mc:Fallback>
                <p:oleObj name="Document" r:id="rId3" imgW="7313400" imgH="2997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6975"/>
                        <a:ext cx="7313400" cy="2997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659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 that’s sent when the form is submitted with the get method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463356"/>
              </p:ext>
            </p:extLst>
          </p:nvPr>
        </p:nvGraphicFramePr>
        <p:xfrm>
          <a:off x="914400" y="14188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188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9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of the form element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66771"/>
              </p:ext>
            </p:extLst>
          </p:nvPr>
        </p:nvGraphicFramePr>
        <p:xfrm>
          <a:off x="914400" y="1143000"/>
          <a:ext cx="7272338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9" name="Document" r:id="rId3" imgW="7313400" imgH="2998436" progId="Word.Document.12">
                  <p:embed/>
                </p:oleObj>
              </mc:Choice>
              <mc:Fallback>
                <p:oleObj name="Document" r:id="rId3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72338" cy="298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73562"/>
              </p:ext>
            </p:extLst>
          </p:nvPr>
        </p:nvGraphicFramePr>
        <p:xfrm>
          <a:off x="914400" y="11140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2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140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7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189505"/>
              </p:ext>
            </p:extLst>
          </p:nvPr>
        </p:nvGraphicFramePr>
        <p:xfrm>
          <a:off x="914400" y="1150426"/>
          <a:ext cx="7313400" cy="456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Document" r:id="rId3" imgW="7313400" imgH="4564574" progId="Word.Document.12">
                  <p:embed/>
                </p:oleObj>
              </mc:Choice>
              <mc:Fallback>
                <p:oleObj name="Document" r:id="rId3" imgW="7313400" imgH="45645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50426"/>
                        <a:ext cx="7313400" cy="45645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a Textbox, </a:t>
            </a:r>
            <a:r>
              <a:rPr lang="en-US" dirty="0" err="1"/>
              <a:t>Textarea</a:t>
            </a:r>
            <a:r>
              <a:rPr lang="en-US" dirty="0"/>
              <a:t>, or Select object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756981"/>
              </p:ext>
            </p:extLst>
          </p:nvPr>
        </p:nvGraphicFramePr>
        <p:xfrm>
          <a:off x="914400" y="12954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60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for a text box, text area, and select list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61521"/>
              </p:ext>
            </p:extLst>
          </p:nvPr>
        </p:nvGraphicFramePr>
        <p:xfrm>
          <a:off x="914400" y="1193643"/>
          <a:ext cx="7313400" cy="2997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0" name="Document" r:id="rId3" imgW="7313400" imgH="2997357" progId="Word.Document.12">
                  <p:embed/>
                </p:oleObj>
              </mc:Choice>
              <mc:Fallback>
                <p:oleObj name="Document" r:id="rId3" imgW="7313400" imgH="29973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3643"/>
                        <a:ext cx="7313400" cy="2997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07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JavaScript code to get the text box, text area, </a:t>
            </a:r>
            <a:br>
              <a:rPr lang="en-US" dirty="0"/>
            </a:br>
            <a:r>
              <a:rPr lang="en-US" dirty="0"/>
              <a:t>and select list values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740275"/>
              </p:ext>
            </p:extLst>
          </p:nvPr>
        </p:nvGraphicFramePr>
        <p:xfrm>
          <a:off x="914400" y="1295400"/>
          <a:ext cx="7313400" cy="368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Document" r:id="rId3" imgW="7313400" imgH="3687421" progId="Word.Document.12">
                  <p:embed/>
                </p:oleObj>
              </mc:Choice>
              <mc:Fallback>
                <p:oleObj name="Document" r:id="rId3" imgW="7313400" imgH="3687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400" cy="3687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05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JavaScript code to set the text box, text area, </a:t>
            </a:r>
            <a:br>
              <a:rPr lang="en-US" dirty="0"/>
            </a:br>
            <a:r>
              <a:rPr lang="en-US" dirty="0"/>
              <a:t>and select list values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492952"/>
              </p:ext>
            </p:extLst>
          </p:nvPr>
        </p:nvGraphicFramePr>
        <p:xfrm>
          <a:off x="914400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91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properties of a Radio or Checkbox object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92304"/>
              </p:ext>
            </p:extLst>
          </p:nvPr>
        </p:nvGraphicFramePr>
        <p:xfrm>
          <a:off x="914400" y="12192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69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code for two radio buttons and a check box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93132"/>
              </p:ext>
            </p:extLst>
          </p:nvPr>
        </p:nvGraphicFramePr>
        <p:xfrm>
          <a:off x="914400" y="1194003"/>
          <a:ext cx="7313400" cy="299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Document" r:id="rId3" imgW="7313400" imgH="2996997" progId="Word.Document.12">
                  <p:embed/>
                </p:oleObj>
              </mc:Choice>
              <mc:Fallback>
                <p:oleObj name="Document" r:id="rId3" imgW="7313400" imgH="2996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94003"/>
                        <a:ext cx="7313400" cy="2996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73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 to get the radio button </a:t>
            </a:r>
            <a:br>
              <a:rPr lang="en-US" dirty="0"/>
            </a:br>
            <a:r>
              <a:rPr lang="en-US" dirty="0"/>
              <a:t>and check box values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31200"/>
              </p:ext>
            </p:extLst>
          </p:nvPr>
        </p:nvGraphicFramePr>
        <p:xfrm>
          <a:off x="914400" y="1344742"/>
          <a:ext cx="7476440" cy="32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1" name="Document" r:id="rId3" imgW="7476440" imgH="3227258" progId="Word.Document.12">
                  <p:embed/>
                </p:oleObj>
              </mc:Choice>
              <mc:Fallback>
                <p:oleObj name="Document" r:id="rId3" imgW="7476440" imgH="322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44742"/>
                        <a:ext cx="7476440" cy="322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547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code to set the radio button </a:t>
            </a:r>
            <a:br>
              <a:rPr lang="en-US" dirty="0"/>
            </a:br>
            <a:r>
              <a:rPr lang="en-US" dirty="0"/>
              <a:t>and check box values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700899"/>
              </p:ext>
            </p:extLst>
          </p:nvPr>
        </p:nvGraphicFramePr>
        <p:xfrm>
          <a:off x="914400" y="1418811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18811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9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 that are commonly used </a:t>
            </a:r>
            <a:br>
              <a:rPr lang="en-US" dirty="0"/>
            </a:br>
            <a:r>
              <a:rPr lang="en-US" dirty="0"/>
              <a:t>with forms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812303"/>
              </p:ext>
            </p:extLst>
          </p:nvPr>
        </p:nvGraphicFramePr>
        <p:xfrm>
          <a:off x="914400" y="14478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9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29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Two methods that are commonly used </a:t>
            </a:r>
            <a:br>
              <a:rPr lang="en-US" dirty="0"/>
            </a:br>
            <a:r>
              <a:rPr lang="en-US" dirty="0"/>
              <a:t>with controls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038844"/>
              </p:ext>
            </p:extLst>
          </p:nvPr>
        </p:nvGraphicFramePr>
        <p:xfrm>
          <a:off x="914400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0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 for a web page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78492"/>
              </p:ext>
            </p:extLst>
          </p:nvPr>
        </p:nvGraphicFramePr>
        <p:xfrm>
          <a:off x="914400" y="1143000"/>
          <a:ext cx="7313400" cy="391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Document" r:id="rId3" imgW="7313400" imgH="3917323" progId="Word.Document.12">
                  <p:embed/>
                </p:oleObj>
              </mc:Choice>
              <mc:Fallback>
                <p:oleObj name="Document" r:id="rId3" imgW="7313400" imgH="39173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91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83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 events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0837"/>
              </p:ext>
            </p:extLst>
          </p:nvPr>
        </p:nvGraphicFramePr>
        <p:xfrm>
          <a:off x="914400" y="1143000"/>
          <a:ext cx="7262813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262813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46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that use the reset and submit methods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60509"/>
              </p:ext>
            </p:extLst>
          </p:nvPr>
        </p:nvGraphicFramePr>
        <p:xfrm>
          <a:off x="914400" y="12192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Document" r:id="rId3" imgW="7301323" imgH="3000789" progId="Word.Document.12">
                  <p:embed/>
                </p:oleObj>
              </mc:Choice>
              <mc:Fallback>
                <p:oleObj name="Document" r:id="rId3" imgW="7301323" imgH="30007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61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event handler for the </a:t>
            </a:r>
            <a:r>
              <a:rPr lang="en-US" dirty="0" err="1"/>
              <a:t>onchange</a:t>
            </a:r>
            <a:r>
              <a:rPr lang="en-US" dirty="0"/>
              <a:t> event </a:t>
            </a:r>
            <a:br>
              <a:rPr lang="en-US" dirty="0"/>
            </a:br>
            <a:r>
              <a:rPr lang="en-US" dirty="0"/>
              <a:t>of a select list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1698"/>
              </p:ext>
            </p:extLst>
          </p:nvPr>
        </p:nvGraphicFramePr>
        <p:xfrm>
          <a:off x="914400" y="1371600"/>
          <a:ext cx="7313400" cy="299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5" name="Document" r:id="rId3" imgW="7313400" imgH="2995558" progId="Word.Document.12">
                  <p:embed/>
                </p:oleObj>
              </mc:Choice>
              <mc:Fallback>
                <p:oleObj name="Document" r:id="rId3" imgW="7313400" imgH="29955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995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259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event handler for the </a:t>
            </a:r>
            <a:r>
              <a:rPr lang="en-US" dirty="0" err="1"/>
              <a:t>dblclick</a:t>
            </a:r>
            <a:r>
              <a:rPr lang="en-US" dirty="0"/>
              <a:t> event </a:t>
            </a:r>
            <a:br>
              <a:rPr lang="en-US" dirty="0"/>
            </a:br>
            <a:r>
              <a:rPr lang="en-US" dirty="0"/>
              <a:t>of a text box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597814"/>
              </p:ext>
            </p:extLst>
          </p:nvPr>
        </p:nvGraphicFramePr>
        <p:xfrm>
          <a:off x="914400" y="1371600"/>
          <a:ext cx="7313400" cy="2996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Document" r:id="rId3" imgW="7313400" imgH="2996997" progId="Word.Document.12">
                  <p:embed/>
                </p:oleObj>
              </mc:Choice>
              <mc:Fallback>
                <p:oleObj name="Document" r:id="rId3" imgW="7313400" imgH="29969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13400" cy="2996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705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onload</a:t>
            </a:r>
            <a:r>
              <a:rPr lang="en-US" dirty="0"/>
              <a:t> event handler that assigns event handlers to events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559218"/>
              </p:ext>
            </p:extLst>
          </p:nvPr>
        </p:nvGraphicFramePr>
        <p:xfrm>
          <a:off x="914400" y="1371600"/>
          <a:ext cx="7301323" cy="3000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name="Document" r:id="rId3" imgW="7313400" imgH="2998436" progId="Word.Document.12">
                  <p:embed/>
                </p:oleObj>
              </mc:Choice>
              <mc:Fallback>
                <p:oleObj name="Document" r:id="rId3" imgW="7313400" imgH="29984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7301323" cy="3000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53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 application in a browser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19200"/>
            <a:ext cx="6781800" cy="2339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621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of the Register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66528"/>
              </p:ext>
            </p:extLst>
          </p:nvPr>
        </p:nvGraphicFramePr>
        <p:xfrm>
          <a:off x="914400" y="1143000"/>
          <a:ext cx="7313400" cy="459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Document" r:id="rId3" imgW="7313400" imgH="4597674" progId="Word.Document.12">
                  <p:embed/>
                </p:oleObj>
              </mc:Choice>
              <mc:Fallback>
                <p:oleObj name="Document" r:id="rId3" imgW="7313400" imgH="4597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597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27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668004"/>
              </p:ext>
            </p:extLst>
          </p:nvPr>
        </p:nvGraphicFramePr>
        <p:xfrm>
          <a:off x="914400" y="1143000"/>
          <a:ext cx="7313400" cy="4597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Document" r:id="rId3" imgW="7313400" imgH="4597674" progId="Word.Document.12">
                  <p:embed/>
                </p:oleObj>
              </mc:Choice>
              <mc:Fallback>
                <p:oleObj name="Document" r:id="rId3" imgW="7313400" imgH="4597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4597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83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CSS for the span elements </a:t>
            </a:r>
            <a:br>
              <a:rPr lang="en-US" dirty="0"/>
            </a:br>
            <a:r>
              <a:rPr lang="en-US" dirty="0"/>
              <a:t>in the registration form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264325"/>
              </p:ext>
            </p:extLst>
          </p:nvPr>
        </p:nvGraphicFramePr>
        <p:xfrm>
          <a:off x="914400" y="1339077"/>
          <a:ext cx="7301323" cy="4604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4" name="Document" r:id="rId3" imgW="7301323" imgH="4604523" progId="Word.Document.12">
                  <p:embed/>
                </p:oleObj>
              </mc:Choice>
              <mc:Fallback>
                <p:oleObj name="Document" r:id="rId3" imgW="7301323" imgH="460452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339077"/>
                        <a:ext cx="7301323" cy="46045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281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Register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85641"/>
              </p:ext>
            </p:extLst>
          </p:nvPr>
        </p:nvGraphicFramePr>
        <p:xfrm>
          <a:off x="914400" y="1066800"/>
          <a:ext cx="7643439" cy="52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Document" r:id="rId3" imgW="7643439" imgH="5284860" progId="Word.Document.12">
                  <p:embed/>
                </p:oleObj>
              </mc:Choice>
              <mc:Fallback>
                <p:oleObj name="Document" r:id="rId3" imgW="7643439" imgH="52848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643439" cy="52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65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for the web page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233" y="1371600"/>
            <a:ext cx="6632567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540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48289"/>
              </p:ext>
            </p:extLst>
          </p:nvPr>
        </p:nvGraphicFramePr>
        <p:xfrm>
          <a:off x="914400" y="1143000"/>
          <a:ext cx="7313400" cy="503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Document" r:id="rId3" imgW="7313400" imgH="5030853" progId="Word.Document.12">
                  <p:embed/>
                </p:oleObj>
              </mc:Choice>
              <mc:Fallback>
                <p:oleObj name="Document" r:id="rId3" imgW="7313400" imgH="5030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0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4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483949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642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One property of the Element interface </a:t>
            </a:r>
            <a:br>
              <a:rPr lang="en-US" dirty="0"/>
            </a:br>
            <a:r>
              <a:rPr lang="en-US" dirty="0"/>
              <a:t>for setting or returning HTML content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036889"/>
              </p:ext>
            </p:extLst>
          </p:nvPr>
        </p:nvGraphicFramePr>
        <p:xfrm>
          <a:off x="914400" y="1437517"/>
          <a:ext cx="7301323" cy="5039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Document" r:id="rId3" imgW="7301323" imgH="5039483" progId="Word.Document.12">
                  <p:embed/>
                </p:oleObj>
              </mc:Choice>
              <mc:Fallback>
                <p:oleObj name="Document" r:id="rId3" imgW="7301323" imgH="5039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437517"/>
                        <a:ext cx="7301323" cy="5039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14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application that displays a list of images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20" y="1295400"/>
            <a:ext cx="5313680" cy="1894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9873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starting HTML for the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13845"/>
              </p:ext>
            </p:extLst>
          </p:nvPr>
        </p:nvGraphicFramePr>
        <p:xfrm>
          <a:off x="914400" y="1143000"/>
          <a:ext cx="7313400" cy="1380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7" name="Document" r:id="rId3" imgW="7313400" imgH="1380130" progId="Word.Document.12">
                  <p:embed/>
                </p:oleObj>
              </mc:Choice>
              <mc:Fallback>
                <p:oleObj name="Document" r:id="rId3" imgW="7313400" imgH="1380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1380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6505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JavaScript that adds the images to the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40265"/>
              </p:ext>
            </p:extLst>
          </p:nvPr>
        </p:nvGraphicFramePr>
        <p:xfrm>
          <a:off x="914400" y="1143000"/>
          <a:ext cx="7313400" cy="368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Document" r:id="rId3" imgW="7313400" imgH="3680945" progId="Word.Document.12">
                  <p:embed/>
                </p:oleObj>
              </mc:Choice>
              <mc:Fallback>
                <p:oleObj name="Document" r:id="rId3" imgW="7313400" imgH="36809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68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228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to get the HTML content of 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398285"/>
              </p:ext>
            </p:extLst>
          </p:nvPr>
        </p:nvGraphicFramePr>
        <p:xfrm>
          <a:off x="914400" y="1066800"/>
          <a:ext cx="7313400" cy="107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5" name="Document" r:id="rId3" imgW="7313400" imgH="1076832" progId="Word.Document.12">
                  <p:embed/>
                </p:oleObj>
              </mc:Choice>
              <mc:Fallback>
                <p:oleObj name="Document" r:id="rId3" imgW="7313400" imgH="1076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1076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456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Elements panel after JavaScript </a:t>
            </a:r>
            <a:br>
              <a:rPr lang="en-US" dirty="0"/>
            </a:br>
            <a:r>
              <a:rPr lang="en-US" dirty="0"/>
              <a:t>has changed the DOM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5638800" cy="45703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5904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Register application with a table </a:t>
            </a:r>
            <a:br>
              <a:rPr lang="en-US" dirty="0"/>
            </a:br>
            <a:r>
              <a:rPr lang="en-US" dirty="0"/>
              <a:t>that’s created for the user’s entries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447800"/>
            <a:ext cx="6800850" cy="3714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40715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HTML for the elements below the form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293926"/>
              </p:ext>
            </p:extLst>
          </p:nvPr>
        </p:nvGraphicFramePr>
        <p:xfrm>
          <a:off x="914400" y="1219200"/>
          <a:ext cx="7313400" cy="503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5" name="Document" r:id="rId3" imgW="7313400" imgH="5035530" progId="Word.Document.12">
                  <p:embed/>
                </p:oleObj>
              </mc:Choice>
              <mc:Fallback>
                <p:oleObj name="Document" r:id="rId3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503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48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nodes that you commonly use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630578"/>
              </p:ext>
            </p:extLst>
          </p:nvPr>
        </p:nvGraphicFramePr>
        <p:xfrm>
          <a:off x="914400" y="1219200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Document" r:id="rId3" imgW="7301323" imgH="1225664" progId="Word.Document.12">
                  <p:embed/>
                </p:oleObj>
              </mc:Choice>
              <mc:Fallback>
                <p:oleObj name="Document" r:id="rId3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for the span elements in the table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42672"/>
              </p:ext>
            </p:extLst>
          </p:nvPr>
        </p:nvGraphicFramePr>
        <p:xfrm>
          <a:off x="914400" y="1212870"/>
          <a:ext cx="7313400" cy="503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8" name="Document" r:id="rId3" imgW="7313400" imgH="5035530" progId="Word.Document.12">
                  <p:embed/>
                </p:oleObj>
              </mc:Choice>
              <mc:Fallback>
                <p:oleObj name="Document" r:id="rId3" imgW="7313400" imgH="50355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2870"/>
                        <a:ext cx="7313400" cy="503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91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for the Register application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85895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3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80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79318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077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398476"/>
              </p:ext>
            </p:extLst>
          </p:nvPr>
        </p:nvGraphicFramePr>
        <p:xfrm>
          <a:off x="914399" y="1149349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82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399" y="1149349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JavaScript (continued)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821929"/>
              </p:ext>
            </p:extLst>
          </p:nvPr>
        </p:nvGraphicFramePr>
        <p:xfrm>
          <a:off x="914400" y="1143000"/>
          <a:ext cx="7313400" cy="503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5" name="Document" r:id="rId3" imgW="7313400" imgH="5032652" progId="Word.Document.12">
                  <p:embed/>
                </p:oleObj>
              </mc:Choice>
              <mc:Fallback>
                <p:oleObj name="Document" r:id="rId3" imgW="7313400" imgH="50326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5032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064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6-1  Experiment with the FAQs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6935254" cy="1981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542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6-2  Add controls to the Register app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03527"/>
              </p:ext>
            </p:extLst>
          </p:nvPr>
        </p:nvGraphicFramePr>
        <p:xfrm>
          <a:off x="914400" y="1143000"/>
          <a:ext cx="7374945" cy="394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49" name="Document" r:id="rId3" imgW="7374945" imgH="3947185" progId="Word.Document.12">
                  <p:embed/>
                </p:oleObj>
              </mc:Choice>
              <mc:Fallback>
                <p:oleObj name="Document" r:id="rId3" imgW="7374945" imgH="39471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74945" cy="3947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78223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Exercise 6-3	 Enhance the Email List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176562"/>
              </p:ext>
            </p:extLst>
          </p:nvPr>
        </p:nvGraphicFramePr>
        <p:xfrm>
          <a:off x="914400" y="1143000"/>
          <a:ext cx="7313400" cy="3001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9" name="Document" r:id="rId3" imgW="7313400" imgH="3001674" progId="Word.Document.12">
                  <p:embed/>
                </p:oleObj>
              </mc:Choice>
              <mc:Fallback>
                <p:oleObj name="Document" r:id="rId3" imgW="7313400" imgH="30016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30016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5862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6-1	Develop the Temp Converter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2268"/>
              </p:ext>
            </p:extLst>
          </p:nvPr>
        </p:nvGraphicFramePr>
        <p:xfrm>
          <a:off x="914400" y="914400"/>
          <a:ext cx="7313400" cy="4409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Document" r:id="rId3" imgW="7313400" imgH="4409147" progId="Word.Document.12">
                  <p:embed/>
                </p:oleObj>
              </mc:Choice>
              <mc:Fallback>
                <p:oleObj name="Document" r:id="rId3" imgW="7313400" imgH="4409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914400"/>
                        <a:ext cx="7313400" cy="4409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341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6-2	Use a Test Score array</a:t>
            </a:r>
          </a:p>
        </p:txBody>
      </p:sp>
      <p:pic>
        <p:nvPicPr>
          <p:cNvPr id="47109" name="Picture 5" descr="M:\Current projects\JavaScript Instructors CD\documents\pngs\extra_5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5581258" cy="401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917842"/>
              </p:ext>
            </p:extLst>
          </p:nvPr>
        </p:nvGraphicFramePr>
        <p:xfrm>
          <a:off x="914400" y="5100638"/>
          <a:ext cx="7291388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5" name="Document" r:id="rId4" imgW="7301323" imgH="774862" progId="Word.Document.12">
                  <p:embed/>
                </p:oleObj>
              </mc:Choice>
              <mc:Fallback>
                <p:oleObj name="Document" r:id="rId4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5100638"/>
                        <a:ext cx="7291388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30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properties of the Node interface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73262"/>
              </p:ext>
            </p:extLst>
          </p:nvPr>
        </p:nvGraphicFramePr>
        <p:xfrm>
          <a:off x="914400" y="1212850"/>
          <a:ext cx="7253288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Document" r:id="rId3" imgW="7301323" imgH="2147955" progId="Word.Document.12">
                  <p:embed/>
                </p:oleObj>
              </mc:Choice>
              <mc:Fallback>
                <p:oleObj name="Document" r:id="rId3" imgW="7301323" imgH="21479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2850"/>
                        <a:ext cx="7253288" cy="212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165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Extra 6-3	Modify the FAQs application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9151"/>
              </p:ext>
            </p:extLst>
          </p:nvPr>
        </p:nvGraphicFramePr>
        <p:xfrm>
          <a:off x="914400" y="1143000"/>
          <a:ext cx="7313400" cy="26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9" name="Document" r:id="rId3" imgW="7313400" imgH="2696937" progId="Word.Document.12">
                  <p:embed/>
                </p:oleObj>
              </mc:Choice>
              <mc:Fallback>
                <p:oleObj name="Document" r:id="rId3" imgW="7313400" imgH="2696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13400" cy="26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4525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6-1	Upgrade the MPG application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192315"/>
              </p:ext>
            </p:extLst>
          </p:nvPr>
        </p:nvGraphicFramePr>
        <p:xfrm>
          <a:off x="914400" y="1066800"/>
          <a:ext cx="7313400" cy="335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Document" r:id="rId3" imgW="7313400" imgH="3356421" progId="Word.Document.12">
                  <p:embed/>
                </p:oleObj>
              </mc:Choice>
              <mc:Fallback>
                <p:oleObj name="Document" r:id="rId3" imgW="7313400" imgH="335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3356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1649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Short 6-2	Display Text Score arrays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72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544"/>
              </p:ext>
            </p:extLst>
          </p:nvPr>
        </p:nvGraphicFramePr>
        <p:xfrm>
          <a:off x="914400" y="1066800"/>
          <a:ext cx="7313400" cy="4793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7" name="Document" r:id="rId3" imgW="7313400" imgH="4793756" progId="Word.Document.12">
                  <p:embed/>
                </p:oleObj>
              </mc:Choice>
              <mc:Fallback>
                <p:oleObj name="Document" r:id="rId3" imgW="7313400" imgH="4793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13400" cy="4793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70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that contains element and text nodes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103003"/>
              </p:ext>
            </p:extLst>
          </p:nvPr>
        </p:nvGraphicFramePr>
        <p:xfrm>
          <a:off x="914400" y="1219200"/>
          <a:ext cx="7313400" cy="3227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Document" r:id="rId3" imgW="7313400" imgH="3227258" progId="Word.Document.12">
                  <p:embed/>
                </p:oleObj>
              </mc:Choice>
              <mc:Fallback>
                <p:oleObj name="Document" r:id="rId3" imgW="7313400" imgH="32272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313400" cy="3227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32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text of an HTML element </a:t>
            </a:r>
            <a:br>
              <a:rPr lang="en-US" dirty="0"/>
            </a:br>
            <a:r>
              <a:rPr lang="en-US" dirty="0"/>
              <a:t>with “</a:t>
            </a:r>
            <a:r>
              <a:rPr lang="en-US" dirty="0" err="1"/>
              <a:t>email_error</a:t>
            </a:r>
            <a:r>
              <a:rPr lang="en-US" dirty="0"/>
              <a:t>” as its id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JavaScript and jQuery (3rd Ed.)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anose="020B0606020202030204" pitchFamily="34" charset="0"/>
              </a:rPr>
              <a:t>C6,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887090"/>
              </p:ext>
            </p:extLst>
          </p:nvPr>
        </p:nvGraphicFramePr>
        <p:xfrm>
          <a:off x="914400" y="1295400"/>
          <a:ext cx="7313612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Document" r:id="rId3" imgW="7313400" imgH="2571733" progId="Word.Document.12">
                  <p:embed/>
                </p:oleObj>
              </mc:Choice>
              <mc:Fallback>
                <p:oleObj name="Document" r:id="rId3" imgW="7313400" imgH="25717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295400"/>
                        <a:ext cx="7313612" cy="257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80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883</TotalTime>
  <Words>2161</Words>
  <Application>Microsoft Office PowerPoint</Application>
  <PresentationFormat>On-screen Show (4:3)</PresentationFormat>
  <Paragraphs>360</Paragraphs>
  <Slides>72</Slides>
  <Notes>0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Arial Narrow</vt:lpstr>
      <vt:lpstr>Times New Roman</vt:lpstr>
      <vt:lpstr>Master slides_with_titles_logo</vt:lpstr>
      <vt:lpstr>Document</vt:lpstr>
      <vt:lpstr>Chapter 6</vt:lpstr>
      <vt:lpstr>Objectives</vt:lpstr>
      <vt:lpstr>Objectives (continued)</vt:lpstr>
      <vt:lpstr>The code for a web page</vt:lpstr>
      <vt:lpstr>The DOM for the web page</vt:lpstr>
      <vt:lpstr>The DOM nodes that you commonly use</vt:lpstr>
      <vt:lpstr>Some of the properties of the Node interface</vt:lpstr>
      <vt:lpstr>HTML that contains element and text nodes</vt:lpstr>
      <vt:lpstr>How to get the text of an HTML element  with “email_error” as its id</vt:lpstr>
      <vt:lpstr>Common methods of the Document  and Element interfaces</vt:lpstr>
      <vt:lpstr>How to create an array of all &lt;a&gt; tags  in a document</vt:lpstr>
      <vt:lpstr>How to test for and get an attribute</vt:lpstr>
      <vt:lpstr>The URL for the DOM HTML specification</vt:lpstr>
      <vt:lpstr>Typical properties available  with the DOM HTML specification</vt:lpstr>
      <vt:lpstr>How the DOM HTML specification  can simplify your code</vt:lpstr>
      <vt:lpstr>Other examples of using the DOM HTML specification</vt:lpstr>
      <vt:lpstr>Other examples of using the DOM HTML specification (continued)</vt:lpstr>
      <vt:lpstr>Terms</vt:lpstr>
      <vt:lpstr>The FAQs application in a browser</vt:lpstr>
      <vt:lpstr>The HTML for the FAQs application</vt:lpstr>
      <vt:lpstr>The HTML (continued)</vt:lpstr>
      <vt:lpstr>The CSS for the FAQs application</vt:lpstr>
      <vt:lpstr>The JavaScript for the FAQs application</vt:lpstr>
      <vt:lpstr>The JavaScript for the FAQs application (cont.)</vt:lpstr>
      <vt:lpstr>A form in a web browser</vt:lpstr>
      <vt:lpstr>The HTML for the form</vt:lpstr>
      <vt:lpstr>The URL that’s sent when the form is submitted with the get method</vt:lpstr>
      <vt:lpstr>Attributes of the form element</vt:lpstr>
      <vt:lpstr>Terms</vt:lpstr>
      <vt:lpstr>Property of a Textbox, Textarea, or Select object</vt:lpstr>
      <vt:lpstr>HTML code for a text box, text area, and select list</vt:lpstr>
      <vt:lpstr>JavaScript code to get the text box, text area,  and select list values</vt:lpstr>
      <vt:lpstr>JavaScript code to set the text box, text area,  and select list values</vt:lpstr>
      <vt:lpstr>Two properties of a Radio or Checkbox object</vt:lpstr>
      <vt:lpstr>HTML code for two radio buttons and a check box</vt:lpstr>
      <vt:lpstr>JavaScript code to get the radio button  and check box values</vt:lpstr>
      <vt:lpstr>JavaScript code to set the radio button  and check box values</vt:lpstr>
      <vt:lpstr>Two methods that are commonly used  with forms</vt:lpstr>
      <vt:lpstr>Two methods that are commonly used  with controls</vt:lpstr>
      <vt:lpstr>Common control events</vt:lpstr>
      <vt:lpstr>Statements that use the reset and submit methods</vt:lpstr>
      <vt:lpstr>An event handler for the onchange event  of a select list</vt:lpstr>
      <vt:lpstr>An event handler for the dblclick event  of a text box</vt:lpstr>
      <vt:lpstr>An onload event handler that assigns event handlers to events</vt:lpstr>
      <vt:lpstr>The Register application in a browser</vt:lpstr>
      <vt:lpstr>The HTML of the Register application</vt:lpstr>
      <vt:lpstr>The HTML (continued)</vt:lpstr>
      <vt:lpstr>The CSS for the span elements  in the registration form</vt:lpstr>
      <vt:lpstr>The JavaScript for the Register application</vt:lpstr>
      <vt:lpstr>The JavaScript (continued)</vt:lpstr>
      <vt:lpstr>The JavaScript (continued)</vt:lpstr>
      <vt:lpstr>One property of the Element interface  for setting or returning HTML content</vt:lpstr>
      <vt:lpstr>An application that displays a list of images</vt:lpstr>
      <vt:lpstr>The starting HTML for the application</vt:lpstr>
      <vt:lpstr>The JavaScript that adds the images to the list</vt:lpstr>
      <vt:lpstr>How to get the HTML content of an element</vt:lpstr>
      <vt:lpstr>The Elements panel after JavaScript  has changed the DOM</vt:lpstr>
      <vt:lpstr>The Register application with a table  that’s created for the user’s entries</vt:lpstr>
      <vt:lpstr>The HTML for the elements below the form</vt:lpstr>
      <vt:lpstr>The CSS for the span elements in the table</vt:lpstr>
      <vt:lpstr>The JavaScript for the Register application</vt:lpstr>
      <vt:lpstr>The JavaScript (continued)</vt:lpstr>
      <vt:lpstr>The JavaScript (continued)</vt:lpstr>
      <vt:lpstr>The JavaScript (continued)</vt:lpstr>
      <vt:lpstr>Exercise 6-1  Experiment with the FAQs app</vt:lpstr>
      <vt:lpstr>Exercise 6-2  Add controls to the Register app</vt:lpstr>
      <vt:lpstr>Exercise 6-3  Enhance the Email List application</vt:lpstr>
      <vt:lpstr>Extra 6-1 Develop the Temp Converter app</vt:lpstr>
      <vt:lpstr>Extra 6-2 Use a Test Score array</vt:lpstr>
      <vt:lpstr>Extra 6-3 Modify the FAQs application</vt:lpstr>
      <vt:lpstr>Short 6-1 Upgrade the MPG application</vt:lpstr>
      <vt:lpstr>Short 6-2 Display Text Score arrays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Paul R. Smith</cp:lastModifiedBy>
  <cp:revision>92</cp:revision>
  <cp:lastPrinted>2015-09-17T23:04:22Z</cp:lastPrinted>
  <dcterms:created xsi:type="dcterms:W3CDTF">2010-11-30T18:46:51Z</dcterms:created>
  <dcterms:modified xsi:type="dcterms:W3CDTF">2020-07-15T15:40:30Z</dcterms:modified>
</cp:coreProperties>
</file>