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9" r:id="rId4"/>
    <p:sldId id="258" r:id="rId5"/>
    <p:sldId id="260" r:id="rId6"/>
    <p:sldId id="291" r:id="rId7"/>
    <p:sldId id="292" r:id="rId8"/>
    <p:sldId id="293" r:id="rId9"/>
    <p:sldId id="294" r:id="rId10"/>
    <p:sldId id="29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86452" autoAdjust="0"/>
  </p:normalViewPr>
  <p:slideViewPr>
    <p:cSldViewPr>
      <p:cViewPr varScale="1">
        <p:scale>
          <a:sx n="113" d="100"/>
          <a:sy n="113" d="100"/>
        </p:scale>
        <p:origin x="12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6723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8456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en-US" smtClean="0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2146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29898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5146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en-US" smtClean="0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982057"/>
            <a:ext cx="7391400" cy="13613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12800" y="4495800"/>
            <a:ext cx="74168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812800" y="4953000"/>
            <a:ext cx="7416800" cy="1066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7358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6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17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6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3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80" r:id="rId4"/>
    <p:sldLayoutId id="2147483677" r:id="rId5"/>
    <p:sldLayoutId id="2147483678" r:id="rId6"/>
    <p:sldLayoutId id="2147483679" r:id="rId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use Grid Layout for page layout and RWD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auto-fill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12800" y="1062759"/>
            <a:ext cx="7416800" cy="142822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display: grid;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grid-template: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repeat(2, 50px) / repeat(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auto-fill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(75px,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grid-gap: 20px; }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2800" y="2541936"/>
            <a:ext cx="7391400" cy="457200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when the container is 360 pixels wide</a:t>
            </a:r>
          </a:p>
          <a:p>
            <a:endParaRPr lang="en-US" dirty="0"/>
          </a:p>
        </p:txBody>
      </p:sp>
      <p:pic>
        <p:nvPicPr>
          <p:cNvPr id="11" name="Content Placeholder 10" descr="See page 359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3020014"/>
            <a:ext cx="3420152" cy="115224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800" y="4461797"/>
            <a:ext cx="7416800" cy="457200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when the container is 720 pixels wide</a:t>
            </a:r>
          </a:p>
          <a:p>
            <a:endParaRPr lang="en-US" dirty="0"/>
          </a:p>
        </p:txBody>
      </p:sp>
      <p:pic>
        <p:nvPicPr>
          <p:cNvPr id="12" name="Content Placeholder 11" descr="See page 359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914400" y="4918997"/>
            <a:ext cx="6998815" cy="487722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84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A7FF73-7331-4F12-9881-2A7C7BB7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page layout that uses alignment</a:t>
            </a:r>
          </a:p>
        </p:txBody>
      </p:sp>
      <p:pic>
        <p:nvPicPr>
          <p:cNvPr id="7" name="Content Placeholder 6" descr="See page 362 in book" title="See slide title">
            <a:extLst>
              <a:ext uri="{FF2B5EF4-FFF2-40B4-BE49-F238E27FC236}">
                <a16:creationId xmlns:a16="http://schemas.microsoft.com/office/drawing/2014/main" xmlns="" id="{7D6BCBA1-2CD7-4B7D-AB56-5CB0E1635C2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98406"/>
            <a:ext cx="7050292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84D1F9-C13F-43EB-BC63-66103BC541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B83AFC-C44A-4708-BEC6-3993FED81E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31D40A-4359-437D-BA2B-A01E76A477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90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F166EA-BDB8-41E2-9DA9-FE4C4EF2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body of the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994723-88D4-4157-A70E-CE2A7DD96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&lt;div&gt;Company Logo&lt;/div&gt;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&lt;div&gt;Navigation&lt;/div&gt;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&lt;section&gt;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&lt;div&gt;Image&lt;/div&gt;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&lt;/section&gt;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&lt;div&gt;Product 1&lt;/div&gt;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&lt;div&gt;Product 2&lt;/div&gt;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&lt;div&gt;Product 3&lt;/div&gt;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&lt;footer&gt;&lt;p&gt;Copyright Notice&lt;/p&gt;&lt;/footer&gt;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6491E9-C3ED-4776-9BD7-8B7ABFD0C6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49DDED-159D-41D4-89D8-3A8C716994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1A56E5-ED83-4DC7-B054-8A32275FAD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8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C2A964-56FD-479C-9E13-848DDA53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for the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720601-BB4D-4033-BF62-9854414293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section, main, 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grid;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100%;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grid-template: 80px / 120px 1fr;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20px;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div:nth-of-type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40px;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align-self: center;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grid-template-rows: 200px;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160px;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rid-template: 120px / repeat(3, 180px);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align-content: center;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justify-content: space-evenly;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40px;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align-items: center;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justify-items: center;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7E1E48-2350-47C6-BF80-BC61C8E6F9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24A435-1DFE-4214-B546-65F9DEF1EF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DC1CF4-A305-44D7-8A15-46445B1E82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40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CA8BAE-D97D-4575-9717-2CC9055C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grid lines and HTML tags for a grid container</a:t>
            </a:r>
            <a:endParaRPr lang="en-US" dirty="0"/>
          </a:p>
        </p:txBody>
      </p:sp>
      <p:pic>
        <p:nvPicPr>
          <p:cNvPr id="7" name="Content Placeholder 6" descr="See page 364 in book" title="See slide title">
            <a:extLst>
              <a:ext uri="{FF2B5EF4-FFF2-40B4-BE49-F238E27FC236}">
                <a16:creationId xmlns:a16="http://schemas.microsoft.com/office/drawing/2014/main" xmlns="" id="{0AECAAE6-1E4D-456C-94EF-4A28AD0CB06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95" y="1221060"/>
            <a:ext cx="638824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79AF48-3AC7-4918-9E00-8527FA572D9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EF2E8C-F522-4FAF-8B8F-3D2121F14E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E56369-59A2-4626-B785-2542B4C575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25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F1AFF6-DE0E-4CEE-93B4-31F5872C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numbered grid lines to define the grid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F36EA3-B547-42D3-B2E0-C9AA3B4D5F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600px;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100%;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grid-template-columns: 200px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grid-template-rows: 80px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16px;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grid-row: 1 / 2; grid-column: 1 / 4;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grid-row: 2 / 4; grid-column: 1 / 2;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#s1    { grid-row: 2 / 3; grid-column: 2 / 4;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#s2    { grid-row: 3 / 4; grid-column: 2 / 3;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#s3    { grid-row: 3 / 4; grid-column: 3 / 4;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grid-row: 4 / 5; grid-column: 1 / 4;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567327-2385-4520-BFCA-710BBED7BA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B110BC-01C5-421D-BB88-8BE52EF081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752021-14FF-4BE5-8F6C-DB5E4EE062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76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302E58-18AB-46D0-AB44-5F569F17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named lines for a grid container</a:t>
            </a:r>
            <a:endParaRPr lang="en-US" dirty="0"/>
          </a:p>
        </p:txBody>
      </p:sp>
      <p:pic>
        <p:nvPicPr>
          <p:cNvPr id="7" name="Content Placeholder 6" descr="See page 366 in book" title="See slide title">
            <a:extLst>
              <a:ext uri="{FF2B5EF4-FFF2-40B4-BE49-F238E27FC236}">
                <a16:creationId xmlns:a16="http://schemas.microsoft.com/office/drawing/2014/main" xmlns="" id="{3C3336F0-8303-4506-87B4-CCABFB7F880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21" y="1143000"/>
            <a:ext cx="653975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AB1103-71B7-42A5-81CD-23A8679F30A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F47B35-05CB-4F9B-B8C7-EF57AEBA33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7D2979-0D5F-4B2D-9C06-D16A7D6CB3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385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0EBE8B-5A21-4486-9C3A-F6FA7CE3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named lines to define the grid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B5D5EF-CFAE-41AE-A321-DE8AE627E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grid-template-columns: [body-start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-start] 200px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-end sec-start] 1fr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[sec3-start] 1fr [sec-end main-end];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grid-template-rows: [row1-start] 80px [row2-start] 1fr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[row3-start] 1fr [row4-start] 60px [rows-end];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16px;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grid-row: row1-start/row2-start;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body-start/body-end;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grid-row: row2-start/row4-start;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-start/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-end;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#s1    { grid-row: row2-start/row3-start;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sec-start/sec-end;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#s2    { grid-row: row3-start/row4-start;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sec-start/sec3-start;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#s3    { grid-row: row3-start/row4-start;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column3-start/content-end;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grid-row: row4-start/rows-end;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body-start/body-end;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C7D4F1-6E94-4996-B05E-FB9C8B6B2EE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627905-D635-43AB-A483-D82B11114F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1BD179-ED65-4B4D-ACEE-2C606EC28C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39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6B259E-7A08-4ACC-84B8-578127F9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template names for the cells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within a grid container</a:t>
            </a:r>
            <a:endParaRPr lang="en-US" dirty="0"/>
          </a:p>
        </p:txBody>
      </p:sp>
      <p:pic>
        <p:nvPicPr>
          <p:cNvPr id="7" name="Content Placeholder 6" descr="See page 368 in book" title="See slide title">
            <a:extLst>
              <a:ext uri="{FF2B5EF4-FFF2-40B4-BE49-F238E27FC236}">
                <a16:creationId xmlns:a16="http://schemas.microsoft.com/office/drawing/2014/main" xmlns="" id="{EDE2B5CB-F41E-49BE-9E71-C6D45546C12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284561"/>
            <a:ext cx="6172200" cy="468699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C3223A-033D-4BBC-991B-50A856DA57C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2DFDB0-1803-4DD0-9E4C-85E9345132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A5DE65-E658-4D22-99CF-A846FF6431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2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84BC1-7BEE-4ECA-BF74-93809F2D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template names to define the grid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DB103D-D94B-44D2-919B-B080CB4A5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grid-template-columns: 200px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grid-template-rows: 80px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16px;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grid-template-areas: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"head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sec1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sec2 sec3"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"foot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grid-area: head;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grid-area: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#s1    { grid-area: sec1;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#s2    { grid-area: sec2;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#s3    { grid-area: sec3;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grid-area: foot;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0D342C-4D35-4BB5-9E98-322744BD19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19FD3D-4C16-4BE7-BA02-3959033BCA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33E342-7E7F-46D9-AE20-187EA3E631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71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151AA2-3586-471D-A36A-06F505FF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34B359-B9C0-4ED9-B1B0-C4724B09B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Grid Layout to lay out web pages or components within web pages, including the layouts for mobile devices.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use of Grid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terms as they apply to Grid Layout: grid, grid track, grid line, grid cell, grid area, and grid item.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these ways to define the grid areas for the elements of a page: numbered lines, template areas, and the 12-column grid concept.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79FF40-2D0C-4EC0-8356-D57C7A76058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8F05B1-388B-450B-A3A6-39AA21ABB1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DD11F4-8788-49A1-9BE2-3C59566C44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849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0B34B8-EA3D-456D-A627-1157D9A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12-column grid for a grid container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53EF4BFD-7DCD-4AD0-B764-D4289A557E5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284490" cy="4419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2EF7CC-1CB8-41B3-B142-DFF8534D7A8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2F636A-C319-4764-8EE2-783C40E47B8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EA6262-B895-4369-A1A9-CD99C6A338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64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E6BC5F-C504-4B8C-8B2C-4DF2C221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12-column grid to define the grid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26B21A-5873-4775-A3AC-02AE7B463C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grid-template-columns: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repeat(12,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grid-template-rows: 80px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16px;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grid-row: 1 / 2;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12;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grid-row: 2 / 4;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4;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#s1    { grid-row: 2 / 3;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5 / span 8;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#s2    { grid-row: 3 / 4;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5 / span 4;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#s3    { grid-row: 3 / 4;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9 / span 4;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grid-row: 4 / 5;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12;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6777C1-ED58-4F5C-9888-43D24022A9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6AD0E9-82B2-4898-95D2-1B3FA3F146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8C02A5-5B44-4A82-82D3-91A9E153B4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69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917CE1-CA6D-4E86-A9D7-E11CFD62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speaker page in desktop and tablet layout</a:t>
            </a:r>
          </a:p>
        </p:txBody>
      </p:sp>
      <p:pic>
        <p:nvPicPr>
          <p:cNvPr id="8" name="Content Placeholder 7" descr="See page 372 in book" title="See slide title">
            <a:extLst>
              <a:ext uri="{FF2B5EF4-FFF2-40B4-BE49-F238E27FC236}">
                <a16:creationId xmlns:a16="http://schemas.microsoft.com/office/drawing/2014/main" xmlns="" id="{26344C38-D615-4DE4-9068-E8EEC78E48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1143000"/>
            <a:ext cx="6924675" cy="4800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EBB5F0-DBA2-4DAF-B0BC-A862C28030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2B202B-68EB-4BA6-94DA-39A0825A52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B111A2-8E16-4DC9-AC45-760C1517FF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32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1DF35B-8724-4A96-BA82-485E7011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structural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A25C4E-A637-464D-907E-F851534857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s-E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s-E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s-E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s-E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s-E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&lt;article&gt;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&lt;/article&gt;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&lt;h2&gt;This season's guest speakers&lt;/h2&gt;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F16B3B-6308-4BD9-BB34-7DB98335AB2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2C2C4D-C4AE-4830-A7B6-196B788D00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0108CC-9000-482B-962E-527B388AF4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971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5EF643-95AE-473C-86D5-B35CB549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template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789F9C-0B8D-4AD5-8287-BD9887F0E8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grid;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grid-template: repeat(4, auto) / auto 1fr;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1.5em;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grid-template-areas: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"head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"main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"foot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head;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grid;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grid-template: auto / repeat(5, 1fr);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align-content: center;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18AFE7-BFCA-4AB0-8EF8-24EDBF967F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A3FA59-8C41-4DD6-8909-B4FD44F030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7F172D-E687-4D36-8F5F-3F03EA7283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43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19482-4B04-440D-9613-B0EE4992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template areas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1D5B4A-7623-4604-8373-4A58600C6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2%;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main;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grid;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grid-template: auto / 1fr 40%;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2%;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grid-template-areas: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side";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max-height: 200px;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min-height: 180px;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5%;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#ffebc6;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side;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foot;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8EFA5D-DFBE-404D-957E-64A7C36520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FD07E8-F31F-40D0-86EB-4D0C431E95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737731-9E94-4B79-A6D4-B78BC03C0D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96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B86A44-BBF7-4C1E-A499-96B1A9D9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query for mobile landscape to tablet portrait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6B41837-7CE8-4C0B-801F-BEE54A65FD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grid-template: repeat(4, auto) / 1fr;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grid-template-areas: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"head"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"main"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"foot";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padding-bottom: 1.5em;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grid;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grid-template: repeat(3, auto) / 1fr;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.3em;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justify-items: center;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display: block;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0CF644-1EC1-421A-982F-E7C5241369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072768-174B-4251-86DC-5214FDBF04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2EF777-5512-4D56-B880-BEC7130E41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808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F76F4-B9FB-49BA-A90C-FB5BF561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query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C7B02A-BFC7-413D-968C-893DE91819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grid-template: auto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1fr;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2%;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grid-template-areas: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"side"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95B629-C521-4962-B717-14DA357F34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655AC-A905-4A44-B964-B6ED930257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AED954-A811-438B-A116-E9DD907211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51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29EBF-B836-4E0F-8F30-AFAC287D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for a 12-column grid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9B8B72-22B3-4FB7-B725-EA7485DABB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grid-template: repeat(4, auto) /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repeat(12,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1.5em;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1 / 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12;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2 / 3;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12;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070961-EA0E-4DBE-90EE-5878653D86F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446DF3-9157-4DFE-8CCB-ED905A044E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8C69B5-719C-43F0-A13A-02A0793F82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129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290C2-25E7-4B15-9C91-91DD3E03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a 12-column grid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344AFF-12A1-42A2-9CF6-27BEE72DC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3.4%;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3 / 4;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7;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5%;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3 / 4;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8 / span 5;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4 / 5;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12;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14535-5627-4F56-9CD3-E6A53FCB37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92343D-187D-46F6-B209-113457068C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44C100-0AD6-4180-AAD1-8B271B6F5BC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02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1A4877-869D-45ED-A399-2D9B810F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components of a grid layout</a:t>
            </a:r>
            <a:endParaRPr lang="en-US" dirty="0"/>
          </a:p>
        </p:txBody>
      </p:sp>
      <p:pic>
        <p:nvPicPr>
          <p:cNvPr id="7" name="Content Placeholder 6" descr="See page 352 in book" title="See slide title">
            <a:extLst>
              <a:ext uri="{FF2B5EF4-FFF2-40B4-BE49-F238E27FC236}">
                <a16:creationId xmlns:a16="http://schemas.microsoft.com/office/drawing/2014/main" xmlns="" id="{6DBA5C0A-04FC-4003-9640-83E501A0048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74074"/>
            <a:ext cx="7315200" cy="473845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04D7AD-E9EE-43BC-8D5A-00B957AD9E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FB2EBF-7995-40BD-AE95-295134DD28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59FFA4-5E4D-462C-965D-0C8AC95FD4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28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FB6B2F-D20A-4CBE-A087-579AF443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mobile landscape to tablet portrait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BB418B-0762-484C-B924-E577346F9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grid-template: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repeat(5, auto)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1fr;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grid-gap: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display: block;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2 / 3;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 1 / 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ABD067-A878-4F86-9997-C8131EB15A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5BA930-FB0A-47FD-8A68-C7A222ACE24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433561-20EA-45BF-B884-14FE737C2D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124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3CC37-115E-4A2E-83E3-C540FA3B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media query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422A91-C096-4A53-88C7-BD15F9E31E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4 / 5;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margin-right: 0;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padding: 1em 2%;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3 / 4;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5 / 6;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DD0411-54DB-4A3A-9995-9DFA7955F2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DED253-8C35-4DF6-B264-547B2869215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3D3B9F-03C0-4E2A-882F-8AE175DF7B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97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A93968-C052-4905-A338-A87505E2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headline and gallery layout</a:t>
            </a:r>
          </a:p>
        </p:txBody>
      </p:sp>
      <p:pic>
        <p:nvPicPr>
          <p:cNvPr id="7" name="Content Placeholder 6" descr="See page 382 in book" title="See slide title">
            <a:extLst>
              <a:ext uri="{FF2B5EF4-FFF2-40B4-BE49-F238E27FC236}">
                <a16:creationId xmlns:a16="http://schemas.microsoft.com/office/drawing/2014/main" xmlns="" id="{048233FD-8026-4CFD-99F9-58745914D61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485999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69143E-05A5-4458-961A-80D72638D1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63B409-2143-424A-84D8-96BE8FB27A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A6139A-DAC5-4604-A863-96CE5FBEBD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378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EEF4CC-D589-406F-9671-8E99C2D1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fixed sidebar layout</a:t>
            </a:r>
            <a:endParaRPr lang="en-US" dirty="0"/>
          </a:p>
        </p:txBody>
      </p:sp>
      <p:pic>
        <p:nvPicPr>
          <p:cNvPr id="7" name="Content Placeholder 6" descr="See page 382 in book" title="See slide title">
            <a:extLst>
              <a:ext uri="{FF2B5EF4-FFF2-40B4-BE49-F238E27FC236}">
                <a16:creationId xmlns:a16="http://schemas.microsoft.com/office/drawing/2014/main" xmlns="" id="{43497029-FF67-4538-BA87-5F712A397C9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6429374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509BE2-58FE-4E04-AE5B-4BF223FB13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EB5AA6-A310-47D3-B3F5-723DB5F36B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A62EB2-C143-49FB-936D-1B3F6F360B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146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16D154-6B67-4314-AC0F-CA21923A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advanced grid layout</a:t>
            </a:r>
            <a:endParaRPr lang="en-US" dirty="0"/>
          </a:p>
        </p:txBody>
      </p:sp>
      <p:pic>
        <p:nvPicPr>
          <p:cNvPr id="7" name="Content Placeholder 6" descr="See page 384 in book" title="See slide title">
            <a:extLst>
              <a:ext uri="{FF2B5EF4-FFF2-40B4-BE49-F238E27FC236}">
                <a16:creationId xmlns:a16="http://schemas.microsoft.com/office/drawing/2014/main" xmlns="" id="{33A84CC4-9ED8-4184-A729-2288954140A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480593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BAFA71-5CAD-4894-AA27-B49F99D7B16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34A510-1099-426C-A7A5-10B67D8AD9B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929C10-1FDD-4390-AAC7-EF59E2D60E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076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82DE23-D4DB-4EFA-B2CC-8EF45C3B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5657"/>
            <a:ext cx="7315200" cy="1107996"/>
          </a:xfrm>
        </p:spPr>
        <p:txBody>
          <a:bodyPr/>
          <a:lstStyle/>
          <a:p>
            <a:pPr marL="342900" marR="457200" lvl="0" indent="-342900">
              <a:spcBef>
                <a:spcPts val="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10-1	Use a 12-column grid for the Town 		Hall home page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8" name="Content Placeholder 7" descr="Read the exercise description" title="Web page screenshot">
            <a:extLst>
              <a:ext uri="{FF2B5EF4-FFF2-40B4-BE49-F238E27FC236}">
                <a16:creationId xmlns:a16="http://schemas.microsoft.com/office/drawing/2014/main" xmlns="" id="{973ED80A-F359-49AD-BCF9-F5F0299750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572125" cy="42005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266A0E-FE22-4983-B595-618C7BEA10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58B496-2308-41CC-BAC8-61C67D6D7C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547D37-4FF7-4883-A9DF-718C8AD1BD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6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B572C-EFB2-4314-92C8-FF65FE53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a 2 row by 3 column grid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6B5E80B-B94F-4DAA-B197-523C898E3F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1&lt;/div&gt;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2&lt;/div&gt;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4&lt;/div&gt;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5&lt;/div&gt;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laying out the grid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 { background-color: silver;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grid-template: 100px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100px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150px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150px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150px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15px 20px;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482BC4-24DA-4369-9F17-0AF3C259B5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153486-538A-43A6-8D9A-8D1B15C138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115ECC-33AB-4F08-805F-86EDE0EB7B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6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762F0-C620-4BC4-AADD-A5CC9459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for the 2x3 grid</a:t>
            </a:r>
            <a:endParaRPr lang="en-US" dirty="0"/>
          </a:p>
        </p:txBody>
      </p:sp>
      <p:pic>
        <p:nvPicPr>
          <p:cNvPr id="7" name="Content Placeholder 6" descr="See page 354 in book" title="See slide title">
            <a:extLst>
              <a:ext uri="{FF2B5EF4-FFF2-40B4-BE49-F238E27FC236}">
                <a16:creationId xmlns:a16="http://schemas.microsoft.com/office/drawing/2014/main" xmlns="" id="{46540763-2B47-49FD-848B-7B88D1C1890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4666667" cy="20476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A5625A-543F-4227-B8BE-1124006688F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826936-901A-4FB0-91BD-D0EBDC33EE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526849-0810-44B3-8BB7-2FDF88CE84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76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uses the repeat()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1470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repeat(2, 50px)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repeat(3, 1fr);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20px; }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0581" y="2316763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resulting layout</a:t>
            </a:r>
          </a:p>
          <a:p>
            <a:endParaRPr lang="en-US" dirty="0"/>
          </a:p>
        </p:txBody>
      </p:sp>
      <p:pic>
        <p:nvPicPr>
          <p:cNvPr id="9" name="Content Placeholder 8" descr="See page 35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5493" y="2773963"/>
            <a:ext cx="6541575" cy="123759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uses mixed </a:t>
            </a:r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2232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grid-template: repeat(2, 50px) /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100px 30% 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20px; }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2800" y="2426439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resulting layout</a:t>
            </a:r>
          </a:p>
          <a:p>
            <a:endParaRPr lang="en-US" dirty="0"/>
          </a:p>
        </p:txBody>
      </p:sp>
      <p:pic>
        <p:nvPicPr>
          <p:cNvPr id="9" name="Content Placeholder 8" descr="See page 35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904121"/>
            <a:ext cx="6389162" cy="120711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0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repeats two </a:t>
            </a:r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042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repeat(2, 50px) /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repeat(2, 50px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20px; }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resulting layout</a:t>
            </a:r>
          </a:p>
          <a:p>
            <a:endParaRPr lang="en-US" dirty="0"/>
          </a:p>
        </p:txBody>
      </p:sp>
      <p:pic>
        <p:nvPicPr>
          <p:cNvPr id="9" name="Content Placeholder 8" descr="See page 35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4150" y="3429000"/>
            <a:ext cx="6675699" cy="126807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47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with the repeat()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12800" y="1291864"/>
            <a:ext cx="7391400" cy="145133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display: grid;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grid-template: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repeat(2, 50px) / repeat(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(75px,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20px; }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6429" y="2781300"/>
            <a:ext cx="73914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 layout when the container is 360 pixels wide</a:t>
            </a:r>
          </a:p>
          <a:p>
            <a:endParaRPr lang="en-US" dirty="0"/>
          </a:p>
        </p:txBody>
      </p:sp>
      <p:pic>
        <p:nvPicPr>
          <p:cNvPr id="11" name="Content Placeholder 10" descr="See page 359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47057" y="3233139"/>
            <a:ext cx="3426859" cy="1153463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800" y="4599895"/>
            <a:ext cx="74168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 layout when the container is 720 pixels wide</a:t>
            </a:r>
          </a:p>
          <a:p>
            <a:endParaRPr lang="en-US" dirty="0"/>
          </a:p>
        </p:txBody>
      </p:sp>
      <p:pic>
        <p:nvPicPr>
          <p:cNvPr id="12" name="Content Placeholder 11" descr="See page 359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914400" y="5042533"/>
            <a:ext cx="7061608" cy="50296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5673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126</TotalTime>
  <Words>2441</Words>
  <Application>Microsoft Office PowerPoint</Application>
  <PresentationFormat>On-screen Show (4:3)</PresentationFormat>
  <Paragraphs>460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Arial Narrow</vt:lpstr>
      <vt:lpstr>Courier New</vt:lpstr>
      <vt:lpstr>Times New Roman</vt:lpstr>
      <vt:lpstr>Master slides_with_titles_logo</vt:lpstr>
      <vt:lpstr>Chapter 10</vt:lpstr>
      <vt:lpstr>Objectives</vt:lpstr>
      <vt:lpstr>The components of a grid layout</vt:lpstr>
      <vt:lpstr>The HTML and CSS for a 2 row by 3 column grid</vt:lpstr>
      <vt:lpstr>The layout for the 2x3 grid</vt:lpstr>
      <vt:lpstr>CSS that uses the repeat() function</vt:lpstr>
      <vt:lpstr>CSS that uses mixed units</vt:lpstr>
      <vt:lpstr>CSS that repeats two columns</vt:lpstr>
      <vt:lpstr>CSS that uses auto-fit and the minmax() function with the repeat() function</vt:lpstr>
      <vt:lpstr>CSS that uses auto-fill and the minmax() function </vt:lpstr>
      <vt:lpstr>A page layout that uses alignment</vt:lpstr>
      <vt:lpstr>The HTML for the body of the page</vt:lpstr>
      <vt:lpstr>Some of the CSS for the page</vt:lpstr>
      <vt:lpstr>The grid lines and HTML tags for a grid container</vt:lpstr>
      <vt:lpstr>Using numbered grid lines to define the grid areas</vt:lpstr>
      <vt:lpstr>The named lines for a grid container</vt:lpstr>
      <vt:lpstr>Using named lines to define the grid areas</vt:lpstr>
      <vt:lpstr>The template names for the cells  within a grid container</vt:lpstr>
      <vt:lpstr>Using template names to define the grid areas</vt:lpstr>
      <vt:lpstr>The 12-column grid for a grid container</vt:lpstr>
      <vt:lpstr>Using a 12-column grid to define the grid areas</vt:lpstr>
      <vt:lpstr>A speaker page in desktop and tablet layout</vt:lpstr>
      <vt:lpstr>The HTML for the structural elements</vt:lpstr>
      <vt:lpstr>CSS that uses template areas</vt:lpstr>
      <vt:lpstr>CSS that uses template areas (continued)</vt:lpstr>
      <vt:lpstr>The query for mobile landscape to tablet portrait</vt:lpstr>
      <vt:lpstr>The query (continued)</vt:lpstr>
      <vt:lpstr>The CSS for a 12-column grid</vt:lpstr>
      <vt:lpstr>The CSS for a 12-column grid (continued)</vt:lpstr>
      <vt:lpstr>The CSS for mobile landscape to tablet portrait</vt:lpstr>
      <vt:lpstr>The CSS media query (continued)</vt:lpstr>
      <vt:lpstr>The headline and gallery layout</vt:lpstr>
      <vt:lpstr>The fixed sidebar layout</vt:lpstr>
      <vt:lpstr>The advanced grid layout</vt:lpstr>
      <vt:lpstr>Short 10-1 Use a 12-column grid for the Town   Hall home page 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Samantha Walker</dc:creator>
  <cp:lastModifiedBy>Anne Boehm</cp:lastModifiedBy>
  <cp:revision>19</cp:revision>
  <cp:lastPrinted>2016-01-14T23:03:16Z</cp:lastPrinted>
  <dcterms:created xsi:type="dcterms:W3CDTF">2018-02-27T22:00:58Z</dcterms:created>
  <dcterms:modified xsi:type="dcterms:W3CDTF">2018-03-02T19:49:09Z</dcterms:modified>
</cp:coreProperties>
</file>