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63"/>
  </p:notesMasterIdLst>
  <p:handoutMasterIdLst>
    <p:handoutMasterId r:id="rId64"/>
  </p:handoutMasterIdLst>
  <p:sldIdLst>
    <p:sldId id="256" r:id="rId2"/>
    <p:sldId id="257" r:id="rId3"/>
    <p:sldId id="258" r:id="rId4"/>
    <p:sldId id="260" r:id="rId5"/>
    <p:sldId id="261" r:id="rId6"/>
    <p:sldId id="262" r:id="rId7"/>
    <p:sldId id="319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18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>
      <p:cViewPr varScale="1">
        <p:scale>
          <a:sx n="97" d="100"/>
          <a:sy n="97" d="100"/>
        </p:scale>
        <p:origin x="154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96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3/2/2018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heading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204995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616401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heading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7818459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</a:t>
            </a:r>
            <a:r>
              <a:rPr lang="en-US" smtClean="0"/>
              <a:t>Master heading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753291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30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6AD71E90-A095-4E69-9451-395CD82372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9897A521-89BB-45E2-8829-2778F464A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E67A9A81-694D-4639-A4B6-89156A3472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645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18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7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959ED5A8-8C75-4BB5-826D-8FF2AF0274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CSS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b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 web page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F1EFEB-2401-4D83-88F9-500E8E23B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FF6169-E941-478B-83FF-531399080C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8AD557-2454-4610-BEAC-924646F77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uses relative units of measure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fixed border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0A36C9E-D4D1-4980-AB4D-8239A89EF7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margin-left: 2em;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margin-right: 2em;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padding-bottom: .75em;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border-bottom: 3px solid black;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0;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200%;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0;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AA0FD6-7C64-479C-B92F-8FA26400927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335785-2D25-4452-85FE-715A341163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DBC6DC7-0E1F-47FF-B1C6-237883A0AC6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65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763F00-8084-42C5-A1C7-A8F49379E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web page with borders in a web browser</a:t>
            </a:r>
            <a:endParaRPr lang="en-US" dirty="0"/>
          </a:p>
        </p:txBody>
      </p:sp>
      <p:pic>
        <p:nvPicPr>
          <p:cNvPr id="7" name="Content Placeholder 6" descr="See page 128 in book" title="See slide title">
            <a:extLst>
              <a:ext uri="{FF2B5EF4-FFF2-40B4-BE49-F238E27FC236}">
                <a16:creationId xmlns:a16="http://schemas.microsoft.com/office/drawing/2014/main" xmlns="" id="{E28434D6-65F5-475C-87AC-69B92C6A6410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53" y="1295400"/>
            <a:ext cx="7257143" cy="124761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227E97-5C34-429F-ADAB-9A0EAB68B47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8648BA-2AE0-4AB5-91EA-24C2E97D2EF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8A7784-82FF-4B68-AE3F-FFE6DE30A00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73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F53E7C-E5F3-49AA-86CD-B282D0E5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ways to specify colors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7AD8382-09F7-43D5-9D9A-3EA8FB7A0E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7724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color name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color: silver;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an RGB (red-green-blue)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(100%, 40%, 20%);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(255, 102, 51);   /* Using multiples of 51 from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0 to 255 */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an RGB value that uses hexadecimal numbers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color: #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ffffff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 /* This color is white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color: #000000;             /* This color is black */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color: #ff0000;             /* This color is red */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4731D8A-BDAB-4B27-AFC0-8B40C70126C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28AA00-D602-4563-93AA-D7D8605A73F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B2A27A-3134-443E-B7EA-2AAACA537F9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098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91D081-1A1B-47A3-8551-FDE858DBE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uses hexadecimal values for colors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A6FFDEF-8366-44A7-8F23-600B792730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margin-left: 2em;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#FFFFCC; }   /* This could also be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coded as #FFC */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200%;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#00F; }                 /* This could also be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coded as #0000FF */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478F06-D549-44BE-BCBD-44414DC9DE4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71898A-D46A-44BC-AE9B-53B366F1639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E96459-55DB-4641-B772-4F1768F1202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868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452BEC-A8B0-4289-ABAA-ED6D9413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hex colors in a web browser</a:t>
            </a:r>
            <a:endParaRPr lang="en-US" dirty="0"/>
          </a:p>
        </p:txBody>
      </p:sp>
      <p:pic>
        <p:nvPicPr>
          <p:cNvPr id="7" name="Content Placeholder 6" descr="See page 130 in book" title="See slide title">
            <a:extLst>
              <a:ext uri="{FF2B5EF4-FFF2-40B4-BE49-F238E27FC236}">
                <a16:creationId xmlns:a16="http://schemas.microsoft.com/office/drawing/2014/main" xmlns="" id="{D7EE5690-0FE1-48BA-91A4-D3E1766324C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114359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805119-9360-4E48-9E72-2048FB12615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1040EA-F006-40C7-AC2D-9F1C240FDE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73CBC6-1BA7-4C84-84F0-2E1271A02B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034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700FC1-F610-4CAB-9ABF-801A8E45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guideline for colors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CD057A-949F-44E2-8782-D5B5C65BD4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Remember the visually-impaired.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Dark text on a light background is easier to read, and black type on a white background is easiest to read.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72D9BB7-B8AE-4E96-B49C-A7BD55E9D5E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88E77D-B780-4073-9ED8-E5CAAB2974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F5BCBB-F7FA-438D-8202-592F2CB9150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65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FBFB8F-151F-4414-95A1-8C5051FF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ways to code CSS3 colors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DC4A48-C632-4867-8C12-CA72DF76E7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RGBA colors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(red%, green%, blue%, opacity-value)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HSL and HSLA colors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(hue-degrees, saturation%, lightness%)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hsla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(hue-degrees, saturation%, lightness%, opacity-value)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CSS3 values for colors</a:t>
            </a:r>
          </a:p>
          <a:p>
            <a:pPr marL="344488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opacity-value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8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hue-degrees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8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saturation%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8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lightness%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US" sz="32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11282D-C960-47AF-99C3-41E655CC828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2C0FE8-C5FF-40BE-9944-154B74A5243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D6C8DBC-3442-40E9-98C7-85B85CD4883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407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146C39-CEA1-423A-876C-06D9DEA5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of CSS3 colors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635C0F-3A0A-4669-B9F3-B4DA07ED61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01232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color: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0, 255, .2)        /* transparent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blue */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color: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(120, 100%, 25%)        /* dark green */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color: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(120, 75%, 75%)         /* pastel green */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color: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hsla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(240, 100%, 50%, 0.5)  /* semi-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transparent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solid blue */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D0A336E-2375-4A54-B97B-B0E2D4EA18E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792C15-F0EC-4DC6-ACF4-CA7A23C1352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E897C4-68BD-44E8-AB6C-4D8B9F6A6F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688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A71D77-4A34-4D0E-9E69-1703FA1D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CSS3 colors in a browser</a:t>
            </a:r>
            <a:endParaRPr lang="en-US" dirty="0"/>
          </a:p>
        </p:txBody>
      </p:sp>
      <p:pic>
        <p:nvPicPr>
          <p:cNvPr id="7" name="Content Placeholder 6" descr="See page 132 in book" title="See slide title">
            <a:extLst>
              <a:ext uri="{FF2B5EF4-FFF2-40B4-BE49-F238E27FC236}">
                <a16:creationId xmlns:a16="http://schemas.microsoft.com/office/drawing/2014/main" xmlns="" id="{9185D277-33E8-4122-9257-DC727A52F60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44045"/>
            <a:ext cx="4209524" cy="206666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4D68F6-04D0-4796-B798-A2F15C85436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CBB317-6F60-4C91-9BA4-040E7F214AB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9F2891-09B8-4E2C-A15A-DEFFFC7C65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920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3E6CFA-A1F5-4245-9B53-C0E6604CE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 can be selected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element type, id, or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DFE1E43-D5D2-43DC-9EA5-FBECBF1C74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&lt;h1&gt;This Season's Speaker Lineup&lt;/h1&gt;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class="blue"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&gt;October: Jeffrey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Toobin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 class="blue"&gt;November: Andrew Ross Sorkin&lt;/p&gt;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id="copyright" class="blue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right"&gt;Copyright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2018&lt;/p&gt;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0D87DF-F557-4B93-B680-00924D391A6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F08B6A-5FAD-4CDC-B783-449FBB907D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BA4707-7637-458A-862E-774E1EE9DA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993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64FAEE-959D-40CE-8100-583E8C0F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370FF70-0469-401D-B2A1-712DF23656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document, create a CSS style sheet for formatting the web page using any of the types of selectors or rules that are presented in this chapter.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 with one or more CSS style sheets applied to it, use the developer tools for your browser to inspect the styles.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 selector in the CSS for an HTML document, describe what the selector applies to.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three ways to include CSS in a web page.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why it’s usually best to use an external style sheet for formatting a page.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5211FD-08FA-4547-AB8E-071CC7355B7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64F5A81-2529-468B-BF96-FBAC19652C6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DDF860-D18A-4E1D-877A-9C81C9C9086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707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0585F7-2FB4-4464-9990-5C4AAAD7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style rules by element type, id, and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247F434-405B-4C3E-8B46-CAA5DDDE98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elements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{ margin: .5em 1em; 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Elements by type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2px solid black;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1em;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font-family: Arial, sans-serif;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{ margin-left: 3em;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element by ID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#copyright { font-size: 80%; 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Elements by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.blue { color: blue; 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.right { text-align: right;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6501249-F270-4B0B-810B-0F781405AD6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23E8E4-F5EF-44C8-90B2-27BAEC42C4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BA89F5-BA6C-4BAB-916C-E65DFB39D02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7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43F62A-E432-4AFB-9996-013DCD2E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elements displayed in a browser</a:t>
            </a:r>
            <a:endParaRPr lang="en-US" dirty="0"/>
          </a:p>
        </p:txBody>
      </p:sp>
      <p:pic>
        <p:nvPicPr>
          <p:cNvPr id="7" name="Content Placeholder 6" descr="See page 134 in book" title="See slide title">
            <a:extLst>
              <a:ext uri="{FF2B5EF4-FFF2-40B4-BE49-F238E27FC236}">
                <a16:creationId xmlns:a16="http://schemas.microsoft.com/office/drawing/2014/main" xmlns="" id="{0D32B8FD-3D7F-4838-9C69-85F0872B2561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28805"/>
            <a:ext cx="6257143" cy="206666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FDEAF7-338C-4C59-B860-54ACB883432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46BF05-C888-4703-B595-EEA7CFCBB02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D6622BF-409D-48D0-AF85-B197277279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387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F7E41B-683D-437C-B5CB-7FC05A15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 can be selected by relationships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BD22F77-8B80-4104-8E38-5D95A148EE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&lt;h1&gt;This Season's Town Hall speakers&lt;/h1&gt;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class="speakers"&gt;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&lt;li&gt;January: 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="speakers/brancaccio.html"&gt;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David Brancaccio&lt;/a&gt;&lt;/li&gt;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&lt;li&gt;February: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="speakers/fitzpatrick.html"&gt;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Robert Fitzpatrick&lt;/a&gt;&lt;/li&gt;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&lt;li&gt;March: 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="speakers/williams.html"&gt;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Juan Williams&lt;/a&gt;&lt;/li&gt;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&lt;h2&gt;Post-lecture luncheons&lt;/h2&gt;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&lt;p&gt;Extend the excitement by going to the luncheon&lt;/p&gt;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&lt;p&gt;A limited number of tickets are available.&lt;/p&gt;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&gt;Contact us by phone&lt;/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at (559) 555-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1212.&lt;/p&gt;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CA36F5-5C97-4740-BDA8-BA3078223EF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F85FA6-AA0D-4E30-B14C-595550AE50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0AD936C-B71B-4987-8AEF-CC8EAC39DB7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249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FA548-8105-41DB-B01B-E255B31D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style rules with relational selectors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2E81DBE-12DA-423C-AAAB-28AF213899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Descendant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li { font-size: 90%; 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{ color: green; 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Adjacent sibling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h2+p { margin-top: .5em; 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main&gt;p { font-size: 80%; 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li&gt;a { color: green; 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 sibling (a new feature of CSS3)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h2~p { margin-left: 2em;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303B02-0CA6-492C-9D47-A12E13A2628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E02DC6-AFFC-4486-AFEE-9ADC28D3627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77C671-A93A-4DEC-8BED-A7153A128D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482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C911DA-FE75-4853-B4D5-320C38E86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Combinations of selectors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F842CD9-A417-468C-B449-30F6B9D75D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selector for a class within an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ul.speakers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list-style-type: square;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Multiple selectors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h1, h2, h3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color: blue;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ul.speakers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"Times New Roman", serif;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3E7E7E-9411-478A-A548-B47AEFB2719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2F455F-E26E-40AA-97B4-D280CB96E91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0ED962-E873-4B60-97BB-29F06E12A5D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469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57A0D9-A1E0-4FBB-BC8A-3EEDE513C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 selectors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D741809-A37D-4AAB-B030-B96B574912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elements with </a:t>
            </a:r>
            <a:r>
              <a:rPr lang="en-US" b="1" spc="-1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attributes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95%;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&lt;a&gt; elements with </a:t>
            </a:r>
            <a:r>
              <a:rPr lang="en-US" b="1" spc="-1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attributes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Arial, sans-serif;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input elements with type attributes that have a value </a:t>
            </a:r>
            <a:b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“submit”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input[type="submit"]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black;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#ef9c00;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#facd8a;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E04527-B7CB-426D-8B1E-1F65274ACF0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DB9D58-2661-4969-A5BB-D70231C098A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AFA85D-CDA3-4A70-8514-B09D6C4DDB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242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ECFE41-735D-4DF5-8CE3-FA7EAA0ED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CSS pseudo-classes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9AA9C7A-D32D-4C52-BF03-AF27809C64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:link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:visited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:active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:hover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:focus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CSS3 pseudo-classes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:first-child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 sz="1600" b="1" spc="-10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last-child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:only-child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CSS3 pseudo-elements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::first-letter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::first-line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1FC1EC-E70D-4032-97A0-3FFF33DBEE8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02D6BF-1953-42A7-9D4B-31AB99954D6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10CAA8-0DCA-4641-A36C-BB31643B01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738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344961-EE06-457B-8EB3-3A8AE4F9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 can be used by pseudo-class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pseudo-element selectors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07D770E-FA9D-4147-8EAA-FB5CFC9C13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6200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&lt;p&gt;Welcome to San Joaquin Valley Town Hall.&lt;/p&gt;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&lt;p&gt;We have some fascinating speakers for you this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season!&lt;/p&gt;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="toobin.html"&gt;Jeffrey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Toobin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="sorkin.html"&gt;Andrew Ross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Sorkin&lt;/a&gt;&lt;/li&gt;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="chua.html"&gt;Amy Chua&lt;/a&gt;&lt;/li&gt;&lt;/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   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AC0DA5-B4E8-46CB-9BA0-8571D2DF527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A4A869-E0CB-470D-960E-B795EA339F7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E55899-6EEE-46DB-9BE6-8203F30696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770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65CEE8-E944-4B82-BA49-F7413FB3A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pseudo-class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pseudo-element selectors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0E6F36D-BFEA-41E5-8FDD-B44974E798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a:link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green;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a:hover, a:focus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fuchsia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p:first-child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font-weight: bold;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p:first-child::first-letter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150%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6C1FB62-FC9A-49B6-9128-6D469C2C49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340F087-6F89-4788-A276-36384E54BB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07B260-CB36-430C-B543-0CFF9E1035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648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EC2F07-3739-4A77-B64D-7CB8EC748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pseudo-class and pseudo-element selectors in a browser</a:t>
            </a:r>
            <a:endParaRPr lang="en-US" dirty="0"/>
          </a:p>
        </p:txBody>
      </p:sp>
      <p:pic>
        <p:nvPicPr>
          <p:cNvPr id="7" name="Content Placeholder 6" descr="See page 140 in book" title="See slide title">
            <a:extLst>
              <a:ext uri="{FF2B5EF4-FFF2-40B4-BE49-F238E27FC236}">
                <a16:creationId xmlns:a16="http://schemas.microsoft.com/office/drawing/2014/main" xmlns="" id="{31437376-D05C-4C15-A96F-23D8D69BDAC7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443218"/>
            <a:ext cx="5406503" cy="19095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003E51-1DCF-4CEB-A279-32D5E9E387D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5E05DF-E9EB-4453-9594-E0025FE9E29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64D273-15CD-400F-B522-33835CF7DC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84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AEB272-DCC5-4D12-A756-65B47BFBB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E2FF72C-D441-4068-BD2A-EA311DD926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purpose of the normalize.css style sheet.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absolute and relative units of measurement.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three ways to specify color in CSS, and describe how CSS3 expands upon that.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types of selectors: universal, type, id, class, descendant, child, sibling, pseudo-class, and pseudo-element.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one accessibility guideline for using pseudo-class selectors.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user style sheets, !important rules, and specificity are used in the cascade order for applying style rules.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9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properties for styling fonts: font-family, font-style, font-weight, font-size, and line-height.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9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properties for formatting text: text-indent, text-align, text-decoration, and text-shadow.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6D7093-0E59-4AB8-A3B1-695FE9BE341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1FAED2-4FA1-46D1-83E6-0467771810B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671961-C68C-49FE-AAD8-E10A6EF91B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7847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BFBD5D-C1EF-4354-B4D5-2BB65BDFE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guideline for :hover and :focus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D30342E-D676-4E0A-A7F5-5D64DF77BC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Apply the same formatting to the :hover and :focus pseudo-classes for an element.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That way, those who can’t use the mouse will have the same experience as those who can.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179A38-69C1-456C-87B2-B4322A711FF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62B9461-9FED-47F9-B863-F07F237D817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2326CF-62CB-4DC3-83CE-9D56637512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533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271A27-792F-41B7-AE4E-A6CA0138F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cascade order for applying CSS style rules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AC5CF2-C1B7-445F-9922-13490A0060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!important rules in a user style sheet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!important rules in a web page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Normal rules in a web page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Normal rules in a user style sheet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Default rules in the web browser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CFBD9F-2900-4250-848A-D415B34CA56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9A2A8AB-6CF5-4576-9A23-6352995618F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75EE6F-34A8-4F4F-9453-B5F4C14705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9605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4323D8-4FF1-4A33-A629-2E65B258F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identify a rule as important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5CAB619-A82A-4947-8E13-355B673FC2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.highlight {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font-weight: bold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!important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76A9FE2-5A81-432E-8C7E-EA161E7BCE6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D41268C-C1D0-4028-A53D-43CEF910D4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FFF9E2-5059-4351-ACC6-951B62FC7BD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401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FAD67-6F0B-4518-8A1B-96958D760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more than one style rule at a cascade level is applied to an element…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E862FE5-7CE4-428D-BE5B-1C34E05D16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5574" y="1219200"/>
            <a:ext cx="7391400" cy="44958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style rule with the highest specificity.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the specificity is the same for two or more style rules in a group, use the style rule that’s specified last.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determine the specificity of a selector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 id is the most specific.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class, attribute selector, or pseudo-class selector is less specific.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 element or pseudo-element selector is least specific.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18BDA89-3BDB-4397-95BF-8518DB7B980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2E9B6E-EB2B-4C9E-9DFF-4B8E05103C2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37299D4-0421-4971-9AE3-5FFBBE19532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041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41ECB8-3676-437A-95D8-E3F9CA7F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Cascading styles in Chrome’s developer tools</a:t>
            </a:r>
            <a:endParaRPr lang="en-US" dirty="0"/>
          </a:p>
        </p:txBody>
      </p:sp>
      <p:pic>
        <p:nvPicPr>
          <p:cNvPr id="7" name="Content Placeholder 6" descr="See page 144 in book" title="See slide title">
            <a:extLst>
              <a:ext uri="{FF2B5EF4-FFF2-40B4-BE49-F238E27FC236}">
                <a16:creationId xmlns:a16="http://schemas.microsoft.com/office/drawing/2014/main" xmlns="" id="{CA52131E-FEF6-4908-92D9-38333665DDE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5613652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9DD243-F274-4530-A125-8CF7E3138FE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6505AE-A8D4-49EF-A2A3-DAA644A985D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B85999-1CFB-416E-A5C6-E18E917461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8438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41FD96-7CE2-42C4-B747-25B6C8515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Chrome’s developer tools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2AD03B2-BE98-4416-9417-F119A5B97D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display the panel for the tools, press the F12 key.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inspect the styles that have been applied to an element, click on the element in the Elements pane at the left side of the developer tools panel.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styles that have been applied to the selected element are displayed in the Styles pane at the right side of the developer tools panel.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CECFD7-11DD-4BB9-9800-F2206F88512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1E2A7C-B515-4BEF-8D8E-C84CAD0FD68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87359CF-D5E5-498D-A0F7-DC8C2EDA2D3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6557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1CB89C-CFD1-4AAD-A3B4-79BDB4A2F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five generic font families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59E4B0B-FA00-44CF-87EE-79152C95B5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286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serif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2286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sans-serif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2286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monospace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2286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cursive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2286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fantasy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D1D316-C90F-4AFA-81AD-4A4F81B8FFB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A428847-B903-4B44-B2FA-4B0FAC7D64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E736A6-A0CB-48DA-B376-BBCD1673DF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8605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5D38CA-0F33-4BCF-B270-09D098344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of the five generic font families</a:t>
            </a:r>
            <a:endParaRPr lang="en-US" dirty="0"/>
          </a:p>
        </p:txBody>
      </p:sp>
      <p:pic>
        <p:nvPicPr>
          <p:cNvPr id="7" name="Content Placeholder 6" descr="See page 146 in book" title="See slide title">
            <a:extLst>
              <a:ext uri="{FF2B5EF4-FFF2-40B4-BE49-F238E27FC236}">
                <a16:creationId xmlns:a16="http://schemas.microsoft.com/office/drawing/2014/main" xmlns="" id="{620D91B2-9E11-42A5-803D-0F4DEDCE193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37" y="1219200"/>
            <a:ext cx="6380315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71F3CCA-7F39-4947-A37A-54E63A1454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DF4240-468B-4D20-956C-045E075C2DB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8E80911-756A-473D-8505-FDFEF1B532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7697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5A3EA9-49E5-4E7C-8E4D-C67697990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specify a font family and font size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F9227EE-02C8-4849-B973-0E3CA150EA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 family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font-family: Arial, Helvetica, sans-serif;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font-family: "Times New Roman", Times, serif;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font-family: "Courier New", Courier, monospace;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 size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12pt;           /* in points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150%;           /* as a percent of the parent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element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1.5em;          /* same as 150% */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D1FFD3-D9B6-4549-B9D4-20B6C25C8BD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5684368-7A4F-4A82-9225-BFF12E0748D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2BCA87-DF6B-4F4D-A2BD-361D6BF55B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1843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1422DB-4275-4AFA-ACA6-A55B6B4F6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font-family rule in the body element that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inherited by all descendants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9E2551-DDA0-4F9D-B26F-F4A0FE4427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5438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Arial, Helvetica, sans-serif;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 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font-family rule in a descendent that overrides the inherited font family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{ font-family: "Times New Roman", Times, serif;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260B5B-AC5A-4171-A93A-18703EC404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AB6F43-691A-4D86-B9AE-7C8BF47899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92C0C4-00BA-4E42-BEF5-702EB7D4940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20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370C7B-375D-45CA-849B-F6B095AF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ways to provide styles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45FFEAE-5A9D-4A72-93A4-78553BDAB2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an external style sheet by coding a link element in the head section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="styles/main.css"&gt;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Embed the styles in the head section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&lt;style&gt;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font-family: Arial, Helvetica, sans-serif;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100%;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h1 { font-size: 250%;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&lt;/style&gt;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the style attribute to apply styles to a single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 style="font-size: 500%; color: red;"&gt;Valley Town Hall&lt;/h1&gt;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D35963-0F65-4062-A786-833B4DC6991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DB3548-9D86-4EE5-8DC9-061A95E963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C63CB8-C353-4864-B823-5B9C3B3A154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9212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8738E1-917C-4EF1-B807-877C075ED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 properties for styling fonts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69B8879-AA65-448A-B66A-86A66134D3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font-style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font-weight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font-variant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4488"/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line-height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EA8DADE-7089-4E99-B8C9-438D2B4802E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73793E-4117-48C5-A627-1CC5BDA608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3D46EE-4FE9-4ED8-85D5-B7DF7104A1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6477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CD2C58-B1DF-44E5-9C11-0331DEC1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other properties for styling fonts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B70B789-E66C-4B03-B8EB-C31D34BB4D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font styles and variants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font-style: italic;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font-style: normal;        /* remove style */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font-variant: small-caps;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specify font weights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font-weight: 700;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font-weight: bold;         /* same as 700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font-weight: normal;       /* same as 400 */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font-weight: lighter;      /* relative to the parent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element */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line heights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line-height: 14pt;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line-height: 140%;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line-height: 1.4em;        /* same as 140% */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line-height: 1.4;          /* same as 140% and 1.4em */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754ED9-B361-4752-874F-BF8E223BF45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BCD613E-0F19-4649-B570-A2F6B4044D1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9DAB4A-C4D6-40AC-AFEA-A4303A40601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4208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1AF294-A62A-4494-86EA-5CE34E19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shorthand font property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DBCDA0A-6611-49E9-B957-20FB7E3F73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[style] [weight] [variant]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size[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line-height]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family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shorthand font property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font: italic bold 14px/19px Arial, sans-serif;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font: small-caps 150% "Times New Roman", Times, serif;</a:t>
            </a:r>
          </a:p>
          <a:p>
            <a:pPr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font: 90%/120% "Comic Sans MS", Impact, sans-serif;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EBF09F-C245-4210-9AC0-9B5E2F8CD5E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3C1174-D96F-489F-A4C1-16C1949A2E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9E6F7A-8E8B-4584-9863-857931ECECC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7068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00175A-25CD-4368-9482-FEA1007E7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 for indenting, aligning,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decorating text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3B7317B-FC3F-40CB-91AA-D04B28B353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text-indent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text-align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vertical-align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4488"/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text-decoration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425C60-F0E7-4FDB-A291-9BDE1A72910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CAC7C7-AACB-47B6-B37D-FD7BFF79CD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6844FD-B760-4581-A8F5-7CE17C60A7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6800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3C1363-E9E2-4C0A-98E2-0759E68C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web page that will use text indent and horizontal alignment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422C306-A8C8-4683-93A1-E57E6B8ED9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&lt;h1&gt;San Joaquin Valley Town Hall&lt;/h1&gt;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&lt;p&gt;Welcome to San Joaquin Valley Town Hall.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We have some fascinating speakers for you this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season!&lt;/p&gt;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&lt;p&gt;&amp;copy; Copyright 2018 San Joaquin Valley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Town Hall.&lt;/p&gt;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0B013A-A33C-4F42-A94A-10605AAF85C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388FCF-F2CC-4B01-93B0-B7E0EF4908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E4369F0-2346-4481-B06A-CC3CBAF5C05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2285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4956E0-47AB-4871-AE2B-4989E413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specifies a text indent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horizontal alignment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27A4568-403E-43A3-A911-BA7B98B4A4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2em;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180%;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p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text-indent: 2em;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p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80%;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right;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E2D787-0B04-4C06-9E67-01F98EC5CE0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873713D-B57F-4CF8-ABD3-C7A391D542C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27E303-5C4D-473D-9E53-B3B36BA3B6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7114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C5F7E1-19F1-4B9E-8D7D-E9371F2B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formatted HTML in a web browser</a:t>
            </a:r>
            <a:endParaRPr lang="en-US" dirty="0"/>
          </a:p>
        </p:txBody>
      </p:sp>
      <p:pic>
        <p:nvPicPr>
          <p:cNvPr id="7" name="Content Placeholder 6" descr="See page 150 in book" title="See slide title">
            <a:extLst>
              <a:ext uri="{FF2B5EF4-FFF2-40B4-BE49-F238E27FC236}">
                <a16:creationId xmlns:a16="http://schemas.microsoft.com/office/drawing/2014/main" xmlns="" id="{6187959A-7D09-4FF0-8FD1-BBC638C96B3A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" y="1295400"/>
            <a:ext cx="6866667" cy="1400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4170597-8EA1-4FFD-9B2E-6BACC6793AC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3C6779-3F68-4341-BA6D-62A9377B116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8BC7D9-25B9-403A-844F-FAAF8E9EC7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0301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text-shadow </a:t>
            </a:r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68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text-shadow: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horizontalOffset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verticalOffset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blurRadius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shadowColor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38200" y="1825079"/>
            <a:ext cx="7391400" cy="38254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text </a:t>
            </a:r>
            <a:r>
              <a:rPr lang="en-US" dirty="0"/>
              <a:t>shadow </a:t>
            </a:r>
            <a:r>
              <a:rPr lang="en-US" dirty="0" smtClean="0"/>
              <a:t>with no blur or color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38200" y="2280101"/>
            <a:ext cx="7391400" cy="2049956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h1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&lt;h1&gt;San Joaquin Valley Town Hall&lt;/h1&gt;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#ef9c00;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text-shadow: 4px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4px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4470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A99C78-38A6-4D43-99B8-6CCF0560D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shadow with no blur or color in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browser</a:t>
            </a:r>
            <a:endParaRPr lang="en-US" dirty="0"/>
          </a:p>
        </p:txBody>
      </p:sp>
      <p:pic>
        <p:nvPicPr>
          <p:cNvPr id="7" name="Content Placeholder 6" descr="See page 152 in book" title="See slide title">
            <a:extLst>
              <a:ext uri="{FF2B5EF4-FFF2-40B4-BE49-F238E27FC236}">
                <a16:creationId xmlns:a16="http://schemas.microsoft.com/office/drawing/2014/main" xmlns="" id="{9A315228-054A-4A5E-9D20-4A51A3E01D20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1295400"/>
            <a:ext cx="7315200" cy="9310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E42863-ED5A-4E7F-8107-3E9FD890027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8AB11A-DCED-4366-B532-BFC48463732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641F31-DBCB-4BAA-A7EA-1EDAA5F3464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342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DBE76F-63D5-4ED5-A548-3001BA726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text shadow with blur and color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07E0ECF-2600-4821-B6D4-F594D4B853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h1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&lt;h1&gt;San Joaquin Valley Town Hall&lt;/h1&gt;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blue;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text-shadow: -2px -2px 4px red;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DF1536-67E8-4BC5-B930-756C39CCA8F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B896A1C-1BDB-49CC-A7B2-96A4240FFD7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4BDCEB-CBDD-46D3-A2D6-86E906865BC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045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2EF1D8-7446-4255-9438-7642C24C9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sequence in which the provided styles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 applied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D6E5979-FCBF-4039-ABA0-B126C0866C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Styles from an external style sheet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Embedded styles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Inline styles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64D46A-8820-4480-951F-C5992B4A24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DB619DB-1804-4009-AA34-02D7EE4952F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427F751-BC84-4900-A186-26DA0B3BE7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1425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897312-D1FA-463D-8CFE-FF63454C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shadow with blur and a color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browser</a:t>
            </a:r>
            <a:endParaRPr lang="en-US" dirty="0"/>
          </a:p>
        </p:txBody>
      </p:sp>
      <p:pic>
        <p:nvPicPr>
          <p:cNvPr id="7" name="Content Placeholder 6" descr="See page 152 in book" title="See slide title">
            <a:extLst>
              <a:ext uri="{FF2B5EF4-FFF2-40B4-BE49-F238E27FC236}">
                <a16:creationId xmlns:a16="http://schemas.microsoft.com/office/drawing/2014/main" xmlns="" id="{3E614C84-4F91-4815-89A1-57069C991261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315200" cy="9310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B9469C-19E1-4962-9ACD-4BA33DDBB9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0C78BF0-8E75-4BAE-A404-763D89363D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D5A95E-B837-4AFF-8629-1E296517436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3084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6DF3BD-7F80-45EA-8FEC-FAC13C3F0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guideline for shadows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BAC0724-0CC3-48CB-9C0E-F17378443A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Remember the visually-impaired. Too much shadow or blur makes text harder to read.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0979FD-58AE-497B-818D-F1ED6D3D802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8AD8F88-92FA-43DB-A77C-2D5E49EE7F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D39B49-95E9-4051-845C-8FB38F4ED9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1342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1C6FC6-E86C-498C-8733-6181FB52A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43434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image that has been floated to the left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headings that follow</a:t>
            </a:r>
            <a:endParaRPr lang="en-US" dirty="0"/>
          </a:p>
        </p:txBody>
      </p:sp>
      <p:pic>
        <p:nvPicPr>
          <p:cNvPr id="7" name="Content Placeholder 6" descr="See page 154 in book" title="See slide title">
            <a:extLst>
              <a:ext uri="{FF2B5EF4-FFF2-40B4-BE49-F238E27FC236}">
                <a16:creationId xmlns:a16="http://schemas.microsoft.com/office/drawing/2014/main" xmlns="" id="{DFBB67D7-887C-4D7F-B1B0-B1CAA63CA361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4000"/>
            <a:ext cx="5447619" cy="100952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2AF92F-5D9B-4958-9DCF-DA5F8A4875E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575F43E-C89D-4EC8-9D69-FF0AECF0F99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855537-F76F-4C1E-9242-6924B7B7DB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7616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11E646-F64E-449D-8ACD-77441667D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and CSS for the floated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B251660-F9EE-436A-A2FE-BA4EC8CA84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="images/logo.gif" alt="Town Hall Logo"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width="80"&gt;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&lt;h1&gt;San Joaquin Valley Town Hall&lt;/h1&gt;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&lt;h2&gt;Bringing cutting-edge speakers to the valley&lt;/h2&gt;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left;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margin-right: 1em;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property that will stop the floating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clear: left;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8139C29-66ED-4748-B4A3-8321A166B91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0CA59C-BCC8-42E0-97AF-1CA0684F7D4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D4F584-3C64-416C-96D8-3B61C77C61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4673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39A00A-391E-4D3F-B69F-D27211D1B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page if the image width is reduced to 40</a:t>
            </a:r>
            <a:endParaRPr lang="en-US" dirty="0"/>
          </a:p>
        </p:txBody>
      </p:sp>
      <p:pic>
        <p:nvPicPr>
          <p:cNvPr id="7" name="Content Placeholder 6" descr="See page 154 in book" title="See slide title">
            <a:extLst>
              <a:ext uri="{FF2B5EF4-FFF2-40B4-BE49-F238E27FC236}">
                <a16:creationId xmlns:a16="http://schemas.microsoft.com/office/drawing/2014/main" xmlns="" id="{C3684511-52BD-45A2-97D0-342F9FFF90BA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5661315" cy="10668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ABE107-2426-41F2-A3D8-50CFC91799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A6E27D-A9B7-4DD2-982B-5C1AD5010D4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0397C5-7F4F-45A7-B006-DC24D0D7B2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1796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A3B521-F845-400E-AB1B-80951C98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property that will stop the floating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before a subsequent element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78A46E-0F3C-4D88-A90E-E768520DB0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 clear: left;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972C8C-383B-48DB-AA34-DC23942ED42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435746-B1FF-4F72-865F-A91FF522F5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26D65F-EDDD-408B-AA20-8860D48E1B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9374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F788A1-9E9D-4B68-947D-F72A5991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 page that uses the styles of this chapter</a:t>
            </a:r>
            <a:endParaRPr lang="en-US" dirty="0"/>
          </a:p>
        </p:txBody>
      </p:sp>
      <p:pic>
        <p:nvPicPr>
          <p:cNvPr id="7" name="Content Placeholder 6" descr="See page 156 in book" title="See slide title">
            <a:extLst>
              <a:ext uri="{FF2B5EF4-FFF2-40B4-BE49-F238E27FC236}">
                <a16:creationId xmlns:a16="http://schemas.microsoft.com/office/drawing/2014/main" xmlns="" id="{855E6A8D-F06F-4EDF-806F-BE37CB8DC47B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367855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B0EB2C-D006-4C54-9483-37A132114E1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398CD9B-4F10-4695-9D63-560F58EB70B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CFC2B9C-F7DF-4072-AFE1-B519B784DF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1244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70EBCB-A75D-4617-87F6-F2B94C421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file for the web page (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E2FAFE-911B-430A-B2E3-13E6B658A1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&lt;title&gt;San Joaquin Valley Town Hall&lt;/title&gt;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&lt;meta charset="utf-8"&gt;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="shortcut icon"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="images/favicon.ico"&gt;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="styles/normalize.css"&gt;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="styles/main.css"&gt;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="images/logo.gif" alt="Town Hall Logo" width="80"&gt;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&lt;h2&gt;San Joaquin Valley Town Hall&lt;/h2&gt;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&lt;h3&gt;Bringing cutting-edge speakers to the valley&lt;/h3&gt;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9F935A5-F403-461B-8CFC-270D502A9BD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CED976-4F37-4DEC-A5E8-12122B0FB3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A4CB1A-C57F-4213-A408-3ADE3AA1891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2949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338FEE-F33E-489D-B144-46273DD5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file for the web page (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EC6A0C1-9AE4-483D-B311-FC24D40890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&lt;h1&gt;This season's guest speakers&lt;/h1&gt;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&lt;li&gt;October: &lt;a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date_passed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="speakers/toobin.html"&gt;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Jeffrey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Toobin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&lt;li&gt;November: &lt;a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date_passed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="speakers/sorkin.html"&gt;Andrew Ross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Sorkin&lt;/a&gt;&lt;/li&gt;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&lt;li&gt;January: &lt;a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="speakers/chua.html"&gt;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Amy Chua&lt;/a&gt;&lt;/li&gt;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&lt;li&gt;February: &lt;a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="speakers/sampson.html"&gt;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Scott Sampson&lt;/a&gt;&lt;/li&gt;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&lt;li&gt;March: &lt;a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="speakers/eire.html"&gt;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Carlos Eire&lt;/a&gt;&lt;/li&gt;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&lt;li&gt;April: &lt;a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="speakers/tynan.html"&gt;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s-E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Ronan</a:t>
            </a:r>
            <a:r>
              <a:rPr lang="es-E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Tynan</a:t>
            </a:r>
            <a:r>
              <a:rPr lang="es-E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s-E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es-E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s-E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s-E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49E311-3455-4836-8CA0-E5790BA787E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8A5DD4-AC6E-4A35-B45B-AC363AA201B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9B4DB0-87E9-4B28-BDDE-2B9DA66C77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76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E0F7CC-446E-4FEE-97F1-858611461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file for the web page (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5CD732C-2656-4744-81B3-A5E19EE125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&lt;h2&gt;Looking for a unique gift?&lt;/h2&gt;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&lt;p&gt;Town Hall has the answer. For only $100, you can get a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book of tickets for all of the remaining speakers. And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the bargain includes a second book of tickets for a  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companion.&lt;/p&gt;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class="indent"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&gt;Or, for $50, you can give yourself the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gift of our speakers, and still get an extra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ticket for a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companion, but for just one of the events.&lt;/p&gt;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class="indent"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&gt;See you at the next show?&lt;/p&gt;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&gt;Contact us by phone&lt;/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at (559) 555-1212 for ticket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information.&lt;/p&gt;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&lt;p&gt;&amp;copy; Copyright 2018 San Joaquin Valley Town Hall.&lt;/p&gt;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8E6B65-E809-48DF-9C44-7435BE65544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7677E2-5007-4840-9413-7758F3A6F71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CF2BC85-BC58-4FCF-9760-A88E2EE8870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144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A09200-8CBD-45A2-ACE7-B70930B0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head element that includes two style sheets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373C710-B8D5-4874-B61E-ACF445A989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&lt;title&gt;San Joaquin Valley Town Hall&lt;/title&gt;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="../styles/main.css"&gt;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="../styles/speaker.css"&gt;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sequence in which the styles are 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From the first external style sheet to the last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F7C767-18CD-443F-ACDA-CE9A641BF78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40C8915-AEE9-482A-9F88-3D80DD92F9D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7C2734-B319-42D9-A18B-4C17BD54099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8363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6658E2-B345-4B94-AB75-C830F875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file for the web page (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D32CD01-7F80-443C-B2D3-265C68356B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Verdana, Arial, Helvetica, sans-serif;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{ font-weight: bold;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a:link { color: #931420;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a:visited { color: #f2972e;}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a:hover, a:focus { color: blue;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line-height: 1.5;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li, p { font-size: 95%;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font-weight: bold;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float: left;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h2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220%;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#f2972e;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center;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text-shadow: 2px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2px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2px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black;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45E6EA-EF20-412B-8640-70A683067A0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E322B5-AEEC-46E6-9BC1-C1403C55A45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494ACE-7B5A-41D3-BC18-9A289D8660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6470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F7C5AC-D4FE-4257-906E-09E55882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file for the web page </a:t>
            </a: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D284C38-25BF-4C74-829E-4C7D515637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h3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130%;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font-style: italic;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center;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 clear: left;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h1 { font-size: 170%;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h2 { font-size: 130%;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p.indent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text-indent: 2em;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a.date_passed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color: gray;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p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80%;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right;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4FB622-8970-49EB-B698-D977477892E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A079C9-AD6B-4F50-8E1F-4891607535A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BAC638-4738-4B0D-936C-7538EFFA9F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018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download and use </a:t>
            </a:r>
            <a:r>
              <a:rPr lang="en-US" dirty="0" smtClean="0"/>
              <a:t>normalize.css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Open a browser, browse to the URL shown above, and click the Download button.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Save the normalize.css file to your web server.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Once you save the normalize.css file to your website, you can code a link element for it in each page.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38200" y="3009128"/>
            <a:ext cx="7391400" cy="382544"/>
          </a:xfrm>
        </p:spPr>
        <p:txBody>
          <a:bodyPr/>
          <a:lstStyle/>
          <a:p>
            <a:r>
              <a:rPr lang="en-US" dirty="0"/>
              <a:t>What the normalize.css style sheet does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38200" y="3464150"/>
            <a:ext cx="7391400" cy="2049956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Normalize.css makes minor adjustments to browser defaults so all browsers render HTML elements the same way.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It also sets the default font family to sans-serif.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529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2F7D0F-C465-453A-A227-CFD2A1BCC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units of measure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E22843F-F12C-491D-8A5C-E228EAB591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px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pt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em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rem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%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8F7AC26-EF17-431D-A020-F85F8CFFAC6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9C103D-9A1C-4051-A967-1696CF8CB52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8CDDA0-A854-4759-B1F9-B88865E168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40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01C203-4665-4AF2-BD73-4BBC1DB7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web page that will have borders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5C99B20-503D-41AB-A784-53066A6FBF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&lt;h1&gt;San Joaquin Valley Town Hall&lt;/h1&gt;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&lt;p&gt;Welcome to San Joaquin Valley Town Hall. We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have some fascinating speakers for you this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season!&lt;/p&gt;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   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08E8DFD-EC5F-440D-A542-E40C0C6C141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AFD9C3-D221-4DF6-8CD2-892F2892D1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1C7B28-9143-4DFD-A6B5-BEAC6BB74E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35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ster slides_with_new_accessibility.potx" id="{56FFE15F-3D8F-4C00-9821-0E4C169149BA}" vid="{F0D1BCA8-3264-4F97-8EFF-72695960D5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slide template new layouts</Template>
  <TotalTime>213</TotalTime>
  <Words>3521</Words>
  <Application>Microsoft Office PowerPoint</Application>
  <PresentationFormat>On-screen Show (4:3)</PresentationFormat>
  <Paragraphs>713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4</vt:lpstr>
      <vt:lpstr>Objectives</vt:lpstr>
      <vt:lpstr>Objectives (continued)</vt:lpstr>
      <vt:lpstr>Three ways to provide styles</vt:lpstr>
      <vt:lpstr>The sequence in which the provided styles  are applied</vt:lpstr>
      <vt:lpstr>A head element that includes two style sheets</vt:lpstr>
      <vt:lpstr>How to download and use normalize.css</vt:lpstr>
      <vt:lpstr>Common units of measure</vt:lpstr>
      <vt:lpstr>The HTML for a web page that will have borders</vt:lpstr>
      <vt:lpstr>CSS that uses relative units of measure  with a fixed border</vt:lpstr>
      <vt:lpstr>The web page with borders in a web browser</vt:lpstr>
      <vt:lpstr>Three ways to specify colors</vt:lpstr>
      <vt:lpstr>CSS that uses hexadecimal values for colors</vt:lpstr>
      <vt:lpstr>The hex colors in a web browser</vt:lpstr>
      <vt:lpstr>Accessibility guideline for colors</vt:lpstr>
      <vt:lpstr>Three ways to code CSS3 colors</vt:lpstr>
      <vt:lpstr>Examples of CSS3 colors</vt:lpstr>
      <vt:lpstr>The CSS3 colors in a browser</vt:lpstr>
      <vt:lpstr>HTML that can be selected  by element type, id, or class</vt:lpstr>
      <vt:lpstr>CSS style rules by element type, id, and class</vt:lpstr>
      <vt:lpstr>The elements displayed in a browser</vt:lpstr>
      <vt:lpstr>HTML that can be selected by relationships</vt:lpstr>
      <vt:lpstr>CSS style rules with relational selectors</vt:lpstr>
      <vt:lpstr>Combinations of selectors</vt:lpstr>
      <vt:lpstr>Attribute selectors</vt:lpstr>
      <vt:lpstr>Common CSS pseudo-classes</vt:lpstr>
      <vt:lpstr>HTML that can be used by pseudo-class  and pseudo-element selectors</vt:lpstr>
      <vt:lpstr>The CSS for pseudo-class  and pseudo-element selectors</vt:lpstr>
      <vt:lpstr>The pseudo-class and pseudo-element selectors in a browser</vt:lpstr>
      <vt:lpstr>Accessibility guideline for :hover and :focus</vt:lpstr>
      <vt:lpstr>The cascade order for applying CSS style rules</vt:lpstr>
      <vt:lpstr>How to identify a rule as important</vt:lpstr>
      <vt:lpstr>If more than one style rule at a cascade level is applied to an element…</vt:lpstr>
      <vt:lpstr>Cascading styles in Chrome’s developer tools</vt:lpstr>
      <vt:lpstr>How to use Chrome’s developer tools</vt:lpstr>
      <vt:lpstr>The five generic font families</vt:lpstr>
      <vt:lpstr>Examples of the five generic font families</vt:lpstr>
      <vt:lpstr>How to specify a font family and font size</vt:lpstr>
      <vt:lpstr>A font-family rule in the body element that  is inherited by all descendants</vt:lpstr>
      <vt:lpstr>Other properties for styling fonts</vt:lpstr>
      <vt:lpstr>How to use the other properties for styling fonts</vt:lpstr>
      <vt:lpstr>The shorthand font property</vt:lpstr>
      <vt:lpstr>Properties for indenting, aligning,  and decorating text</vt:lpstr>
      <vt:lpstr>The HTML for a web page that will use text indent and horizontal alignment </vt:lpstr>
      <vt:lpstr>CSS that specifies a text indent  and horizontal alignment</vt:lpstr>
      <vt:lpstr>The formatted HTML in a web browser</vt:lpstr>
      <vt:lpstr>The text-shadow property</vt:lpstr>
      <vt:lpstr>The shadow with no blur or color in a browser</vt:lpstr>
      <vt:lpstr>A text shadow with blur and color</vt:lpstr>
      <vt:lpstr>The shadow with blur and a color in a browser</vt:lpstr>
      <vt:lpstr>Accessibility guideline for shadows</vt:lpstr>
      <vt:lpstr>An image that has been floated to the left  of the headings that follow</vt:lpstr>
      <vt:lpstr>The HTML and CSS for the floated image</vt:lpstr>
      <vt:lpstr>The page if the image width is reduced to 40</vt:lpstr>
      <vt:lpstr>The property that will stop the floating  before a subsequent element</vt:lpstr>
      <vt:lpstr>A web page that uses the styles of this chapter</vt:lpstr>
      <vt:lpstr>The HTML file for the web page (part 1)</vt:lpstr>
      <vt:lpstr>The HTML file for the web page (part 2)</vt:lpstr>
      <vt:lpstr>The HTML file for the web page (part 3)</vt:lpstr>
      <vt:lpstr>The CSS file for the web page (part 1)</vt:lpstr>
      <vt:lpstr>The CSS file for the web page (part 2)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Walker</dc:creator>
  <cp:lastModifiedBy>Anne Boehm</cp:lastModifiedBy>
  <cp:revision>21</cp:revision>
  <cp:lastPrinted>2016-01-14T23:03:16Z</cp:lastPrinted>
  <dcterms:created xsi:type="dcterms:W3CDTF">2018-02-26T20:17:41Z</dcterms:created>
  <dcterms:modified xsi:type="dcterms:W3CDTF">2018-03-02T19:30:58Z</dcterms:modified>
</cp:coreProperties>
</file>