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439" r:id="rId4"/>
    <p:sldId id="327" r:id="rId5"/>
    <p:sldId id="328" r:id="rId6"/>
    <p:sldId id="329" r:id="rId7"/>
    <p:sldId id="440" r:id="rId8"/>
    <p:sldId id="441" r:id="rId9"/>
    <p:sldId id="442" r:id="rId10"/>
    <p:sldId id="443" r:id="rId11"/>
    <p:sldId id="430" r:id="rId12"/>
    <p:sldId id="332" r:id="rId13"/>
    <p:sldId id="333" r:id="rId14"/>
    <p:sldId id="335" r:id="rId15"/>
    <p:sldId id="336" r:id="rId16"/>
    <p:sldId id="337" r:id="rId17"/>
    <p:sldId id="338" r:id="rId18"/>
    <p:sldId id="330" r:id="rId19"/>
    <p:sldId id="331" r:id="rId20"/>
    <p:sldId id="339" r:id="rId21"/>
    <p:sldId id="431" r:id="rId22"/>
    <p:sldId id="432" r:id="rId23"/>
    <p:sldId id="433" r:id="rId24"/>
    <p:sldId id="435" r:id="rId25"/>
    <p:sldId id="436" r:id="rId26"/>
    <p:sldId id="434" r:id="rId27"/>
    <p:sldId id="340" r:id="rId28"/>
    <p:sldId id="342" r:id="rId29"/>
    <p:sldId id="343" r:id="rId30"/>
    <p:sldId id="341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63" r:id="rId46"/>
    <p:sldId id="364" r:id="rId47"/>
    <p:sldId id="445" r:id="rId48"/>
    <p:sldId id="444" r:id="rId49"/>
    <p:sldId id="446" r:id="rId50"/>
    <p:sldId id="447" r:id="rId51"/>
    <p:sldId id="448" r:id="rId52"/>
    <p:sldId id="450" r:id="rId53"/>
    <p:sldId id="449" r:id="rId54"/>
    <p:sldId id="452" r:id="rId55"/>
    <p:sldId id="451" r:id="rId56"/>
    <p:sldId id="418" r:id="rId57"/>
    <p:sldId id="437" r:id="rId58"/>
    <p:sldId id="420" r:id="rId59"/>
    <p:sldId id="43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2" autoAdjust="0"/>
  </p:normalViewPr>
  <p:slideViewPr>
    <p:cSldViewPr>
      <p:cViewPr varScale="1">
        <p:scale>
          <a:sx n="82" d="100"/>
          <a:sy n="82" d="100"/>
        </p:scale>
        <p:origin x="90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8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9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Chapter 2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12199"/>
              </p:ext>
            </p:extLst>
          </p:nvPr>
        </p:nvGraphicFramePr>
        <p:xfrm>
          <a:off x="914400" y="1597025"/>
          <a:ext cx="72628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noscript</a:t>
            </a:r>
            <a:r>
              <a:rPr lang="en-US" dirty="0" smtClean="0"/>
              <a:t> element at the start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of an HTML document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20164"/>
              </p:ext>
            </p:extLst>
          </p:nvPr>
        </p:nvGraphicFramePr>
        <p:xfrm>
          <a:off x="914400" y="13716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Document" r:id="rId4" imgW="7313400" imgH="1380130" progId="Word.Document.12">
                  <p:embed/>
                </p:oleObj>
              </mc:Choice>
              <mc:Fallback>
                <p:oleObj name="Document" r:id="rId4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block of JavaScript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3808"/>
              </p:ext>
            </p:extLst>
          </p:nvPr>
        </p:nvGraphicFramePr>
        <p:xfrm>
          <a:off x="914400" y="1143000"/>
          <a:ext cx="7313400" cy="391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Document" r:id="rId4" imgW="7313400" imgH="3910847" progId="Word.Document.12">
                  <p:embed/>
                </p:oleObj>
              </mc:Choice>
              <mc:Fallback>
                <p:oleObj name="Document" r:id="rId4" imgW="7313400" imgH="3910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7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syntax rules for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60837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split a statement over two or more 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48707"/>
              </p:ext>
            </p:extLst>
          </p:nvPr>
        </p:nvGraphicFramePr>
        <p:xfrm>
          <a:off x="914400" y="1143000"/>
          <a:ext cx="7313400" cy="2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4" imgW="7313400" imgH="2637213" progId="Word.Document.12">
                  <p:embed/>
                </p:oleObj>
              </mc:Choice>
              <mc:Fallback>
                <p:oleObj name="Document" r:id="rId4" imgW="7313400" imgH="2637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3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5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creating identifiers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33725"/>
              </p:ext>
            </p:extLst>
          </p:nvPr>
        </p:nvGraphicFramePr>
        <p:xfrm>
          <a:off x="914400" y="1143000"/>
          <a:ext cx="7313400" cy="260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Document" r:id="rId4" imgW="7313400" imgH="2609510" progId="Word.Document.12">
                  <p:embed/>
                </p:oleObj>
              </mc:Choice>
              <mc:Fallback>
                <p:oleObj name="Document" r:id="rId4" imgW="7313400" imgH="260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0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identifiers in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64150"/>
              </p:ext>
            </p:extLst>
          </p:nvPr>
        </p:nvGraphicFramePr>
        <p:xfrm>
          <a:off x="914400" y="1143000"/>
          <a:ext cx="7301323" cy="16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Document" r:id="rId4" imgW="7301323" imgH="1609855" progId="Word.Document.12">
                  <p:embed/>
                </p:oleObj>
              </mc:Choice>
              <mc:Fallback>
                <p:oleObj name="Document" r:id="rId4" imgW="7301323" imgH="160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casing versus underscore notation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23804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Document" r:id="rId4" imgW="7313400" imgH="920326" progId="Word.Document.12">
                  <p:embed/>
                </p:oleObj>
              </mc:Choice>
              <mc:Fallback>
                <p:oleObj name="Document" r:id="rId4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recommendations for identifiers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97601"/>
              </p:ext>
            </p:extLst>
          </p:nvPr>
        </p:nvGraphicFramePr>
        <p:xfrm>
          <a:off x="914400" y="1143000"/>
          <a:ext cx="7313400" cy="203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Document" r:id="rId4" imgW="7313400" imgH="2034576" progId="Word.Document.12">
                  <p:embed/>
                </p:oleObj>
              </mc:Choice>
              <mc:Fallback>
                <p:oleObj name="Document" r:id="rId4" imgW="7313400" imgH="2034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3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7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code with the comments highlighted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3983"/>
              </p:ext>
            </p:extLst>
          </p:nvPr>
        </p:nvGraphicFramePr>
        <p:xfrm>
          <a:off x="914400" y="1143000"/>
          <a:ext cx="7313612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Document" r:id="rId4" imgW="7313400" imgH="4546944" progId="Word.Document.12">
                  <p:embed/>
                </p:oleObj>
              </mc:Choice>
              <mc:Fallback>
                <p:oleObj name="Document" r:id="rId4" imgW="7313400" imgH="4546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4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syntax rules for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14396"/>
              </p:ext>
            </p:extLst>
          </p:nvPr>
        </p:nvGraphicFramePr>
        <p:xfrm>
          <a:off x="914400" y="1066800"/>
          <a:ext cx="7313400" cy="335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Document" r:id="rId4" imgW="7313400" imgH="3353902" progId="Word.Document.12">
                  <p:embed/>
                </p:oleObj>
              </mc:Choice>
              <mc:Fallback>
                <p:oleObj name="Document" r:id="rId4" imgW="7313400" imgH="3353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5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65407"/>
              </p:ext>
            </p:extLst>
          </p:nvPr>
        </p:nvGraphicFramePr>
        <p:xfrm>
          <a:off x="914400" y="985838"/>
          <a:ext cx="7291388" cy="536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4" imgW="7301323" imgH="5387307" progId="Word.Document.12">
                  <p:embed/>
                </p:oleObj>
              </mc:Choice>
              <mc:Fallback>
                <p:oleObj name="Document" r:id="rId4" imgW="7301323" imgH="5387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85838"/>
                        <a:ext cx="7291388" cy="536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51291"/>
              </p:ext>
            </p:extLst>
          </p:nvPr>
        </p:nvGraphicFramePr>
        <p:xfrm>
          <a:off x="914400" y="1111275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Document" r:id="rId4" imgW="7313400" imgH="2317725" progId="Word.Document.12">
                  <p:embed/>
                </p:oleObj>
              </mc:Choice>
              <mc:Fallback>
                <p:oleObj name="Document" r:id="rId4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1275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JavaScript’s primitive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60191"/>
              </p:ext>
            </p:extLst>
          </p:nvPr>
        </p:nvGraphicFramePr>
        <p:xfrm>
          <a:off x="914400" y="1127137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Document" r:id="rId4" imgW="7313400" imgH="1158863" progId="Word.Document.12">
                  <p:embed/>
                </p:oleObj>
              </mc:Choice>
              <mc:Fallback>
                <p:oleObj name="Document" r:id="rId4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37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number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1564"/>
              </p:ext>
            </p:extLst>
          </p:nvPr>
        </p:nvGraphicFramePr>
        <p:xfrm>
          <a:off x="914400" y="1066800"/>
          <a:ext cx="7313400" cy="35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Document" r:id="rId4" imgW="7313400" imgH="3509688" progId="Word.Document.12">
                  <p:embed/>
                </p:oleObj>
              </mc:Choice>
              <mc:Fallback>
                <p:oleObj name="Document" r:id="rId4" imgW="7313400" imgH="35096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2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string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3478"/>
              </p:ext>
            </p:extLst>
          </p:nvPr>
        </p:nvGraphicFramePr>
        <p:xfrm>
          <a:off x="914400" y="1096354"/>
          <a:ext cx="7313400" cy="324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Document" r:id="rId4" imgW="7313400" imgH="3247046" progId="Word.Document.12">
                  <p:embed/>
                </p:oleObj>
              </mc:Choice>
              <mc:Fallback>
                <p:oleObj name="Document" r:id="rId4" imgW="7313400" imgH="3247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6354"/>
                        <a:ext cx="7313400" cy="324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6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two Boolean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5175"/>
              </p:ext>
            </p:extLst>
          </p:nvPr>
        </p:nvGraphicFramePr>
        <p:xfrm>
          <a:off x="914400" y="1140576"/>
          <a:ext cx="7313400" cy="175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6" name="Document" r:id="rId4" imgW="7313400" imgH="1755024" progId="Word.Document.12">
                  <p:embed/>
                </p:oleObj>
              </mc:Choice>
              <mc:Fallback>
                <p:oleObj name="Document" r:id="rId4" imgW="7313400" imgH="1755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0576"/>
                        <a:ext cx="7313400" cy="175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and assign a value to a variable </a:t>
            </a:r>
            <a:br>
              <a:rPr lang="en-US" dirty="0"/>
            </a:br>
            <a:r>
              <a:rPr lang="en-US" dirty="0"/>
              <a:t>in two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42092"/>
              </p:ext>
            </p:extLst>
          </p:nvPr>
        </p:nvGraphicFramePr>
        <p:xfrm>
          <a:off x="914400" y="1230764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Document" r:id="rId4" imgW="7313400" imgH="3265036" progId="Word.Document.12">
                  <p:embed/>
                </p:oleObj>
              </mc:Choice>
              <mc:Fallback>
                <p:oleObj name="Document" r:id="rId4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0764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and assign a value to a variable </a:t>
            </a:r>
            <a:br>
              <a:rPr lang="en-US" dirty="0"/>
            </a:br>
            <a:r>
              <a:rPr lang="en-US" dirty="0"/>
              <a:t>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76352"/>
              </p:ext>
            </p:extLst>
          </p:nvPr>
        </p:nvGraphicFramePr>
        <p:xfrm>
          <a:off x="914400" y="1230764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Document" r:id="rId4" imgW="7313400" imgH="3265036" progId="Word.Document.12">
                  <p:embed/>
                </p:oleObj>
              </mc:Choice>
              <mc:Fallback>
                <p:oleObj name="Document" r:id="rId4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0764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90562"/>
              </p:ext>
            </p:extLst>
          </p:nvPr>
        </p:nvGraphicFramePr>
        <p:xfrm>
          <a:off x="914400" y="1143000"/>
          <a:ext cx="7313400" cy="309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Document" r:id="rId4" imgW="7313400" imgH="3090181" progId="Word.Document.12">
                  <p:embed/>
                </p:oleObj>
              </mc:Choice>
              <mc:Fallback>
                <p:oleObj name="Document" r:id="rId4" imgW="7313400" imgH="3090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9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JavaScript’s arithmetic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15174"/>
              </p:ext>
            </p:extLst>
          </p:nvPr>
        </p:nvGraphicFramePr>
        <p:xfrm>
          <a:off x="914400" y="1141368"/>
          <a:ext cx="7389702" cy="426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Document" r:id="rId4" imgW="7389702" imgH="4268832" progId="Word.Document.12">
                  <p:embed/>
                </p:oleObj>
              </mc:Choice>
              <mc:Fallback>
                <p:oleObj name="Document" r:id="rId4" imgW="7389702" imgH="4268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1368"/>
                        <a:ext cx="7389702" cy="4268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7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order of precedence </a:t>
            </a:r>
            <a:br>
              <a:rPr lang="en-US" dirty="0"/>
            </a:br>
            <a:r>
              <a:rPr lang="en-US" dirty="0"/>
              <a:t>for arithmetic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0946"/>
              </p:ext>
            </p:extLst>
          </p:nvPr>
        </p:nvGraphicFramePr>
        <p:xfrm>
          <a:off x="914400" y="1371600"/>
          <a:ext cx="7389702" cy="227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Document" r:id="rId4" imgW="7389702" imgH="2270594" progId="Word.Document.12">
                  <p:embed/>
                </p:oleObj>
              </mc:Choice>
              <mc:Fallback>
                <p:oleObj name="Document" r:id="rId4" imgW="7389702" imgH="22705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89702" cy="227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4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18619"/>
              </p:ext>
            </p:extLst>
          </p:nvPr>
        </p:nvGraphicFramePr>
        <p:xfrm>
          <a:off x="914400" y="1143000"/>
          <a:ext cx="7313400" cy="538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Document" r:id="rId4" imgW="7301323" imgH="5382626" progId="Word.Document.12">
                  <p:embed/>
                </p:oleObj>
              </mc:Choice>
              <mc:Fallback>
                <p:oleObj name="Document" r:id="rId4" imgW="7301323" imgH="5382626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13400" cy="5381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simple arithmetic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91138"/>
              </p:ext>
            </p:extLst>
          </p:nvPr>
        </p:nvGraphicFramePr>
        <p:xfrm>
          <a:off x="914400" y="1143000"/>
          <a:ext cx="7389702" cy="412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Document" r:id="rId4" imgW="7389702" imgH="4122040" progId="Word.Document.12">
                  <p:embed/>
                </p:oleObj>
              </mc:Choice>
              <mc:Fallback>
                <p:oleObj name="Document" r:id="rId4" imgW="7389702" imgH="4122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702" cy="412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2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68924"/>
              </p:ext>
            </p:extLst>
          </p:nvPr>
        </p:nvGraphicFramePr>
        <p:xfrm>
          <a:off x="914400" y="1066800"/>
          <a:ext cx="7313400" cy="24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4" imgW="7313400" imgH="2457322" progId="Word.Document.12">
                  <p:embed/>
                </p:oleObj>
              </mc:Choice>
              <mc:Fallback>
                <p:oleObj name="Document" r:id="rId4" imgW="7313400" imgH="2457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457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35805"/>
              </p:ext>
            </p:extLst>
          </p:nvPr>
        </p:nvGraphicFramePr>
        <p:xfrm>
          <a:off x="914400" y="1066800"/>
          <a:ext cx="7389702" cy="426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Document" r:id="rId4" imgW="7389702" imgH="4261636" progId="Word.Document.12">
                  <p:embed/>
                </p:oleObj>
              </mc:Choice>
              <mc:Fallback>
                <p:oleObj name="Document" r:id="rId4" imgW="7389702" imgH="4261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89702" cy="4261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1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ways to increment a counter variable by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43265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Document" r:id="rId4" imgW="7313400" imgH="920326" progId="Word.Document.12">
                  <p:embed/>
                </p:oleObj>
              </mc:Choice>
              <mc:Fallback>
                <p:oleObj name="Document" r:id="rId4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86488"/>
              </p:ext>
            </p:extLst>
          </p:nvPr>
        </p:nvGraphicFramePr>
        <p:xfrm>
          <a:off x="914400" y="1143000"/>
          <a:ext cx="7313400" cy="295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Document" r:id="rId4" imgW="7313400" imgH="2955262" progId="Word.Document.12">
                  <p:embed/>
                </p:oleObj>
              </mc:Choice>
              <mc:Fallback>
                <p:oleObj name="Document" r:id="rId4" imgW="7313400" imgH="2955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5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 related to arithmetic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71625"/>
              </p:ext>
            </p:extLst>
          </p:nvPr>
        </p:nvGraphicFramePr>
        <p:xfrm>
          <a:off x="914400" y="114300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4" imgW="7313400" imgH="1545270" progId="Word.Document.12">
                  <p:embed/>
                </p:oleObj>
              </mc:Choice>
              <mc:Fallback>
                <p:oleObj name="Document" r:id="rId4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4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concatenation operators for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338125"/>
              </p:ext>
            </p:extLst>
          </p:nvPr>
        </p:nvGraphicFramePr>
        <p:xfrm>
          <a:off x="914400" y="1028883"/>
          <a:ext cx="7389702" cy="499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Document" r:id="rId4" imgW="7389702" imgH="4990917" progId="Word.Document.12">
                  <p:embed/>
                </p:oleObj>
              </mc:Choice>
              <mc:Fallback>
                <p:oleObj name="Document" r:id="rId4" imgW="7389702" imgH="4990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28883"/>
                        <a:ext cx="7389702" cy="4990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concatenate a string and a number </a:t>
            </a:r>
            <a:br>
              <a:rPr lang="en-US" dirty="0"/>
            </a:br>
            <a:r>
              <a:rPr lang="en-US" dirty="0"/>
              <a:t>with the +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16061"/>
              </p:ext>
            </p:extLst>
          </p:nvPr>
        </p:nvGraphicFramePr>
        <p:xfrm>
          <a:off x="914400" y="12954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9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of the escape sequences that can be used in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75729"/>
              </p:ext>
            </p:extLst>
          </p:nvPr>
        </p:nvGraphicFramePr>
        <p:xfrm>
          <a:off x="914400" y="1295400"/>
          <a:ext cx="738981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Document" r:id="rId4" imgW="7389702" imgH="2581447" progId="Word.Document.12">
                  <p:embed/>
                </p:oleObj>
              </mc:Choice>
              <mc:Fallback>
                <p:oleObj name="Document" r:id="rId4" imgW="7389702" imgH="25814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89812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4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 related to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49733"/>
              </p:ext>
            </p:extLst>
          </p:nvPr>
        </p:nvGraphicFramePr>
        <p:xfrm>
          <a:off x="914400" y="114300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Document" r:id="rId4" imgW="7313400" imgH="1545270" progId="Word.Document.12">
                  <p:embed/>
                </p:oleObj>
              </mc:Choice>
              <mc:Fallback>
                <p:oleObj name="Document" r:id="rId4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9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attributes of the script element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6742"/>
              </p:ext>
            </p:extLst>
          </p:nvPr>
        </p:nvGraphicFramePr>
        <p:xfrm>
          <a:off x="914400" y="1066800"/>
          <a:ext cx="7313400" cy="17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Document" r:id="rId4" imgW="7313400" imgH="1733437" progId="Word.Document.12">
                  <p:embed/>
                </p:oleObj>
              </mc:Choice>
              <mc:Fallback>
                <p:oleObj name="Document" r:id="rId4" imgW="7313400" imgH="1733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window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51395"/>
              </p:ext>
            </p:extLst>
          </p:nvPr>
        </p:nvGraphicFramePr>
        <p:xfrm>
          <a:off x="914400" y="1066800"/>
          <a:ext cx="7313400" cy="281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Document" r:id="rId4" imgW="7313400" imgH="2810269" progId="Word.Document.12">
                  <p:embed/>
                </p:oleObj>
              </mc:Choice>
              <mc:Fallback>
                <p:oleObj name="Document" r:id="rId4" imgW="7313400" imgH="2810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1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9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statement that calls the prompt() method </a:t>
            </a:r>
            <a:br>
              <a:rPr lang="en-US" dirty="0"/>
            </a:br>
            <a:r>
              <a:rPr lang="en-US" dirty="0"/>
              <a:t>with the object name omitted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27505"/>
              </p:ext>
            </p:extLst>
          </p:nvPr>
        </p:nvGraphicFramePr>
        <p:xfrm>
          <a:off x="914400" y="1295400"/>
          <a:ext cx="7313400" cy="326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Document" r:id="rId4" imgW="7313400" imgH="3266475" progId="Word.Document.12">
                  <p:embed/>
                </p:oleObj>
              </mc:Choice>
              <mc:Fallback>
                <p:oleObj name="Document" r:id="rId4" imgW="7313400" imgH="3266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6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3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property of the window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68078"/>
              </p:ext>
            </p:extLst>
          </p:nvPr>
        </p:nvGraphicFramePr>
        <p:xfrm>
          <a:off x="914400" y="1078894"/>
          <a:ext cx="7313400" cy="23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Document" r:id="rId4" imgW="7313400" imgH="2350106" progId="Word.Document.12">
                  <p:embed/>
                </p:oleObj>
              </mc:Choice>
              <mc:Fallback>
                <p:oleObj name="Document" r:id="rId4" imgW="7313400" imgH="2350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8894"/>
                        <a:ext cx="7313400" cy="235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window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30523"/>
              </p:ext>
            </p:extLst>
          </p:nvPr>
        </p:nvGraphicFramePr>
        <p:xfrm>
          <a:off x="914400" y="1066800"/>
          <a:ext cx="7313400" cy="260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Document" r:id="rId4" imgW="7313400" imgH="2603753" progId="Word.Document.12">
                  <p:embed/>
                </p:oleObj>
              </mc:Choice>
              <mc:Fallback>
                <p:oleObj name="Document" r:id="rId4" imgW="7313400" imgH="26037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03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2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parseInt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parseFloat</a:t>
            </a:r>
            <a:r>
              <a:rPr lang="en-US" dirty="0"/>
              <a:t>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75742"/>
              </p:ext>
            </p:extLst>
          </p:nvPr>
        </p:nvGraphicFramePr>
        <p:xfrm>
          <a:off x="914400" y="1351218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1218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2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same examples with the parse methods embedded in the alert()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614589"/>
              </p:ext>
            </p:extLst>
          </p:nvPr>
        </p:nvGraphicFramePr>
        <p:xfrm>
          <a:off x="914400" y="1355483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5483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9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document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63183"/>
              </p:ext>
            </p:extLst>
          </p:nvPr>
        </p:nvGraphicFramePr>
        <p:xfrm>
          <a:off x="914400" y="1140248"/>
          <a:ext cx="7313400" cy="61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Document" r:id="rId4" imgW="7313400" imgH="612352" progId="Word.Document.12">
                  <p:embed/>
                </p:oleObj>
              </mc:Choice>
              <mc:Fallback>
                <p:oleObj name="Document" r:id="rId4" imgW="7313400" imgH="612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0248"/>
                        <a:ext cx="7313400" cy="61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6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the write() and </a:t>
            </a:r>
            <a:r>
              <a:rPr lang="en-US" dirty="0" err="1"/>
              <a:t>writeln</a:t>
            </a:r>
            <a:r>
              <a:rPr lang="en-US" dirty="0"/>
              <a:t>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3596"/>
              </p:ext>
            </p:extLst>
          </p:nvPr>
        </p:nvGraphicFramePr>
        <p:xfrm>
          <a:off x="914400" y="1143000"/>
          <a:ext cx="7313400" cy="467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Document" r:id="rId4" imgW="7313400" imgH="4677186" progId="Word.Document.12">
                  <p:embed/>
                </p:oleObj>
              </mc:Choice>
              <mc:Fallback>
                <p:oleObj name="Document" r:id="rId4" imgW="7313400" imgH="4677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77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4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output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 descr="M:\Current projects\JavaScript and jQuery\Manuscript\Chapter 02\2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250339"/>
            <a:ext cx="5105400" cy="24072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6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 related to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032637"/>
              </p:ext>
            </p:extLst>
          </p:nvPr>
        </p:nvGraphicFramePr>
        <p:xfrm>
          <a:off x="914400" y="1143000"/>
          <a:ext cx="7313400" cy="34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3" name="Document" r:id="rId4" imgW="7313400" imgH="3476588" progId="Word.Document.12">
                  <p:embed/>
                </p:oleObj>
              </mc:Choice>
              <mc:Fallback>
                <p:oleObj name="Document" r:id="rId4" imgW="7313400" imgH="34765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7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 script element that embeds JavaScript </a:t>
            </a:r>
            <a:br>
              <a:rPr lang="en-US" dirty="0" smtClean="0"/>
            </a:br>
            <a:r>
              <a:rPr lang="en-US" dirty="0" smtClean="0"/>
              <a:t>in the head section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135524"/>
              </p:ext>
            </p:extLst>
          </p:nvPr>
        </p:nvGraphicFramePr>
        <p:xfrm>
          <a:off x="914400" y="12954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Calculate MPG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79783"/>
              </p:ext>
            </p:extLst>
          </p:nvPr>
        </p:nvGraphicFramePr>
        <p:xfrm>
          <a:off x="914400" y="1066800"/>
          <a:ext cx="7313400" cy="477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Document" r:id="rId4" imgW="7313400" imgH="4772169" progId="Word.Document.12">
                  <p:embed/>
                </p:oleObj>
              </mc:Choice>
              <mc:Fallback>
                <p:oleObj name="Document" r:id="rId4" imgW="7313400" imgH="4772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7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2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Calculate MPG application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26894"/>
              </p:ext>
            </p:extLst>
          </p:nvPr>
        </p:nvGraphicFramePr>
        <p:xfrm>
          <a:off x="914400" y="1080841"/>
          <a:ext cx="7313400" cy="21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Document" r:id="rId4" imgW="7313400" imgH="2195759" progId="Word.Document.12">
                  <p:embed/>
                </p:oleObj>
              </mc:Choice>
              <mc:Fallback>
                <p:oleObj name="Document" r:id="rId4" imgW="7313400" imgH="2195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0841"/>
                        <a:ext cx="7313400" cy="21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9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31887"/>
              </p:ext>
            </p:extLst>
          </p:nvPr>
        </p:nvGraphicFramePr>
        <p:xfrm>
          <a:off x="914400" y="11430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results of the Test Scores application </a:t>
            </a:r>
            <a:br>
              <a:rPr lang="en-US" dirty="0"/>
            </a:br>
            <a:r>
              <a:rPr lang="en-US" dirty="0"/>
              <a:t>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181600" cy="2277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and JavaScript for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0741"/>
              </p:ext>
            </p:extLst>
          </p:nvPr>
        </p:nvGraphicFramePr>
        <p:xfrm>
          <a:off x="914400" y="11430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108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38350"/>
              </p:ext>
            </p:extLst>
          </p:nvPr>
        </p:nvGraphicFramePr>
        <p:xfrm>
          <a:off x="914400" y="1143000"/>
          <a:ext cx="7313400" cy="460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Document" r:id="rId4" imgW="7313400" imgH="4600912" progId="Word.Document.12">
                  <p:embed/>
                </p:oleObj>
              </mc:Choice>
              <mc:Fallback>
                <p:oleObj name="Document" r:id="rId4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7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2-1  Modify the MPG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63481"/>
              </p:ext>
            </p:extLst>
          </p:nvPr>
        </p:nvGraphicFramePr>
        <p:xfrm>
          <a:off x="914400" y="1066800"/>
          <a:ext cx="7313400" cy="288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Document" r:id="rId4" imgW="7313400" imgH="2887623" progId="Word.Document.12">
                  <p:embed/>
                </p:oleObj>
              </mc:Choice>
              <mc:Fallback>
                <p:oleObj name="Document" r:id="rId4" imgW="7313400" imgH="2887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87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2-3  Create a simple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85783"/>
              </p:ext>
            </p:extLst>
          </p:nvPr>
        </p:nvGraphicFramePr>
        <p:xfrm>
          <a:off x="914400" y="1143000"/>
          <a:ext cx="7313400" cy="276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Document" r:id="rId4" imgW="7313400" imgH="2766735" progId="Word.Document.12">
                  <p:embed/>
                </p:oleObj>
              </mc:Choice>
              <mc:Fallback>
                <p:oleObj name="Document" r:id="rId4" imgW="7313400" imgH="27667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76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2-1  Convert Fahrenheit to Celsius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01133"/>
              </p:ext>
            </p:extLst>
          </p:nvPr>
        </p:nvGraphicFramePr>
        <p:xfrm>
          <a:off x="914400" y="1066800"/>
          <a:ext cx="7313400" cy="47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Document" r:id="rId4" imgW="7313400" imgH="4736550" progId="Word.Document.12">
                  <p:embed/>
                </p:oleObj>
              </mc:Choice>
              <mc:Fallback>
                <p:oleObj name="Document" r:id="rId4" imgW="7313400" imgH="4736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2-1  Modify the Test Scores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087741"/>
              </p:ext>
            </p:extLst>
          </p:nvPr>
        </p:nvGraphicFramePr>
        <p:xfrm>
          <a:off x="914400" y="1071563"/>
          <a:ext cx="7291388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Document" r:id="rId3" imgW="7301323" imgH="3762329" progId="Word.Document.12">
                  <p:embed/>
                </p:oleObj>
              </mc:Choice>
              <mc:Fallback>
                <p:oleObj name="Document" r:id="rId3" imgW="7301323" imgH="3762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37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39273"/>
              </p:ext>
            </p:extLst>
          </p:nvPr>
        </p:nvGraphicFramePr>
        <p:xfrm>
          <a:off x="914400" y="11319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Document" r:id="rId4" imgW="7301323" imgH="773062" progId="Word.Document.12">
                  <p:embed/>
                </p:oleObj>
              </mc:Choice>
              <mc:Fallback>
                <p:oleObj name="Document" r:id="rId4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19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body of an HTML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481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5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of the JavaScript in a web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8029"/>
            <a:ext cx="4495800" cy="1292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2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noscript</a:t>
            </a:r>
            <a:r>
              <a:rPr lang="en-US" dirty="0" smtClean="0"/>
              <a:t> element in the body </a:t>
            </a:r>
            <a:br>
              <a:rPr lang="en-US" dirty="0" smtClean="0"/>
            </a:br>
            <a:r>
              <a:rPr lang="en-US" dirty="0" smtClean="0"/>
              <a:t>of an HTML document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88458"/>
              </p:ext>
            </p:extLst>
          </p:nvPr>
        </p:nvGraphicFramePr>
        <p:xfrm>
          <a:off x="914400" y="13716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Document" r:id="rId4" imgW="7313400" imgH="1840293" progId="Word.Document.12">
                  <p:embed/>
                </p:oleObj>
              </mc:Choice>
              <mc:Fallback>
                <p:oleObj name="Document" r:id="rId4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1053</TotalTime>
  <Words>1639</Words>
  <Application>Microsoft Office PowerPoint</Application>
  <PresentationFormat>On-screen Show (4:3)</PresentationFormat>
  <Paragraphs>295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2</vt:lpstr>
      <vt:lpstr>Objectives</vt:lpstr>
      <vt:lpstr>Objectives (continued)</vt:lpstr>
      <vt:lpstr>Two attributes of the script element</vt:lpstr>
      <vt:lpstr>A script element that embeds JavaScript  in the head section</vt:lpstr>
      <vt:lpstr>Terms</vt:lpstr>
      <vt:lpstr>JavaScript in the body of an HTML document</vt:lpstr>
      <vt:lpstr>The result of the JavaScript in a web browser</vt:lpstr>
      <vt:lpstr>A noscript element in the body  of an HTML document</vt:lpstr>
      <vt:lpstr>A noscript element at the start  of an HTML document</vt:lpstr>
      <vt:lpstr>A block of JavaScript code</vt:lpstr>
      <vt:lpstr>The basic syntax rules for JavaScript</vt:lpstr>
      <vt:lpstr>How to split a statement over two or more lines</vt:lpstr>
      <vt:lpstr>Rules for creating identifiers</vt:lpstr>
      <vt:lpstr>Valid identifiers in JavaScript</vt:lpstr>
      <vt:lpstr>Camel casing versus underscore notation</vt:lpstr>
      <vt:lpstr>Naming recommendations for identifiers</vt:lpstr>
      <vt:lpstr>JavaScript code with the comments highlighted</vt:lpstr>
      <vt:lpstr>The basic syntax rules for comments</vt:lpstr>
      <vt:lpstr>Terms</vt:lpstr>
      <vt:lpstr>JavaScript’s primitive data types</vt:lpstr>
      <vt:lpstr>Examples of number values</vt:lpstr>
      <vt:lpstr>Examples of string values</vt:lpstr>
      <vt:lpstr>The two Boolean values</vt:lpstr>
      <vt:lpstr>How to declare and assign a value to a variable  in two statements</vt:lpstr>
      <vt:lpstr>How to declare and assign a value to a variable  in one statement</vt:lpstr>
      <vt:lpstr>Terms</vt:lpstr>
      <vt:lpstr>JavaScript’s arithmetic operators</vt:lpstr>
      <vt:lpstr>The order of precedence  for arithmetic expressions</vt:lpstr>
      <vt:lpstr>Examples of simple arithmetic expressions</vt:lpstr>
      <vt:lpstr>Code that calculates sales tax</vt:lpstr>
      <vt:lpstr>The most useful compound assignment operators</vt:lpstr>
      <vt:lpstr>Three ways to increment a counter variable by 1</vt:lpstr>
      <vt:lpstr>A floating-point result that isn’t precise</vt:lpstr>
      <vt:lpstr>Terms related to arithmetic expressions</vt:lpstr>
      <vt:lpstr>The concatenation operators for strings</vt:lpstr>
      <vt:lpstr>How to concatenate a string and a number  with the + operator</vt:lpstr>
      <vt:lpstr>Some of the escape sequences that can be used in strings</vt:lpstr>
      <vt:lpstr>Terms related to strings</vt:lpstr>
      <vt:lpstr>Common methods of the window object</vt:lpstr>
      <vt:lpstr>A statement that calls the prompt() method  with the object name omitted</vt:lpstr>
      <vt:lpstr>One property of the window object</vt:lpstr>
      <vt:lpstr>Two methods of the window object</vt:lpstr>
      <vt:lpstr>Examples that use the parseInt()  and parseFloat() methods</vt:lpstr>
      <vt:lpstr>The same examples with the parse methods embedded in the alert() method</vt:lpstr>
      <vt:lpstr>Two methods of the document object</vt:lpstr>
      <vt:lpstr>Examples of the write() and writeln() methods</vt:lpstr>
      <vt:lpstr>The output in a browser</vt:lpstr>
      <vt:lpstr>Terms related to objects</vt:lpstr>
      <vt:lpstr>The Calculate MPG application</vt:lpstr>
      <vt:lpstr>The Calculate MPG application (continued)</vt:lpstr>
      <vt:lpstr>The HTML and JavaScript for the application</vt:lpstr>
      <vt:lpstr>The results of the Test Scores application  in a browser</vt:lpstr>
      <vt:lpstr>The HTML and JavaScript for the application</vt:lpstr>
      <vt:lpstr>The HTML and JavaScript (cont.)</vt:lpstr>
      <vt:lpstr>Exercise 2-1  Modify the MPG application</vt:lpstr>
      <vt:lpstr>Exercise 2-3  Create a simple application</vt:lpstr>
      <vt:lpstr>Extra 2-1  Convert Fahrenheit to Celsius</vt:lpstr>
      <vt:lpstr>Short 2-1  Modify the Test Scores application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99</cp:revision>
  <dcterms:created xsi:type="dcterms:W3CDTF">2010-11-30T18:46:51Z</dcterms:created>
  <dcterms:modified xsi:type="dcterms:W3CDTF">2017-02-10T23:40:02Z</dcterms:modified>
</cp:coreProperties>
</file>