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23" r:id="rId2"/>
    <p:sldId id="324" r:id="rId3"/>
    <p:sldId id="325" r:id="rId4"/>
    <p:sldId id="326" r:id="rId5"/>
    <p:sldId id="327" r:id="rId6"/>
    <p:sldId id="359" r:id="rId7"/>
    <p:sldId id="330" r:id="rId8"/>
    <p:sldId id="331" r:id="rId9"/>
    <p:sldId id="332" r:id="rId10"/>
    <p:sldId id="333" r:id="rId11"/>
    <p:sldId id="334" r:id="rId12"/>
    <p:sldId id="360" r:id="rId13"/>
    <p:sldId id="361" r:id="rId14"/>
    <p:sldId id="362" r:id="rId15"/>
    <p:sldId id="36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50" r:id="rId28"/>
    <p:sldId id="351" r:id="rId29"/>
    <p:sldId id="364" r:id="rId30"/>
    <p:sldId id="352" r:id="rId31"/>
    <p:sldId id="353" r:id="rId32"/>
    <p:sldId id="355" r:id="rId33"/>
    <p:sldId id="356" r:id="rId34"/>
    <p:sldId id="357" r:id="rId35"/>
    <p:sldId id="358" r:id="rId3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82" d="100"/>
          <a:sy n="82" d="100"/>
        </p:scale>
        <p:origin x="90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2/10/2017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6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766085"/>
              </p:ext>
            </p:extLst>
          </p:nvPr>
        </p:nvGraphicFramePr>
        <p:xfrm>
          <a:off x="914400" y="1600200"/>
          <a:ext cx="7289286" cy="30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7289286" imgH="3003473" progId="Word.Document.12">
                  <p:embed/>
                </p:oleObj>
              </mc:Choice>
              <mc:Fallback>
                <p:oleObj name="Document" r:id="rId3" imgW="7289286" imgH="3003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289286" cy="3003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Problems with floating-point arithmetic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313901"/>
              </p:ext>
            </p:extLst>
          </p:nvPr>
        </p:nvGraphicFramePr>
        <p:xfrm>
          <a:off x="914400" y="1095846"/>
          <a:ext cx="7313400" cy="339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Document" r:id="rId3" imgW="7313400" imgH="3399954" progId="Word.Document.12">
                  <p:embed/>
                </p:oleObj>
              </mc:Choice>
              <mc:Fallback>
                <p:oleObj name="Document" r:id="rId3" imgW="7313400" imgH="3399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5846"/>
                        <a:ext cx="7313400" cy="3399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21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Problems with undeclared variables </a:t>
            </a:r>
            <a:br>
              <a:rPr lang="en-US" dirty="0"/>
            </a:br>
            <a:r>
              <a:rPr lang="en-US" dirty="0"/>
              <a:t>that are treated as global variables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50039"/>
              </p:ext>
            </p:extLst>
          </p:nvPr>
        </p:nvGraphicFramePr>
        <p:xfrm>
          <a:off x="914400" y="1295400"/>
          <a:ext cx="7313400" cy="373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Document" r:id="rId3" imgW="7313400" imgH="3733114" progId="Word.Document.12">
                  <p:embed/>
                </p:oleObj>
              </mc:Choice>
              <mc:Fallback>
                <p:oleObj name="Document" r:id="rId3" imgW="7313400" imgH="37331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73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5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application with 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65" y="1219200"/>
            <a:ext cx="5258435" cy="211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3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application with invalid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399"/>
            <a:ext cx="4741938" cy="19025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4" y="1676400"/>
            <a:ext cx="3686175" cy="1295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6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two critical test phases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724344"/>
              </p:ext>
            </p:extLst>
          </p:nvPr>
        </p:nvGraphicFramePr>
        <p:xfrm>
          <a:off x="914400" y="1137581"/>
          <a:ext cx="7313400" cy="3358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name="Document" r:id="rId3" imgW="7313400" imgH="3358219" progId="Word.Document.12">
                  <p:embed/>
                </p:oleObj>
              </mc:Choice>
              <mc:Fallback>
                <p:oleObj name="Document" r:id="rId3" imgW="7313400" imgH="33582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7581"/>
                        <a:ext cx="7313400" cy="3358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39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common testing problems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469436"/>
              </p:ext>
            </p:extLst>
          </p:nvPr>
        </p:nvGraphicFramePr>
        <p:xfrm>
          <a:off x="914400" y="1066800"/>
          <a:ext cx="7313400" cy="106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Document" r:id="rId3" imgW="7313400" imgH="1064599" progId="Word.Document.12">
                  <p:embed/>
                </p:oleObj>
              </mc:Choice>
              <mc:Fallback>
                <p:oleObj name="Document" r:id="rId3" imgW="7313400" imgH="1064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064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5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 for a Future Value application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82" y="1219200"/>
            <a:ext cx="5685118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Top-down coding and testing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36373"/>
              </p:ext>
            </p:extLst>
          </p:nvPr>
        </p:nvGraphicFramePr>
        <p:xfrm>
          <a:off x="914400" y="1066800"/>
          <a:ext cx="7313400" cy="416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Document" r:id="rId3" imgW="7313400" imgH="4163055" progId="Word.Document.12">
                  <p:embed/>
                </p:oleObj>
              </mc:Choice>
              <mc:Fallback>
                <p:oleObj name="Document" r:id="rId3" imgW="7313400" imgH="41630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16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48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Top-down coding and testing (cont.)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07974"/>
              </p:ext>
            </p:extLst>
          </p:nvPr>
        </p:nvGraphicFramePr>
        <p:xfrm>
          <a:off x="914400" y="1066800"/>
          <a:ext cx="7313400" cy="394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Document" r:id="rId3" imgW="7313400" imgH="3948624" progId="Word.Document.12">
                  <p:embed/>
                </p:oleObj>
              </mc:Choice>
              <mc:Fallback>
                <p:oleObj name="Document" r:id="rId3" imgW="7313400" imgH="3948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948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981622"/>
              </p:ext>
            </p:extLst>
          </p:nvPr>
        </p:nvGraphicFramePr>
        <p:xfrm>
          <a:off x="914400" y="1104788"/>
          <a:ext cx="7313400" cy="270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Document" r:id="rId3" imgW="7313400" imgH="2705212" progId="Word.Document.12">
                  <p:embed/>
                </p:oleObj>
              </mc:Choice>
              <mc:Fallback>
                <p:oleObj name="Document" r:id="rId3" imgW="7313400" imgH="2705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4788"/>
                        <a:ext cx="7313400" cy="270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806951"/>
              </p:ext>
            </p:extLst>
          </p:nvPr>
        </p:nvGraphicFramePr>
        <p:xfrm>
          <a:off x="914400" y="1066800"/>
          <a:ext cx="7313400" cy="493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3" imgW="7313400" imgH="4930833" progId="Word.Document.12">
                  <p:embed/>
                </p:oleObj>
              </mc:Choice>
              <mc:Fallback>
                <p:oleObj name="Document" r:id="rId3" imgW="7313400" imgH="49308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930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Chrome with an open Console panel </a:t>
            </a:r>
            <a:br>
              <a:rPr lang="en-US" dirty="0"/>
            </a:br>
            <a:r>
              <a:rPr lang="en-US" dirty="0"/>
              <a:t>that shows an error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239000" cy="4310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84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ways to open Chrome’s developer tools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703271"/>
              </p:ext>
            </p:extLst>
          </p:nvPr>
        </p:nvGraphicFramePr>
        <p:xfrm>
          <a:off x="914400" y="1066800"/>
          <a:ext cx="7313400" cy="276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Document" r:id="rId3" imgW="7313400" imgH="2763857" progId="Word.Document.12">
                  <p:embed/>
                </p:oleObj>
              </mc:Choice>
              <mc:Fallback>
                <p:oleObj name="Document" r:id="rId3" imgW="7313400" imgH="2763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2763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6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Sources panel after the link </a:t>
            </a:r>
            <a:br>
              <a:rPr lang="en-US" dirty="0"/>
            </a:br>
            <a:r>
              <a:rPr lang="en-US" dirty="0"/>
              <a:t>in the Console panel has been clicked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577066"/>
              </p:ext>
            </p:extLst>
          </p:nvPr>
        </p:nvGraphicFramePr>
        <p:xfrm>
          <a:off x="914400" y="1266859"/>
          <a:ext cx="7313400" cy="421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Document" r:id="rId3" imgW="7313400" imgH="4219541" progId="Word.Document.12">
                  <p:embed/>
                </p:oleObj>
              </mc:Choice>
              <mc:Fallback>
                <p:oleObj name="Document" r:id="rId3" imgW="7313400" imgH="42195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66859"/>
                        <a:ext cx="7313400" cy="4219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191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breakpoint in the Sources panel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86310"/>
              </p:ext>
            </p:extLst>
          </p:nvPr>
        </p:nvGraphicFramePr>
        <p:xfrm>
          <a:off x="914400" y="958850"/>
          <a:ext cx="7313400" cy="5207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Document" r:id="rId3" imgW="7313400" imgH="5207147" progId="Word.Document.12">
                  <p:embed/>
                </p:oleObj>
              </mc:Choice>
              <mc:Fallback>
                <p:oleObj name="Document" r:id="rId3" imgW="7313400" imgH="5207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58850"/>
                        <a:ext cx="7313400" cy="5207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8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buttons and keys for stepping through </a:t>
            </a:r>
            <a:br>
              <a:rPr lang="en-US" dirty="0"/>
            </a:br>
            <a:r>
              <a:rPr lang="en-US" dirty="0"/>
              <a:t>the JavaScript code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19388"/>
              </p:ext>
            </p:extLst>
          </p:nvPr>
        </p:nvGraphicFramePr>
        <p:xfrm>
          <a:off x="914400" y="1295400"/>
          <a:ext cx="7389702" cy="253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Document" r:id="rId3" imgW="7389702" imgH="2538273" progId="Word.Document.12">
                  <p:embed/>
                </p:oleObj>
              </mc:Choice>
              <mc:Fallback>
                <p:oleObj name="Document" r:id="rId3" imgW="7389702" imgH="25382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89702" cy="2538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0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view the current data values at each step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40219"/>
              </p:ext>
            </p:extLst>
          </p:nvPr>
        </p:nvGraphicFramePr>
        <p:xfrm>
          <a:off x="914400" y="1097232"/>
          <a:ext cx="7313400" cy="271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Document" r:id="rId3" imgW="7313400" imgH="2712768" progId="Word.Document.12">
                  <p:embed/>
                </p:oleObj>
              </mc:Choice>
              <mc:Fallback>
                <p:oleObj name="Document" r:id="rId3" imgW="7313400" imgH="27127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97232"/>
                        <a:ext cx="7313400" cy="2712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22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59670"/>
              </p:ext>
            </p:extLst>
          </p:nvPr>
        </p:nvGraphicFramePr>
        <p:xfrm>
          <a:off x="914400" y="11205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Document" r:id="rId3" imgW="7301323" imgH="1546483" progId="Word.Document.12">
                  <p:embed/>
                </p:oleObj>
              </mc:Choice>
              <mc:Fallback>
                <p:oleObj name="Document" r:id="rId3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205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with two log statements </a:t>
            </a:r>
            <a:br>
              <a:rPr lang="en-US" dirty="0"/>
            </a:br>
            <a:r>
              <a:rPr lang="en-US" dirty="0"/>
              <a:t>that trace the execution of the code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03063"/>
              </p:ext>
            </p:extLst>
          </p:nvPr>
        </p:nvGraphicFramePr>
        <p:xfrm>
          <a:off x="914400" y="1295400"/>
          <a:ext cx="7313400" cy="2530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Document" r:id="rId3" imgW="7313400" imgH="2530717" progId="Word.Document.12">
                  <p:embed/>
                </p:oleObj>
              </mc:Choice>
              <mc:Fallback>
                <p:oleObj name="Document" r:id="rId3" imgW="7313400" imgH="25307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530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0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log messages in the Console panel </a:t>
            </a:r>
            <a:br>
              <a:rPr lang="en-US" dirty="0"/>
            </a:br>
            <a:r>
              <a:rPr lang="en-US" dirty="0"/>
              <a:t>of Chrome’s developer tools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1295400"/>
            <a:ext cx="5585460" cy="4562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1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HTML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239000" cy="3805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653512"/>
              </p:ext>
            </p:extLst>
          </p:nvPr>
        </p:nvGraphicFramePr>
        <p:xfrm>
          <a:off x="914400" y="1066800"/>
          <a:ext cx="7313400" cy="459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3" imgW="7313400" imgH="4594436" progId="Word.Document.12">
                  <p:embed/>
                </p:oleObj>
              </mc:Choice>
              <mc:Fallback>
                <p:oleObj name="Document" r:id="rId3" imgW="7313400" imgH="4594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594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(cont.)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view the source code for a web page </a:t>
            </a:r>
            <a:br>
              <a:rPr lang="en-US" dirty="0"/>
            </a:br>
            <a:r>
              <a:rPr lang="en-US" dirty="0"/>
              <a:t>in any browser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747060"/>
              </p:ext>
            </p:extLst>
          </p:nvPr>
        </p:nvGraphicFramePr>
        <p:xfrm>
          <a:off x="914400" y="1295400"/>
          <a:ext cx="7313400" cy="13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3" imgW="7313400" imgH="1356384" progId="Word.Document.12">
                  <p:embed/>
                </p:oleObj>
              </mc:Choice>
              <mc:Fallback>
                <p:oleObj name="Document" r:id="rId3" imgW="7313400" imgH="13563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35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8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JavaScript code in a </a:t>
            </a:r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74118"/>
              </p:ext>
            </p:extLst>
          </p:nvPr>
        </p:nvGraphicFramePr>
        <p:xfrm>
          <a:off x="914400" y="1066800"/>
          <a:ext cx="7313400" cy="477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Document" r:id="rId3" imgW="7313400" imgH="4772888" progId="Word.Document.12">
                  <p:embed/>
                </p:oleObj>
              </mc:Choice>
              <mc:Fallback>
                <p:oleObj name="Document" r:id="rId3" imgW="7313400" imgH="47728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7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0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home page for the W3C validator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43000"/>
            <a:ext cx="7185481" cy="3352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19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validation results with one error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458552"/>
              </p:ext>
            </p:extLst>
          </p:nvPr>
        </p:nvGraphicFramePr>
        <p:xfrm>
          <a:off x="914400" y="1066800"/>
          <a:ext cx="7336795" cy="4214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Document" r:id="rId3" imgW="7336795" imgH="4214144" progId="Word.Document.12">
                  <p:embed/>
                </p:oleObj>
              </mc:Choice>
              <mc:Fallback>
                <p:oleObj name="Document" r:id="rId3" imgW="7336795" imgH="42141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36795" cy="4214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2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667057"/>
              </p:ext>
            </p:extLst>
          </p:nvPr>
        </p:nvGraphicFramePr>
        <p:xfrm>
          <a:off x="914400" y="1143000"/>
          <a:ext cx="7301323" cy="106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Document" r:id="rId3" imgW="7301323" imgH="1065435" progId="Word.Document.12">
                  <p:embed/>
                </p:oleObj>
              </mc:Choice>
              <mc:Fallback>
                <p:oleObj name="Document" r:id="rId3" imgW="7301323" imgH="1065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06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validate an HTML file from </a:t>
            </a:r>
            <a:r>
              <a:rPr lang="en-US" dirty="0" err="1"/>
              <a:t>Aptana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/>
              <a:t>5</a:t>
            </a:r>
            <a:r>
              <a:rPr lang="en-US" dirty="0" smtClean="0"/>
              <a:t>-1  Debug the Email List application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658661"/>
              </p:ext>
            </p:extLst>
          </p:nvPr>
        </p:nvGraphicFramePr>
        <p:xfrm>
          <a:off x="914400" y="1066800"/>
          <a:ext cx="7313612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Document" r:id="rId3" imgW="7301323" imgH="3675193" progId="Word.Document.12">
                  <p:embed/>
                </p:oleObj>
              </mc:Choice>
              <mc:Fallback>
                <p:oleObj name="Document" r:id="rId3" imgW="7301323" imgH="36751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67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3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Testing vs. debugging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86720"/>
              </p:ext>
            </p:extLst>
          </p:nvPr>
        </p:nvGraphicFramePr>
        <p:xfrm>
          <a:off x="914400" y="1066800"/>
          <a:ext cx="7313400" cy="166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Document" r:id="rId3" imgW="7313400" imgH="1661121" progId="Word.Document.12">
                  <p:embed/>
                </p:oleObj>
              </mc:Choice>
              <mc:Fallback>
                <p:oleObj name="Document" r:id="rId3" imgW="7313400" imgH="16611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66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4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three types of errors that can occur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12191"/>
              </p:ext>
            </p:extLst>
          </p:nvPr>
        </p:nvGraphicFramePr>
        <p:xfrm>
          <a:off x="914400" y="1143000"/>
          <a:ext cx="7313400" cy="11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Document" r:id="rId3" imgW="7313400" imgH="1158863" progId="Word.Document.12">
                  <p:embed/>
                </p:oleObj>
              </mc:Choice>
              <mc:Fallback>
                <p:oleObj name="Document" r:id="rId3" imgW="7313400" imgH="1158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1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0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Future Value application with a logic </a:t>
            </a:r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55245"/>
              </p:ext>
            </p:extLst>
          </p:nvPr>
        </p:nvGraphicFramePr>
        <p:xfrm>
          <a:off x="914400" y="1066800"/>
          <a:ext cx="7313400" cy="330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3" imgW="7313400" imgH="3306411" progId="Word.Document.12">
                  <p:embed/>
                </p:oleObj>
              </mc:Choice>
              <mc:Fallback>
                <p:oleObj name="Document" r:id="rId3" imgW="7313400" imgH="33064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0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8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644212"/>
              </p:ext>
            </p:extLst>
          </p:nvPr>
        </p:nvGraphicFramePr>
        <p:xfrm>
          <a:off x="914400" y="1140379"/>
          <a:ext cx="7301323" cy="2517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Document" r:id="rId3" imgW="7301323" imgH="2517221" progId="Word.Document.12">
                  <p:embed/>
                </p:oleObj>
              </mc:Choice>
              <mc:Fallback>
                <p:oleObj name="Document" r:id="rId3" imgW="7301323" imgH="25172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0379"/>
                        <a:ext cx="7301323" cy="2517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syntax errors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45940"/>
              </p:ext>
            </p:extLst>
          </p:nvPr>
        </p:nvGraphicFramePr>
        <p:xfrm>
          <a:off x="914400" y="1143000"/>
          <a:ext cx="7313400" cy="96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3" imgW="7313400" imgH="969976" progId="Word.Document.12">
                  <p:embed/>
                </p:oleObj>
              </mc:Choice>
              <mc:Fallback>
                <p:oleObj name="Document" r:id="rId3" imgW="7313400" imgH="9699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969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Problems with HTML references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940982"/>
              </p:ext>
            </p:extLst>
          </p:nvPr>
        </p:nvGraphicFramePr>
        <p:xfrm>
          <a:off x="914400" y="1066800"/>
          <a:ext cx="7313400" cy="174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ocument" r:id="rId3" imgW="7313400" imgH="1742791" progId="Word.Document.12">
                  <p:embed/>
                </p:oleObj>
              </mc:Choice>
              <mc:Fallback>
                <p:oleObj name="Document" r:id="rId3" imgW="7313400" imgH="17427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742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Problems with data and comparisons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2017, Mike Murach &amp; Associates, Inc.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738</TotalTime>
  <Words>969</Words>
  <Application>Microsoft Office PowerPoint</Application>
  <PresentationFormat>On-screen Show (4:3)</PresentationFormat>
  <Paragraphs>176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5</vt:lpstr>
      <vt:lpstr>Objectives</vt:lpstr>
      <vt:lpstr>Objectives (cont.)</vt:lpstr>
      <vt:lpstr>Testing vs. debugging</vt:lpstr>
      <vt:lpstr>The three types of errors that can occur</vt:lpstr>
      <vt:lpstr>The Future Value application with a logic error</vt:lpstr>
      <vt:lpstr>Common syntax errors</vt:lpstr>
      <vt:lpstr>Problems with HTML references</vt:lpstr>
      <vt:lpstr>Problems with data and comparisons</vt:lpstr>
      <vt:lpstr>Problems with floating-point arithmetic</vt:lpstr>
      <vt:lpstr>Problems with undeclared variables  that are treated as global variables</vt:lpstr>
      <vt:lpstr>The Future Value application with valid data</vt:lpstr>
      <vt:lpstr>The Future Value application with invalid data</vt:lpstr>
      <vt:lpstr>The two critical test phases</vt:lpstr>
      <vt:lpstr>Two common testing problems</vt:lpstr>
      <vt:lpstr>The user interface for a Future Value application</vt:lpstr>
      <vt:lpstr>Top-down coding and testing</vt:lpstr>
      <vt:lpstr>Top-down coding and testing (cont.)</vt:lpstr>
      <vt:lpstr>Terms</vt:lpstr>
      <vt:lpstr>Chrome with an open Console panel  that shows an error</vt:lpstr>
      <vt:lpstr>Three ways to open Chrome’s developer tools</vt:lpstr>
      <vt:lpstr>The Sources panel after the link  in the Console panel has been clicked</vt:lpstr>
      <vt:lpstr>A breakpoint in the Sources panel</vt:lpstr>
      <vt:lpstr>The buttons and keys for stepping through  the JavaScript code</vt:lpstr>
      <vt:lpstr>How to view the current data values at each step</vt:lpstr>
      <vt:lpstr>Terms</vt:lpstr>
      <vt:lpstr>JavaScript with two log statements  that trace the execution of the code</vt:lpstr>
      <vt:lpstr>The log messages in the Console panel  of Chrome’s developer tools</vt:lpstr>
      <vt:lpstr>Some of the HTML in a browser</vt:lpstr>
      <vt:lpstr>How to view the source code for a web page  in any browser</vt:lpstr>
      <vt:lpstr>Some of the JavaScript code in a browser</vt:lpstr>
      <vt:lpstr>The home page for the W3C validator</vt:lpstr>
      <vt:lpstr>The validation results with one error</vt:lpstr>
      <vt:lpstr>How to validate an HTML file from Aptana</vt:lpstr>
      <vt:lpstr>Short 5-1  Debug the Email List application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72</cp:revision>
  <cp:lastPrinted>2015-09-17T21:53:11Z</cp:lastPrinted>
  <dcterms:created xsi:type="dcterms:W3CDTF">2010-11-30T18:46:51Z</dcterms:created>
  <dcterms:modified xsi:type="dcterms:W3CDTF">2017-02-11T00:17:46Z</dcterms:modified>
</cp:coreProperties>
</file>