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dirty="0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ctr"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0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1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2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3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4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5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6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7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8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9.doc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0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1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2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3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4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5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6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7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8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9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0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1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2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3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4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5.docx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6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7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8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9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0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1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2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3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7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010896"/>
              </p:ext>
            </p:extLst>
          </p:nvPr>
        </p:nvGraphicFramePr>
        <p:xfrm>
          <a:off x="914400" y="1600200"/>
          <a:ext cx="7313400" cy="2308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4" imgW="7313400" imgH="2308371" progId="Word.Document.12">
                  <p:embed/>
                </p:oleObj>
              </mc:Choice>
              <mc:Fallback>
                <p:oleObj name="Document" r:id="rId4" imgW="7313400" imgH="23083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13400" cy="2308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554779"/>
              </p:ext>
            </p:extLst>
          </p:nvPr>
        </p:nvGraphicFramePr>
        <p:xfrm>
          <a:off x="914400" y="1126228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Document" r:id="rId4" imgW="7301323" imgH="1159772" progId="Word.Document.12">
                  <p:embed/>
                </p:oleObj>
              </mc:Choice>
              <mc:Fallback>
                <p:oleObj name="Document" r:id="rId4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6228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:\Current projects\jQuery\Manuscript\Chapter 08\8-0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447800"/>
            <a:ext cx="4391025" cy="41014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Slide Show application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fading out and fading in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007988"/>
              </p:ext>
            </p:extLst>
          </p:nvPr>
        </p:nvGraphicFramePr>
        <p:xfrm>
          <a:off x="914400" y="1143000"/>
          <a:ext cx="7313400" cy="3658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Document" r:id="rId4" imgW="7313400" imgH="3658639" progId="Word.Document.12">
                  <p:embed/>
                </p:oleObj>
              </mc:Choice>
              <mc:Fallback>
                <p:oleObj name="Document" r:id="rId4" imgW="7313400" imgH="36586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658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slide show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6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203974"/>
              </p:ext>
            </p:extLst>
          </p:nvPr>
        </p:nvGraphicFramePr>
        <p:xfrm>
          <a:off x="914400" y="1143000"/>
          <a:ext cx="7313400" cy="1616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Document" r:id="rId4" imgW="7313400" imgH="1616867" progId="Word.Document.12">
                  <p:embed/>
                </p:oleObj>
              </mc:Choice>
              <mc:Fallback>
                <p:oleObj name="Document" r:id="rId4" imgW="7313400" imgH="16168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16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critical CSS for the slide show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61191"/>
              </p:ext>
            </p:extLst>
          </p:nvPr>
        </p:nvGraphicFramePr>
        <p:xfrm>
          <a:off x="914400" y="1143000"/>
          <a:ext cx="7300912" cy="328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Document" r:id="rId4" imgW="7313400" imgH="3282665" progId="Word.Document.12">
                  <p:embed/>
                </p:oleObj>
              </mc:Choice>
              <mc:Fallback>
                <p:oleObj name="Document" r:id="rId4" imgW="7313400" imgH="32826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284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One way to code the jQuery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654061"/>
              </p:ext>
            </p:extLst>
          </p:nvPr>
        </p:nvGraphicFramePr>
        <p:xfrm>
          <a:off x="914400" y="1143000"/>
          <a:ext cx="7313400" cy="305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Document" r:id="rId4" imgW="7313400" imgH="3054922" progId="Word.Document.12">
                  <p:embed/>
                </p:oleObj>
              </mc:Choice>
              <mc:Fallback>
                <p:oleObj name="Document" r:id="rId4" imgW="7313400" imgH="30549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054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One way to code the jQuery (continued)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661723"/>
              </p:ext>
            </p:extLst>
          </p:nvPr>
        </p:nvGraphicFramePr>
        <p:xfrm>
          <a:off x="914400" y="1143000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Document" r:id="rId4" imgW="7313400" imgH="3918762" progId="Word.Document.12">
                  <p:embed/>
                </p:oleObj>
              </mc:Choice>
              <mc:Fallback>
                <p:oleObj name="Document" r:id="rId4" imgW="7313400" imgH="39187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Another way to code the jQuery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198296"/>
              </p:ext>
            </p:extLst>
          </p:nvPr>
        </p:nvGraphicFramePr>
        <p:xfrm>
          <a:off x="914400" y="11430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Document" r:id="rId4" imgW="7313400" imgH="2767095" progId="Word.Document.12">
                  <p:embed/>
                </p:oleObj>
              </mc:Choice>
              <mc:Fallback>
                <p:oleObj name="Document" r:id="rId4" imgW="7313400" imgH="27670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Another way to code the jQuery (continued)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7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302550"/>
              </p:ext>
            </p:extLst>
          </p:nvPr>
        </p:nvGraphicFramePr>
        <p:xfrm>
          <a:off x="914400" y="1169083"/>
          <a:ext cx="7313400" cy="386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Document" r:id="rId4" imgW="7313400" imgH="3860117" progId="Word.Document.12">
                  <p:embed/>
                </p:oleObj>
              </mc:Choice>
              <mc:Fallback>
                <p:oleObj name="Document" r:id="rId4" imgW="7313400" imgH="38601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69083"/>
                        <a:ext cx="7313400" cy="386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jQuery for stopping and restarting a slide show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1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82726"/>
              </p:ext>
            </p:extLst>
          </p:nvPr>
        </p:nvGraphicFramePr>
        <p:xfrm>
          <a:off x="914400" y="1143000"/>
          <a:ext cx="7313400" cy="4463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Document" r:id="rId4" imgW="7313400" imgH="4463834" progId="Word.Document.12">
                  <p:embed/>
                </p:oleObj>
              </mc:Choice>
              <mc:Fallback>
                <p:oleObj name="Document" r:id="rId4" imgW="7313400" imgH="4463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463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jQuery (continued)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6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789450"/>
              </p:ext>
            </p:extLst>
          </p:nvPr>
        </p:nvGraphicFramePr>
        <p:xfrm>
          <a:off x="914400" y="1066800"/>
          <a:ext cx="7313400" cy="5021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3" imgW="7301323" imgH="5025440" progId="Word.Document.12">
                  <p:embed/>
                </p:oleObj>
              </mc:Choice>
              <mc:Fallback>
                <p:oleObj name="Document" r:id="rId3" imgW="7301323" imgH="5025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5021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5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basic syntax for the animate method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171105"/>
              </p:ext>
            </p:extLst>
          </p:nvPr>
        </p:nvGraphicFramePr>
        <p:xfrm>
          <a:off x="914400" y="1066800"/>
          <a:ext cx="7313400" cy="441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Document" r:id="rId4" imgW="7313400" imgH="4412745" progId="Word.Document.12">
                  <p:embed/>
                </p:oleObj>
              </mc:Choice>
              <mc:Fallback>
                <p:oleObj name="Document" r:id="rId4" imgW="7313400" imgH="44127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41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17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animate method for the h1 heading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325380"/>
              </p:ext>
            </p:extLst>
          </p:nvPr>
        </p:nvGraphicFramePr>
        <p:xfrm>
          <a:off x="914400" y="1066800"/>
          <a:ext cx="7313400" cy="326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Document" r:id="rId4" imgW="7313400" imgH="3265036" progId="Word.Document.12">
                  <p:embed/>
                </p:oleObj>
              </mc:Choice>
              <mc:Fallback>
                <p:oleObj name="Document" r:id="rId4" imgW="7313400" imgH="32650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265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20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:\Current projects\jQuery\Manuscript\Chapter 08\8-0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689725" cy="18382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heading with two animations </a:t>
            </a:r>
            <a:br>
              <a:rPr lang="en-US" dirty="0"/>
            </a:br>
            <a:r>
              <a:rPr lang="en-US" dirty="0"/>
              <a:t>started by its click event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732458"/>
              </p:ext>
            </p:extLst>
          </p:nvPr>
        </p:nvGraphicFramePr>
        <p:xfrm>
          <a:off x="914400" y="1143000"/>
          <a:ext cx="7313400" cy="207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Document" r:id="rId4" imgW="7313400" imgH="2077030" progId="Word.Document.12">
                  <p:embed/>
                </p:oleObj>
              </mc:Choice>
              <mc:Fallback>
                <p:oleObj name="Document" r:id="rId4" imgW="7313400" imgH="20770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077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Chained animations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858699"/>
              </p:ext>
            </p:extLst>
          </p:nvPr>
        </p:nvGraphicFramePr>
        <p:xfrm>
          <a:off x="914400" y="1143000"/>
          <a:ext cx="7313400" cy="184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Document" r:id="rId4" imgW="7313400" imgH="1847129" progId="Word.Document.12">
                  <p:embed/>
                </p:oleObj>
              </mc:Choice>
              <mc:Fallback>
                <p:oleObj name="Document" r:id="rId4" imgW="7313400" imgH="18471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847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Queued animations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573744"/>
              </p:ext>
            </p:extLst>
          </p:nvPr>
        </p:nvGraphicFramePr>
        <p:xfrm>
          <a:off x="914400" y="1295400"/>
          <a:ext cx="7313400" cy="276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Document" r:id="rId4" imgW="7313400" imgH="2767095" progId="Word.Document.12">
                  <p:embed/>
                </p:oleObj>
              </mc:Choice>
              <mc:Fallback>
                <p:oleObj name="Document" r:id="rId4" imgW="7313400" imgH="27670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76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 animation with a second animation </a:t>
            </a:r>
            <a:br>
              <a:rPr lang="en-US" dirty="0"/>
            </a:br>
            <a:r>
              <a:rPr lang="en-US" dirty="0"/>
              <a:t>in its callback function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delay, stop, and finish methods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039389"/>
              </p:ext>
            </p:extLst>
          </p:nvPr>
        </p:nvGraphicFramePr>
        <p:xfrm>
          <a:off x="914400" y="1066800"/>
          <a:ext cx="7313400" cy="4237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Document" r:id="rId4" imgW="7313400" imgH="4237890" progId="Word.Document.12">
                  <p:embed/>
                </p:oleObj>
              </mc:Choice>
              <mc:Fallback>
                <p:oleObj name="Document" r:id="rId4" imgW="7313400" imgH="42378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237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71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HTML for a heading that is displayed </a:t>
            </a:r>
            <a:br>
              <a:rPr lang="en-US" dirty="0"/>
            </a:br>
            <a:r>
              <a:rPr lang="en-US" dirty="0"/>
              <a:t>when the web page is loaded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454003"/>
              </p:ext>
            </p:extLst>
          </p:nvPr>
        </p:nvGraphicFramePr>
        <p:xfrm>
          <a:off x="914400" y="1295400"/>
          <a:ext cx="7313400" cy="1307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Document" r:id="rId4" imgW="7313400" imgH="1307094" progId="Word.Document.12">
                  <p:embed/>
                </p:oleObj>
              </mc:Choice>
              <mc:Fallback>
                <p:oleObj name="Document" r:id="rId4" imgW="7313400" imgH="13070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307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4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Thumbnail images with queues </a:t>
            </a:r>
            <a:br>
              <a:rPr lang="en-US" dirty="0"/>
            </a:br>
            <a:r>
              <a:rPr lang="en-US" dirty="0"/>
              <a:t>that are still running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985328"/>
              </p:ext>
            </p:extLst>
          </p:nvPr>
        </p:nvGraphicFramePr>
        <p:xfrm>
          <a:off x="914400" y="1295400"/>
          <a:ext cx="7313400" cy="4548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Document" r:id="rId4" imgW="7313400" imgH="4548024" progId="Word.Document.12">
                  <p:embed/>
                </p:oleObj>
              </mc:Choice>
              <mc:Fallback>
                <p:oleObj name="Document" r:id="rId4" imgW="7313400" imgH="45480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4548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5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397795"/>
              </p:ext>
            </p:extLst>
          </p:nvPr>
        </p:nvGraphicFramePr>
        <p:xfrm>
          <a:off x="914400" y="1371600"/>
          <a:ext cx="7313400" cy="1616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Document" r:id="rId4" imgW="7313400" imgH="1616867" progId="Word.Document.12">
                  <p:embed/>
                </p:oleObj>
              </mc:Choice>
              <mc:Fallback>
                <p:oleObj name="Document" r:id="rId4" imgW="7313400" imgH="16168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1616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Stop the queued animations </a:t>
            </a:r>
            <a:br>
              <a:rPr lang="en-US" dirty="0"/>
            </a:br>
            <a:r>
              <a:rPr lang="en-US" dirty="0"/>
              <a:t>before starting a new one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829024"/>
              </p:ext>
            </p:extLst>
          </p:nvPr>
        </p:nvGraphicFramePr>
        <p:xfrm>
          <a:off x="914400" y="1143000"/>
          <a:ext cx="7301323" cy="306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ocument" r:id="rId4" imgW="7301323" imgH="3064521" progId="Word.Document.12">
                  <p:embed/>
                </p:oleObj>
              </mc:Choice>
              <mc:Fallback>
                <p:oleObj name="Document" r:id="rId4" imgW="7301323" imgH="30645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064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basic methods for jQuery effects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using easing </a:t>
            </a:r>
            <a:br>
              <a:rPr lang="en-US" dirty="0"/>
            </a:br>
            <a:r>
              <a:rPr lang="en-US" dirty="0"/>
              <a:t>with effects and animations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587759"/>
              </p:ext>
            </p:extLst>
          </p:nvPr>
        </p:nvGraphicFramePr>
        <p:xfrm>
          <a:off x="914400" y="1219200"/>
          <a:ext cx="7313400" cy="2137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Document" r:id="rId4" imgW="7313400" imgH="2137114" progId="Word.Document.12">
                  <p:embed/>
                </p:oleObj>
              </mc:Choice>
              <mc:Fallback>
                <p:oleObj name="Document" r:id="rId4" imgW="7313400" imgH="21371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137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40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824005"/>
              </p:ext>
            </p:extLst>
          </p:nvPr>
        </p:nvGraphicFramePr>
        <p:xfrm>
          <a:off x="914400" y="1371600"/>
          <a:ext cx="7313400" cy="1444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Document" r:id="rId4" imgW="7313400" imgH="1444531" progId="Word.Document.12">
                  <p:embed/>
                </p:oleObj>
              </mc:Choice>
              <mc:Fallback>
                <p:oleObj name="Document" r:id="rId4" imgW="7313400" imgH="14445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1444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script element for getting the jQuery easing plugin from a CDN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283189"/>
              </p:ext>
            </p:extLst>
          </p:nvPr>
        </p:nvGraphicFramePr>
        <p:xfrm>
          <a:off x="914400" y="1143000"/>
          <a:ext cx="7313400" cy="2307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Document" r:id="rId4" imgW="7313400" imgH="2307292" progId="Word.Document.12">
                  <p:embed/>
                </p:oleObj>
              </mc:Choice>
              <mc:Fallback>
                <p:oleObj name="Document" r:id="rId4" imgW="7313400" imgH="23072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307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easings</a:t>
            </a:r>
            <a:r>
              <a:rPr lang="en-US" dirty="0"/>
              <a:t> used by the FAQs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671650"/>
              </p:ext>
            </p:extLst>
          </p:nvPr>
        </p:nvGraphicFramePr>
        <p:xfrm>
          <a:off x="914400" y="1143000"/>
          <a:ext cx="7313400" cy="2537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Document" r:id="rId4" imgW="7313400" imgH="2537193" progId="Word.Document.12">
                  <p:embed/>
                </p:oleObj>
              </mc:Choice>
              <mc:Fallback>
                <p:oleObj name="Document" r:id="rId4" imgW="7313400" imgH="25371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537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easings</a:t>
            </a:r>
            <a:r>
              <a:rPr lang="en-US" dirty="0"/>
              <a:t> for an animated heading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advanced syntax for the animate method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796690"/>
              </p:ext>
            </p:extLst>
          </p:nvPr>
        </p:nvGraphicFramePr>
        <p:xfrm>
          <a:off x="914400" y="1066800"/>
          <a:ext cx="7313400" cy="268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Document" r:id="rId4" imgW="7313400" imgH="2683985" progId="Word.Document.12">
                  <p:embed/>
                </p:oleObj>
              </mc:Choice>
              <mc:Fallback>
                <p:oleObj name="Document" r:id="rId4" imgW="7313400" imgH="26839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683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19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077778"/>
              </p:ext>
            </p:extLst>
          </p:nvPr>
        </p:nvGraphicFramePr>
        <p:xfrm>
          <a:off x="914400" y="1143000"/>
          <a:ext cx="7313400" cy="2537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Document" r:id="rId4" imgW="7313400" imgH="2537193" progId="Word.Document.12">
                  <p:embed/>
                </p:oleObj>
              </mc:Choice>
              <mc:Fallback>
                <p:oleObj name="Document" r:id="rId4" imgW="7313400" imgH="25371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537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animate method with the advanced syntax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2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091171"/>
              </p:ext>
            </p:extLst>
          </p:nvPr>
        </p:nvGraphicFramePr>
        <p:xfrm>
          <a:off x="914400" y="1356234"/>
          <a:ext cx="7313400" cy="138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Document" r:id="rId4" imgW="7313400" imgH="1386966" progId="Word.Document.12">
                  <p:embed/>
                </p:oleObj>
              </mc:Choice>
              <mc:Fallback>
                <p:oleObj name="Document" r:id="rId4" imgW="7313400" imgH="13869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56234"/>
                        <a:ext cx="7313400" cy="1386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provide </a:t>
            </a:r>
            <a:r>
              <a:rPr lang="en-US" dirty="0" err="1"/>
              <a:t>easings</a:t>
            </a:r>
            <a:r>
              <a:rPr lang="en-US" dirty="0"/>
              <a:t> by property </a:t>
            </a:r>
            <a:br>
              <a:rPr lang="en-US" dirty="0"/>
            </a:br>
            <a:r>
              <a:rPr lang="en-US" dirty="0"/>
              <a:t>with the basic syntax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methods for working with animation queues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31163"/>
              </p:ext>
            </p:extLst>
          </p:nvPr>
        </p:nvGraphicFramePr>
        <p:xfrm>
          <a:off x="914400" y="1066800"/>
          <a:ext cx="7313400" cy="4104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Document" r:id="rId4" imgW="7313400" imgH="4104411" progId="Word.Document.12">
                  <p:embed/>
                </p:oleObj>
              </mc:Choice>
              <mc:Fallback>
                <p:oleObj name="Document" r:id="rId4" imgW="7313400" imgH="41044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104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20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522668"/>
              </p:ext>
            </p:extLst>
          </p:nvPr>
        </p:nvGraphicFramePr>
        <p:xfrm>
          <a:off x="914400" y="1143000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Document" r:id="rId4" imgW="7301323" imgH="1159772" progId="Word.Document.12">
                  <p:embed/>
                </p:oleObj>
              </mc:Choice>
              <mc:Fallback>
                <p:oleObj name="Document" r:id="rId4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Carousel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05" y="1266825"/>
            <a:ext cx="5751195" cy="2847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4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basic syntax for all of the methods </a:t>
            </a:r>
            <a:br>
              <a:rPr lang="en-US" dirty="0"/>
            </a:br>
            <a:r>
              <a:rPr lang="en-US" dirty="0"/>
              <a:t>except the </a:t>
            </a:r>
            <a:r>
              <a:rPr lang="en-US" dirty="0" err="1"/>
              <a:t>fadeTo</a:t>
            </a:r>
            <a:r>
              <a:rPr lang="en-US" dirty="0"/>
              <a:t> method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786783"/>
              </p:ext>
            </p:extLst>
          </p:nvPr>
        </p:nvGraphicFramePr>
        <p:xfrm>
          <a:off x="914400" y="1285368"/>
          <a:ext cx="7313400" cy="107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Document" r:id="rId4" imgW="7313400" imgH="1076832" progId="Word.Document.12">
                  <p:embed/>
                </p:oleObj>
              </mc:Choice>
              <mc:Fallback>
                <p:oleObj name="Document" r:id="rId4" imgW="7313400" imgH="1076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85368"/>
                        <a:ext cx="7313400" cy="1076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083329"/>
              </p:ext>
            </p:extLst>
          </p:nvPr>
        </p:nvGraphicFramePr>
        <p:xfrm>
          <a:off x="914400" y="1143000"/>
          <a:ext cx="7313400" cy="46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Document" r:id="rId4" imgW="7313400" imgH="4665313" progId="Word.Document.12">
                  <p:embed/>
                </p:oleObj>
              </mc:Choice>
              <mc:Fallback>
                <p:oleObj name="Document" r:id="rId4" imgW="7313400" imgH="46653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66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981414"/>
              </p:ext>
            </p:extLst>
          </p:nvPr>
        </p:nvGraphicFramePr>
        <p:xfrm>
          <a:off x="914400" y="1143000"/>
          <a:ext cx="7313400" cy="3687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Document" r:id="rId4" imgW="7313400" imgH="3687421" progId="Word.Document.12">
                  <p:embed/>
                </p:oleObj>
              </mc:Choice>
              <mc:Fallback>
                <p:oleObj name="Document" r:id="rId4" imgW="7313400" imgH="3687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687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critical CSS for the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529753"/>
              </p:ext>
            </p:extLst>
          </p:nvPr>
        </p:nvGraphicFramePr>
        <p:xfrm>
          <a:off x="914400" y="1105951"/>
          <a:ext cx="7313400" cy="4837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Document" r:id="rId4" imgW="7313400" imgH="4837649" progId="Word.Document.12">
                  <p:embed/>
                </p:oleObj>
              </mc:Choice>
              <mc:Fallback>
                <p:oleObj name="Document" r:id="rId4" imgW="7313400" imgH="48376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5951"/>
                        <a:ext cx="7313400" cy="4837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for the Carousel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777806"/>
              </p:ext>
            </p:extLst>
          </p:nvPr>
        </p:nvGraphicFramePr>
        <p:xfrm>
          <a:off x="914400" y="1136035"/>
          <a:ext cx="7313400" cy="4578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Document" r:id="rId4" imgW="7313400" imgH="4578965" progId="Word.Document.12">
                  <p:embed/>
                </p:oleObj>
              </mc:Choice>
              <mc:Fallback>
                <p:oleObj name="Document" r:id="rId4" imgW="7313400" imgH="45789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36035"/>
                        <a:ext cx="7313400" cy="4578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(continued)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9-1	Modify an Image Swap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41262"/>
              </p:ext>
            </p:extLst>
          </p:nvPr>
        </p:nvGraphicFramePr>
        <p:xfrm>
          <a:off x="914400" y="1143000"/>
          <a:ext cx="7313400" cy="4996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Document" r:id="rId4" imgW="7301323" imgH="5000236" progId="Word.Document.12">
                  <p:embed/>
                </p:oleObj>
              </mc:Choice>
              <mc:Fallback>
                <p:oleObj name="Document" r:id="rId4" imgW="7301323" imgH="50002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996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3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9-2	Modify a Carousel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04520"/>
              </p:ext>
            </p:extLst>
          </p:nvPr>
        </p:nvGraphicFramePr>
        <p:xfrm>
          <a:off x="914400" y="1133432"/>
          <a:ext cx="7313400" cy="5038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Document" r:id="rId4" imgW="7313400" imgH="5038768" progId="Word.Document.12">
                  <p:embed/>
                </p:oleObj>
              </mc:Choice>
              <mc:Fallback>
                <p:oleObj name="Document" r:id="rId4" imgW="7313400" imgH="50387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33432"/>
                        <a:ext cx="7313400" cy="5038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33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Short 9-1	Add effects to the Image Gallery app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61325"/>
              </p:ext>
            </p:extLst>
          </p:nvPr>
        </p:nvGraphicFramePr>
        <p:xfrm>
          <a:off x="914400" y="1066800"/>
          <a:ext cx="7313400" cy="384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Document" r:id="rId4" imgW="7301323" imgH="3851265" progId="Word.Document.12">
                  <p:embed/>
                </p:oleObj>
              </mc:Choice>
              <mc:Fallback>
                <p:oleObj name="Document" r:id="rId4" imgW="7301323" imgH="38512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848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781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Short 9-2	Debug a Slide Show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603162"/>
              </p:ext>
            </p:extLst>
          </p:nvPr>
        </p:nvGraphicFramePr>
        <p:xfrm>
          <a:off x="914400" y="1066800"/>
          <a:ext cx="7313612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Document" r:id="rId4" imgW="7313400" imgH="4759576" progId="Word.Document.12">
                  <p:embed/>
                </p:oleObj>
              </mc:Choice>
              <mc:Fallback>
                <p:oleObj name="Document" r:id="rId4" imgW="7313400" imgH="47595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76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2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HTML for a heading that is animated </a:t>
            </a:r>
            <a:br>
              <a:rPr lang="en-US" dirty="0"/>
            </a:br>
            <a:r>
              <a:rPr lang="en-US" dirty="0"/>
              <a:t>after the web page is loaded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434535"/>
              </p:ext>
            </p:extLst>
          </p:nvPr>
        </p:nvGraphicFramePr>
        <p:xfrm>
          <a:off x="914400" y="1219200"/>
          <a:ext cx="7313612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Document" r:id="rId4" imgW="7313400" imgH="4356619" progId="Word.Document.12">
                  <p:embed/>
                </p:oleObj>
              </mc:Choice>
              <mc:Fallback>
                <p:oleObj name="Document" r:id="rId4" imgW="7313400" imgH="43566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612" cy="435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6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8-0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371600"/>
            <a:ext cx="6573369" cy="2076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FAQs application as the text for a heading </a:t>
            </a:r>
            <a:br>
              <a:rPr lang="en-US" dirty="0"/>
            </a:br>
            <a:r>
              <a:rPr lang="en-US" dirty="0"/>
              <a:t>is displayed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330552"/>
              </p:ext>
            </p:extLst>
          </p:nvPr>
        </p:nvGraphicFramePr>
        <p:xfrm>
          <a:off x="914400" y="1143000"/>
          <a:ext cx="7313400" cy="3658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Document" r:id="rId4" imgW="7313400" imgH="3658639" progId="Word.Document.12">
                  <p:embed/>
                </p:oleObj>
              </mc:Choice>
              <mc:Fallback>
                <p:oleObj name="Document" r:id="rId4" imgW="7313400" imgH="36586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658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FAQs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836882"/>
              </p:ext>
            </p:extLst>
          </p:nvPr>
        </p:nvGraphicFramePr>
        <p:xfrm>
          <a:off x="914400" y="1143000"/>
          <a:ext cx="7313400" cy="3227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Document" r:id="rId4" imgW="7313400" imgH="3227258" progId="Word.Document.12">
                  <p:embed/>
                </p:oleObj>
              </mc:Choice>
              <mc:Fallback>
                <p:oleObj name="Document" r:id="rId4" imgW="7313400" imgH="32272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227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with </a:t>
            </a:r>
            <a:r>
              <a:rPr lang="en-US" dirty="0" err="1"/>
              <a:t>slideDown</a:t>
            </a:r>
            <a:r>
              <a:rPr lang="en-US" dirty="0"/>
              <a:t> and </a:t>
            </a:r>
            <a:r>
              <a:rPr lang="en-US" dirty="0" err="1"/>
              <a:t>fadeOut</a:t>
            </a:r>
            <a:r>
              <a:rPr lang="en-US" dirty="0"/>
              <a:t> methods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173948"/>
              </p:ext>
            </p:extLst>
          </p:nvPr>
        </p:nvGraphicFramePr>
        <p:xfrm>
          <a:off x="914400" y="1143000"/>
          <a:ext cx="7313400" cy="207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Document" r:id="rId4" imgW="7313400" imgH="2077030" progId="Word.Document.12">
                  <p:embed/>
                </p:oleObj>
              </mc:Choice>
              <mc:Fallback>
                <p:oleObj name="Document" r:id="rId4" imgW="7313400" imgH="20770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077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with the </a:t>
            </a:r>
            <a:r>
              <a:rPr lang="en-US" dirty="0" err="1"/>
              <a:t>slideToggle</a:t>
            </a:r>
            <a:r>
              <a:rPr lang="en-US" dirty="0"/>
              <a:t> method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06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553</TotalTime>
  <Words>1289</Words>
  <Application>Microsoft Office PowerPoint</Application>
  <PresentationFormat>On-screen Show (4:3)</PresentationFormat>
  <Paragraphs>235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9</vt:lpstr>
      <vt:lpstr>Objectives</vt:lpstr>
      <vt:lpstr>The basic methods for jQuery effects</vt:lpstr>
      <vt:lpstr>The basic syntax for all of the methods  except the fadeTo method</vt:lpstr>
      <vt:lpstr>HTML for a heading that is animated  after the web page is loaded</vt:lpstr>
      <vt:lpstr>The FAQs application as the text for a heading  is displayed</vt:lpstr>
      <vt:lpstr>The HTML for the FAQs application</vt:lpstr>
      <vt:lpstr>The jQuery with slideDown and fadeOut methods</vt:lpstr>
      <vt:lpstr>The jQuery with the slideToggle method</vt:lpstr>
      <vt:lpstr>Terms</vt:lpstr>
      <vt:lpstr>A Slide Show application  with fading out and fading in</vt:lpstr>
      <vt:lpstr>The HTML for the slide show</vt:lpstr>
      <vt:lpstr>The critical CSS for the slide show</vt:lpstr>
      <vt:lpstr>One way to code the jQuery</vt:lpstr>
      <vt:lpstr>One way to code the jQuery (continued)</vt:lpstr>
      <vt:lpstr>Another way to code the jQuery</vt:lpstr>
      <vt:lpstr>Another way to code the jQuery (continued)</vt:lpstr>
      <vt:lpstr>jQuery for stopping and restarting a slide show</vt:lpstr>
      <vt:lpstr>jQuery (continued)</vt:lpstr>
      <vt:lpstr>The basic syntax for the animate method</vt:lpstr>
      <vt:lpstr>An animate method for the h1 heading</vt:lpstr>
      <vt:lpstr>A heading with two animations  started by its click event</vt:lpstr>
      <vt:lpstr>Chained animations</vt:lpstr>
      <vt:lpstr>Queued animations</vt:lpstr>
      <vt:lpstr>An animation with a second animation  in its callback function</vt:lpstr>
      <vt:lpstr>The delay, stop, and finish methods</vt:lpstr>
      <vt:lpstr>HTML for a heading that is displayed  when the web page is loaded</vt:lpstr>
      <vt:lpstr>Thumbnail images with queues  that are still running</vt:lpstr>
      <vt:lpstr>Stop the queued animations  before starting a new one</vt:lpstr>
      <vt:lpstr>The syntax for using easing  with effects and animations</vt:lpstr>
      <vt:lpstr>A script element for getting the jQuery easing plugin from a CDN</vt:lpstr>
      <vt:lpstr>Two easings used by the FAQs application</vt:lpstr>
      <vt:lpstr>Two easings for an animated heading</vt:lpstr>
      <vt:lpstr>The advanced syntax for the animate method</vt:lpstr>
      <vt:lpstr>An animate method with the advanced syntax</vt:lpstr>
      <vt:lpstr>How to provide easings by property  with the basic syntax</vt:lpstr>
      <vt:lpstr>The methods for working with animation queues</vt:lpstr>
      <vt:lpstr>Terms</vt:lpstr>
      <vt:lpstr>A Carousel application</vt:lpstr>
      <vt:lpstr>The HTML for the application</vt:lpstr>
      <vt:lpstr>The critical CSS for the application</vt:lpstr>
      <vt:lpstr>The jQuery for the Carousel application</vt:lpstr>
      <vt:lpstr>The jQuery (continued)</vt:lpstr>
      <vt:lpstr>Extra 9-1 Modify an Image Swap application</vt:lpstr>
      <vt:lpstr>Extra 9-2 Modify a Carousel application</vt:lpstr>
      <vt:lpstr>Short 9-1 Add effects to the Image Gallery app</vt:lpstr>
      <vt:lpstr>Short 9-2 Debug a Slide Show application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Anne Boehm</cp:lastModifiedBy>
  <cp:revision>63</cp:revision>
  <dcterms:created xsi:type="dcterms:W3CDTF">2010-11-30T18:46:51Z</dcterms:created>
  <dcterms:modified xsi:type="dcterms:W3CDTF">2017-02-17T00:21:21Z</dcterms:modified>
</cp:coreProperties>
</file>