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323" r:id="rId2"/>
    <p:sldId id="324" r:id="rId3"/>
    <p:sldId id="373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74" r:id="rId30"/>
    <p:sldId id="350" r:id="rId31"/>
    <p:sldId id="351" r:id="rId32"/>
    <p:sldId id="375" r:id="rId33"/>
    <p:sldId id="369" r:id="rId34"/>
    <p:sldId id="37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2" d="100"/>
          <a:sy n="82" d="100"/>
        </p:scale>
        <p:origin x="90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548675"/>
              </p:ext>
            </p:extLst>
          </p:nvPr>
        </p:nvGraphicFramePr>
        <p:xfrm>
          <a:off x="914400" y="1600200"/>
          <a:ext cx="7313400" cy="2308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7313400" imgH="2308371" progId="Word.Document.12">
                  <p:embed/>
                </p:oleObj>
              </mc:Choice>
              <mc:Fallback>
                <p:oleObj name="Document" r:id="rId3" imgW="7313400" imgH="23083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2308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39409"/>
              </p:ext>
            </p:extLst>
          </p:nvPr>
        </p:nvGraphicFramePr>
        <p:xfrm>
          <a:off x="914400" y="1295400"/>
          <a:ext cx="7313400" cy="305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Document" r:id="rId3" imgW="7301323" imgH="3057320" progId="Word.Document.12">
                  <p:embed/>
                </p:oleObj>
              </mc:Choice>
              <mc:Fallback>
                <p:oleObj name="Document" r:id="rId3" imgW="7301323" imgH="3057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05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form that uses some HTML5 controls </a:t>
            </a:r>
            <a:br>
              <a:rPr lang="en-US" dirty="0"/>
            </a:br>
            <a:r>
              <a:rPr lang="en-US" dirty="0"/>
              <a:t>and attributes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form in Chrome with an error message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20" y="1291706"/>
            <a:ext cx="5275580" cy="1447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199153"/>
              </p:ext>
            </p:extLst>
          </p:nvPr>
        </p:nvGraphicFramePr>
        <p:xfrm>
          <a:off x="914400" y="1143000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Document" r:id="rId3" imgW="7301323" imgH="1532081" progId="Word.Document.12">
                  <p:embed/>
                </p:oleObj>
              </mc:Choice>
              <mc:Fallback>
                <p:oleObj name="Document" r:id="rId3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HTML5 attributes for data validation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40920"/>
              </p:ext>
            </p:extLst>
          </p:nvPr>
        </p:nvGraphicFramePr>
        <p:xfrm>
          <a:off x="914400" y="1371600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Document" r:id="rId3" imgW="7301323" imgH="919248" progId="Word.Document.12">
                  <p:embed/>
                </p:oleObj>
              </mc:Choice>
              <mc:Fallback>
                <p:oleObj name="Document" r:id="rId3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CSS3 pseudo-classes for required, valid, </a:t>
            </a:r>
            <a:br>
              <a:rPr lang="en-US" dirty="0"/>
            </a:br>
            <a:r>
              <a:rPr lang="en-US" dirty="0"/>
              <a:t>and invalid fields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466029"/>
              </p:ext>
            </p:extLst>
          </p:nvPr>
        </p:nvGraphicFramePr>
        <p:xfrm>
          <a:off x="914400" y="1371600"/>
          <a:ext cx="7313400" cy="3256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Document" r:id="rId3" imgW="7313400" imgH="3256041" progId="Word.Document.12">
                  <p:embed/>
                </p:oleObj>
              </mc:Choice>
              <mc:Fallback>
                <p:oleObj name="Document" r:id="rId3" imgW="7313400" imgH="32560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3256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smtClean="0"/>
              <a:t>The HTML for a form that uses HTML5 attributes for data validation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35" y="1143000"/>
            <a:ext cx="4891730" cy="18288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form in Chrome with an error message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151774"/>
              </p:ext>
            </p:extLst>
          </p:nvPr>
        </p:nvGraphicFramePr>
        <p:xfrm>
          <a:off x="914400" y="13716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Document" r:id="rId3" imgW="7301323" imgH="1357449" progId="Word.Document.12">
                  <p:embed/>
                </p:oleObj>
              </mc:Choice>
              <mc:Fallback>
                <p:oleObj name="Document" r:id="rId3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Two of the reasons why you need JavaScript </a:t>
            </a:r>
            <a:br>
              <a:rPr lang="en-US" dirty="0"/>
            </a:br>
            <a:r>
              <a:rPr lang="en-US" dirty="0"/>
              <a:t>for data validation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986301"/>
              </p:ext>
            </p:extLst>
          </p:nvPr>
        </p:nvGraphicFramePr>
        <p:xfrm>
          <a:off x="914400" y="1143000"/>
          <a:ext cx="7301323" cy="4290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Document" r:id="rId3" imgW="7301323" imgH="4290186" progId="Word.Document.12">
                  <p:embed/>
                </p:oleObj>
              </mc:Choice>
              <mc:Fallback>
                <p:oleObj name="Document" r:id="rId3" imgW="7301323" imgH="4290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290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selectors for form controls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6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48696"/>
              </p:ext>
            </p:extLst>
          </p:nvPr>
        </p:nvGraphicFramePr>
        <p:xfrm>
          <a:off x="914400" y="1295400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Document" r:id="rId3" imgW="7301323" imgH="919248" progId="Word.Document.12">
                  <p:embed/>
                </p:oleObj>
              </mc:Choice>
              <mc:Fallback>
                <p:oleObj name="Document" r:id="rId3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jQuery methods for getting, setting, </a:t>
            </a:r>
            <a:br>
              <a:rPr lang="en-US" dirty="0"/>
            </a:br>
            <a:r>
              <a:rPr lang="en-US" dirty="0"/>
              <a:t>and trimming control values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get the value of a numeric entry </a:t>
            </a:r>
            <a:br>
              <a:rPr lang="en-US" dirty="0"/>
            </a:br>
            <a:r>
              <a:rPr lang="en-US" dirty="0"/>
              <a:t>from a text box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230072"/>
              </p:ext>
            </p:extLst>
          </p:nvPr>
        </p:nvGraphicFramePr>
        <p:xfrm>
          <a:off x="914400" y="1238437"/>
          <a:ext cx="7313400" cy="16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Document" r:id="rId3" imgW="7313400" imgH="1657163" progId="Word.Document.12">
                  <p:embed/>
                </p:oleObj>
              </mc:Choice>
              <mc:Fallback>
                <p:oleObj name="Document" r:id="rId3" imgW="7313400" imgH="1657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38437"/>
                        <a:ext cx="7313400" cy="165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2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21603"/>
              </p:ext>
            </p:extLst>
          </p:nvPr>
        </p:nvGraphicFramePr>
        <p:xfrm>
          <a:off x="914400" y="1066800"/>
          <a:ext cx="7313400" cy="486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3" imgW="7313400" imgH="4868951" progId="Word.Document.12">
                  <p:embed/>
                </p:oleObj>
              </mc:Choice>
              <mc:Fallback>
                <p:oleObj name="Document" r:id="rId3" imgW="7313400" imgH="48689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868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233229"/>
              </p:ext>
            </p:extLst>
          </p:nvPr>
        </p:nvGraphicFramePr>
        <p:xfrm>
          <a:off x="914400" y="1295400"/>
          <a:ext cx="7313400" cy="69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Document" r:id="rId3" imgW="7313400" imgH="696901" progId="Word.Document.12">
                  <p:embed/>
                </p:oleObj>
              </mc:Choice>
              <mc:Fallback>
                <p:oleObj name="Document" r:id="rId3" imgW="7313400" imgH="696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696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get the value of the checked radio button in a group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033023"/>
              </p:ext>
            </p:extLst>
          </p:nvPr>
        </p:nvGraphicFramePr>
        <p:xfrm>
          <a:off x="914400" y="1360499"/>
          <a:ext cx="7313400" cy="69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Document" r:id="rId3" imgW="7313400" imgH="696901" progId="Word.Document.12">
                  <p:embed/>
                </p:oleObj>
              </mc:Choice>
              <mc:Fallback>
                <p:oleObj name="Document" r:id="rId3" imgW="7313400" imgH="696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60499"/>
                        <a:ext cx="7313400" cy="696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get an array of the selected options </a:t>
            </a:r>
            <a:br>
              <a:rPr lang="en-US" dirty="0"/>
            </a:br>
            <a:r>
              <a:rPr lang="en-US" dirty="0"/>
              <a:t>from a list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13630"/>
              </p:ext>
            </p:extLst>
          </p:nvPr>
        </p:nvGraphicFramePr>
        <p:xfrm>
          <a:off x="914400" y="1143000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Document" r:id="rId3" imgW="7301323" imgH="1532081" progId="Word.Document.12">
                  <p:embed/>
                </p:oleObj>
              </mc:Choice>
              <mc:Fallback>
                <p:oleObj name="Document" r:id="rId3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event methods for forms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33280"/>
              </p:ext>
            </p:extLst>
          </p:nvPr>
        </p:nvGraphicFramePr>
        <p:xfrm>
          <a:off x="914400" y="1371600"/>
          <a:ext cx="7313400" cy="164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Document" r:id="rId3" imgW="7313400" imgH="1645650" progId="Word.Document.12">
                  <p:embed/>
                </p:oleObj>
              </mc:Choice>
              <mc:Fallback>
                <p:oleObj name="Document" r:id="rId3" imgW="7313400" imgH="16456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164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handler that disables or enables radio buttons</a:t>
            </a:r>
            <a:br>
              <a:rPr lang="en-US" dirty="0"/>
            </a:br>
            <a:r>
              <a:rPr lang="en-US" dirty="0"/>
              <a:t>when a check box is checked or unchecked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203804"/>
              </p:ext>
            </p:extLst>
          </p:nvPr>
        </p:nvGraphicFramePr>
        <p:xfrm>
          <a:off x="914400" y="1134919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Document" r:id="rId3" imgW="7301323" imgH="1532081" progId="Word.Document.12">
                  <p:embed/>
                </p:oleObj>
              </mc:Choice>
              <mc:Fallback>
                <p:oleObj name="Document" r:id="rId3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4919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methods for triggering events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997213"/>
              </p:ext>
            </p:extLst>
          </p:nvPr>
        </p:nvGraphicFramePr>
        <p:xfrm>
          <a:off x="914400" y="1371600"/>
          <a:ext cx="7313400" cy="2048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Document" r:id="rId3" imgW="7313400" imgH="2048248" progId="Word.Document.12">
                  <p:embed/>
                </p:oleObj>
              </mc:Choice>
              <mc:Fallback>
                <p:oleObj name="Document" r:id="rId3" imgW="7313400" imgH="2048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2048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handler that triggers the submit event </a:t>
            </a:r>
            <a:br>
              <a:rPr lang="en-US" dirty="0"/>
            </a:br>
            <a:r>
              <a:rPr lang="en-US" dirty="0"/>
              <a:t>after some data validation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form for a Validation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163955"/>
            <a:ext cx="6600825" cy="4703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28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317184"/>
              </p:ext>
            </p:extLst>
          </p:nvPr>
        </p:nvGraphicFramePr>
        <p:xfrm>
          <a:off x="914400" y="1111877"/>
          <a:ext cx="7313400" cy="391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Document" r:id="rId3" imgW="7313400" imgH="3917323" progId="Word.Document.12">
                  <p:embed/>
                </p:oleObj>
              </mc:Choice>
              <mc:Fallback>
                <p:oleObj name="Document" r:id="rId3" imgW="7313400" imgH="3917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1877"/>
                        <a:ext cx="7313400" cy="391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Validation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269674"/>
              </p:ext>
            </p:extLst>
          </p:nvPr>
        </p:nvGraphicFramePr>
        <p:xfrm>
          <a:off x="914400" y="1107252"/>
          <a:ext cx="7313400" cy="4607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Document" r:id="rId3" imgW="7313400" imgH="4607748" progId="Word.Document.12">
                  <p:embed/>
                </p:oleObj>
              </mc:Choice>
              <mc:Fallback>
                <p:oleObj name="Document" r:id="rId3" imgW="7313400" imgH="4607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7252"/>
                        <a:ext cx="7313400" cy="4607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(continued)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372418"/>
              </p:ext>
            </p:extLst>
          </p:nvPr>
        </p:nvGraphicFramePr>
        <p:xfrm>
          <a:off x="914400" y="1143000"/>
          <a:ext cx="7313400" cy="207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Document" r:id="rId3" imgW="7313400" imgH="2070554" progId="Word.Document.12">
                  <p:embed/>
                </p:oleObj>
              </mc:Choice>
              <mc:Fallback>
                <p:oleObj name="Document" r:id="rId3" imgW="7313400" imgH="2070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070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9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63530"/>
              </p:ext>
            </p:extLst>
          </p:nvPr>
        </p:nvGraphicFramePr>
        <p:xfrm>
          <a:off x="914400" y="1143000"/>
          <a:ext cx="7313400" cy="132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Document" r:id="rId3" imgW="7313400" imgH="1320046" progId="Word.Document.12">
                  <p:embed/>
                </p:oleObj>
              </mc:Choice>
              <mc:Fallback>
                <p:oleObj name="Document" r:id="rId3" imgW="7313400" imgH="1320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320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7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485010"/>
              </p:ext>
            </p:extLst>
          </p:nvPr>
        </p:nvGraphicFramePr>
        <p:xfrm>
          <a:off x="914400" y="1143000"/>
          <a:ext cx="7446568" cy="521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Document" r:id="rId3" imgW="7446568" imgH="5219739" progId="Word.Document.12">
                  <p:embed/>
                </p:oleObj>
              </mc:Choice>
              <mc:Fallback>
                <p:oleObj name="Document" r:id="rId3" imgW="7446568" imgH="52197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46568" cy="5219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JavaScript validation for the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834275"/>
              </p:ext>
            </p:extLst>
          </p:nvPr>
        </p:nvGraphicFramePr>
        <p:xfrm>
          <a:off x="914400" y="1143000"/>
          <a:ext cx="7446568" cy="487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Document" r:id="rId3" imgW="7446568" imgH="4873987" progId="Word.Document.12">
                  <p:embed/>
                </p:oleObj>
              </mc:Choice>
              <mc:Fallback>
                <p:oleObj name="Document" r:id="rId3" imgW="7446568" imgH="48739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46568" cy="487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JavaScript validation (continued)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JavaScript validation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2715"/>
              </p:ext>
            </p:extLst>
          </p:nvPr>
        </p:nvGraphicFramePr>
        <p:xfrm>
          <a:off x="914400" y="1143000"/>
          <a:ext cx="7313400" cy="3339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Document" r:id="rId3" imgW="7313400" imgH="3339511" progId="Word.Document.12">
                  <p:embed/>
                </p:oleObj>
              </mc:Choice>
              <mc:Fallback>
                <p:oleObj name="Document" r:id="rId3" imgW="7313400" imgH="33395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339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34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Exercise 10-1	Validate with JavaScript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287145"/>
            <a:ext cx="6696075" cy="30562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8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10-1 Use JavaScript to validate a form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143000"/>
            <a:ext cx="5534025" cy="48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:\Current projects\jQuery\Manuscript\Chapter 09\9-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45" y="1143000"/>
            <a:ext cx="4986655" cy="14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form in a web browser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form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690347"/>
              </p:ext>
            </p:extLst>
          </p:nvPr>
        </p:nvGraphicFramePr>
        <p:xfrm>
          <a:off x="914400" y="1066800"/>
          <a:ext cx="7313400" cy="306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Document" r:id="rId3" imgW="7313400" imgH="3061038" progId="Word.Document.12">
                  <p:embed/>
                </p:oleObj>
              </mc:Choice>
              <mc:Fallback>
                <p:oleObj name="Document" r:id="rId3" imgW="7313400" imgH="3061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06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Attributes of the form element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91772"/>
              </p:ext>
            </p:extLst>
          </p:nvPr>
        </p:nvGraphicFramePr>
        <p:xfrm>
          <a:off x="914400" y="1143000"/>
          <a:ext cx="7313400" cy="2810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Document" r:id="rId3" imgW="7313400" imgH="2810269" progId="Word.Document.12">
                  <p:embed/>
                </p:oleObj>
              </mc:Choice>
              <mc:Fallback>
                <p:oleObj name="Document" r:id="rId3" imgW="7313400" imgH="28102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810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7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307582"/>
              </p:ext>
            </p:extLst>
          </p:nvPr>
        </p:nvGraphicFramePr>
        <p:xfrm>
          <a:off x="914400" y="1066800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Document" r:id="rId3" imgW="7301323" imgH="2319545" progId="Word.Document.12">
                  <p:embed/>
                </p:oleObj>
              </mc:Choice>
              <mc:Fallback>
                <p:oleObj name="Document" r:id="rId3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24635"/>
              </p:ext>
            </p:extLst>
          </p:nvPr>
        </p:nvGraphicFramePr>
        <p:xfrm>
          <a:off x="914400" y="1131327"/>
          <a:ext cx="7301323" cy="2145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Document" r:id="rId3" imgW="7301323" imgH="2145273" progId="Word.Document.12">
                  <p:embed/>
                </p:oleObj>
              </mc:Choice>
              <mc:Fallback>
                <p:oleObj name="Document" r:id="rId3" imgW="7301323" imgH="2145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1327"/>
                        <a:ext cx="7301323" cy="2145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HTML5 controls for input data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22383"/>
              </p:ext>
            </p:extLst>
          </p:nvPr>
        </p:nvGraphicFramePr>
        <p:xfrm>
          <a:off x="914400" y="1371600"/>
          <a:ext cx="7301323" cy="61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Document" r:id="rId3" imgW="7301323" imgH="612832" progId="Word.Document.12">
                  <p:embed/>
                </p:oleObj>
              </mc:Choice>
              <mc:Fallback>
                <p:oleObj name="Document" r:id="rId3" imgW="7301323" imgH="612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61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basic HTML5 attributes </a:t>
            </a:r>
            <a:br>
              <a:rPr lang="en-US" dirty="0"/>
            </a:br>
            <a:r>
              <a:rPr lang="en-US" dirty="0"/>
              <a:t>for working with forms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649</TotalTime>
  <Words>956</Words>
  <Application>Microsoft Office PowerPoint</Application>
  <PresentationFormat>On-screen Show (4:3)</PresentationFormat>
  <Paragraphs>170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10</vt:lpstr>
      <vt:lpstr>Objectives</vt:lpstr>
      <vt:lpstr>Objectives (continued)</vt:lpstr>
      <vt:lpstr>A form in a web browser</vt:lpstr>
      <vt:lpstr>The HTML for the form</vt:lpstr>
      <vt:lpstr>Attributes of the form element</vt:lpstr>
      <vt:lpstr>Terms</vt:lpstr>
      <vt:lpstr>HTML5 controls for input data</vt:lpstr>
      <vt:lpstr>The basic HTML5 attributes  for working with forms</vt:lpstr>
      <vt:lpstr>A form that uses some HTML5 controls  and attributes</vt:lpstr>
      <vt:lpstr>The form in Chrome with an error message</vt:lpstr>
      <vt:lpstr>The HTML5 attributes for data validation</vt:lpstr>
      <vt:lpstr>CSS3 pseudo-classes for required, valid,  and invalid fields</vt:lpstr>
      <vt:lpstr>The HTML for a form that uses HTML5 attributes for data validation</vt:lpstr>
      <vt:lpstr>The form in Chrome with an error message</vt:lpstr>
      <vt:lpstr>Two of the reasons why you need JavaScript  for data validation</vt:lpstr>
      <vt:lpstr>The jQuery selectors for form controls</vt:lpstr>
      <vt:lpstr>The jQuery methods for getting, setting,  and trimming control values</vt:lpstr>
      <vt:lpstr>How to get the value of a numeric entry  from a text box</vt:lpstr>
      <vt:lpstr>How to get the value of the checked radio button in a group</vt:lpstr>
      <vt:lpstr>How to get an array of the selected options  from a list</vt:lpstr>
      <vt:lpstr>The jQuery event methods for forms</vt:lpstr>
      <vt:lpstr>A handler that disables or enables radio buttons when a check box is checked or unchecked</vt:lpstr>
      <vt:lpstr>The jQuery methods for triggering events</vt:lpstr>
      <vt:lpstr>A handler that triggers the submit event  after some data validation</vt:lpstr>
      <vt:lpstr>The form for a Validation application</vt:lpstr>
      <vt:lpstr>The HTML for the Validation application</vt:lpstr>
      <vt:lpstr>The HTML (continued)</vt:lpstr>
      <vt:lpstr>The HTML (continued)</vt:lpstr>
      <vt:lpstr>JavaScript validation for the application</vt:lpstr>
      <vt:lpstr>JavaScript validation (continued)</vt:lpstr>
      <vt:lpstr>JavaScript validation (continued)</vt:lpstr>
      <vt:lpstr>Exercise 10-1 Validate with JavaScript</vt:lpstr>
      <vt:lpstr>Extra 10-1 Use JavaScript to validate a form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62</cp:revision>
  <dcterms:created xsi:type="dcterms:W3CDTF">2010-11-30T18:46:51Z</dcterms:created>
  <dcterms:modified xsi:type="dcterms:W3CDTF">2017-02-13T23:09:27Z</dcterms:modified>
</cp:coreProperties>
</file>