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5" d="100"/>
          <a:sy n="85" d="100"/>
        </p:scale>
        <p:origin x="-7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3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6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8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0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60414"/>
              </p:ext>
            </p:extLst>
          </p:nvPr>
        </p:nvGraphicFramePr>
        <p:xfrm>
          <a:off x="914400" y="1606550"/>
          <a:ext cx="7313400" cy="2308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3" imgW="7313400" imgH="2308371" progId="Word.Document.12">
                  <p:embed/>
                </p:oleObj>
              </mc:Choice>
              <mc:Fallback>
                <p:oleObj name="Document" r:id="rId3" imgW="7313400" imgH="23083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6550"/>
                        <a:ext cx="7313400" cy="2308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915918"/>
              </p:ext>
            </p:extLst>
          </p:nvPr>
        </p:nvGraphicFramePr>
        <p:xfrm>
          <a:off x="914400" y="1143000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Document" r:id="rId3" imgW="7301323" imgH="773062" progId="Word.Document.12">
                  <p:embed/>
                </p:oleObj>
              </mc:Choice>
              <mc:Fallback>
                <p:oleObj name="Document" r:id="rId3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Members of the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641352"/>
              </p:ext>
            </p:extLst>
          </p:nvPr>
        </p:nvGraphicFramePr>
        <p:xfrm>
          <a:off x="914400" y="990600"/>
          <a:ext cx="7313400" cy="496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Document" r:id="rId3" imgW="7313400" imgH="4968970" progId="Word.Document.12">
                  <p:embed/>
                </p:oleObj>
              </mc:Choice>
              <mc:Fallback>
                <p:oleObj name="Document" r:id="rId3" imgW="7313400" imgH="4968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4968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5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web page that uses the XHR object </a:t>
            </a:r>
            <a:br>
              <a:rPr lang="en-US" dirty="0"/>
            </a:br>
            <a:r>
              <a:rPr lang="en-US" dirty="0"/>
              <a:t>and JavaScript to load XML data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49821"/>
              </p:ext>
            </p:extLst>
          </p:nvPr>
        </p:nvGraphicFramePr>
        <p:xfrm>
          <a:off x="914400" y="1295400"/>
          <a:ext cx="7313400" cy="239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Document" r:id="rId3" imgW="7313400" imgH="2398677" progId="Word.Document.12">
                  <p:embed/>
                </p:oleObj>
              </mc:Choice>
              <mc:Fallback>
                <p:oleObj name="Document" r:id="rId3" imgW="7313400" imgH="2398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398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7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030591"/>
              </p:ext>
            </p:extLst>
          </p:nvPr>
        </p:nvGraphicFramePr>
        <p:xfrm>
          <a:off x="990600" y="1143000"/>
          <a:ext cx="73009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Document" r:id="rId3" imgW="7313400" imgH="2048248" progId="Word.Document.12">
                  <p:embed/>
                </p:oleObj>
              </mc:Choice>
              <mc:Fallback>
                <p:oleObj name="Document" r:id="rId3" imgW="7313400" imgH="2048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87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XML file (team.xml)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294044"/>
              </p:ext>
            </p:extLst>
          </p:nvPr>
        </p:nvGraphicFramePr>
        <p:xfrm>
          <a:off x="990600" y="1143001"/>
          <a:ext cx="7313400" cy="46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Document" r:id="rId3" imgW="7313400" imgH="4665313" progId="Word.Document.12">
                  <p:embed/>
                </p:oleObj>
              </mc:Choice>
              <mc:Fallback>
                <p:oleObj name="Document" r:id="rId3" imgW="7313400" imgH="4665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1"/>
                        <a:ext cx="7313400" cy="466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for getting and parsing the data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methods for working with Ajax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042831"/>
              </p:ext>
            </p:extLst>
          </p:nvPr>
        </p:nvGraphicFramePr>
        <p:xfrm>
          <a:off x="914400" y="990600"/>
          <a:ext cx="7313400" cy="241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Document" r:id="rId3" imgW="7313400" imgH="2419544" progId="Word.Document.12">
                  <p:embed/>
                </p:oleObj>
              </mc:Choice>
              <mc:Fallback>
                <p:oleObj name="Document" r:id="rId3" imgW="7313400" imgH="24195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241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57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of Ajax methods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874016"/>
              </p:ext>
            </p:extLst>
          </p:nvPr>
        </p:nvGraphicFramePr>
        <p:xfrm>
          <a:off x="914400" y="1066800"/>
          <a:ext cx="7313400" cy="259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Document" r:id="rId3" imgW="7313400" imgH="2597277" progId="Word.Document.12">
                  <p:embed/>
                </p:oleObj>
              </mc:Choice>
              <mc:Fallback>
                <p:oleObj name="Document" r:id="rId3" imgW="7313400" imgH="25972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597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0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web page that loads HTML elements </a:t>
            </a:r>
            <a:br>
              <a:rPr lang="en-US" dirty="0"/>
            </a:br>
            <a:r>
              <a:rPr lang="en-US" dirty="0"/>
              <a:t>when one of the links is clicked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011237"/>
              </p:ext>
            </p:extLst>
          </p:nvPr>
        </p:nvGraphicFramePr>
        <p:xfrm>
          <a:off x="914400" y="1219200"/>
          <a:ext cx="7313400" cy="4624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Document" r:id="rId3" imgW="7313400" imgH="4624298" progId="Word.Document.12">
                  <p:embed/>
                </p:oleObj>
              </mc:Choice>
              <mc:Fallback>
                <p:oleObj name="Document" r:id="rId3" imgW="7313400" imgH="46242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4624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6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203013"/>
              </p:ext>
            </p:extLst>
          </p:nvPr>
        </p:nvGraphicFramePr>
        <p:xfrm>
          <a:off x="914400" y="1295400"/>
          <a:ext cx="7313400" cy="285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Document" r:id="rId3" imgW="7313400" imgH="2853443" progId="Word.Document.12">
                  <p:embed/>
                </p:oleObj>
              </mc:Choice>
              <mc:Fallback>
                <p:oleObj name="Document" r:id="rId3" imgW="7313400" imgH="2853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853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start of the second section element </a:t>
            </a:r>
            <a:br>
              <a:rPr lang="en-US" dirty="0"/>
            </a:br>
            <a:r>
              <a:rPr lang="en-US" dirty="0"/>
              <a:t>in the solutions.html file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4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784941"/>
              </p:ext>
            </p:extLst>
          </p:nvPr>
        </p:nvGraphicFramePr>
        <p:xfrm>
          <a:off x="914400" y="1295400"/>
          <a:ext cx="7313400" cy="245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Document" r:id="rId3" imgW="7313400" imgH="2450845" progId="Word.Document.12">
                  <p:embed/>
                </p:oleObj>
              </mc:Choice>
              <mc:Fallback>
                <p:oleObj name="Document" r:id="rId3" imgW="7313400" imgH="2450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45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jQuery that loads the data </a:t>
            </a:r>
            <a:br>
              <a:rPr lang="en-US" dirty="0"/>
            </a:br>
            <a:r>
              <a:rPr lang="en-US" dirty="0"/>
              <a:t>when a link is clicked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705653"/>
              </p:ext>
            </p:extLst>
          </p:nvPr>
        </p:nvGraphicFramePr>
        <p:xfrm>
          <a:off x="914400" y="992188"/>
          <a:ext cx="7313400" cy="531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3" imgW="7313400" imgH="5313283" progId="Word.Document.12">
                  <p:embed/>
                </p:oleObj>
              </mc:Choice>
              <mc:Fallback>
                <p:oleObj name="Document" r:id="rId3" imgW="7313400" imgH="53132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2188"/>
                        <a:ext cx="7313400" cy="531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web page that loads XML data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00560"/>
              </p:ext>
            </p:extLst>
          </p:nvPr>
        </p:nvGraphicFramePr>
        <p:xfrm>
          <a:off x="914400" y="1143000"/>
          <a:ext cx="7313400" cy="3435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Document" r:id="rId3" imgW="7313400" imgH="3435933" progId="Word.Document.12">
                  <p:embed/>
                </p:oleObj>
              </mc:Choice>
              <mc:Fallback>
                <p:oleObj name="Document" r:id="rId3" imgW="7313400" imgH="34359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435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7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143312"/>
              </p:ext>
            </p:extLst>
          </p:nvPr>
        </p:nvGraphicFramePr>
        <p:xfrm>
          <a:off x="914400" y="1066800"/>
          <a:ext cx="7313400" cy="184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Document" r:id="rId3" imgW="7313400" imgH="1847129" progId="Word.Document.12">
                  <p:embed/>
                </p:oleObj>
              </mc:Choice>
              <mc:Fallback>
                <p:oleObj name="Document" r:id="rId3" imgW="7313400" imgH="1847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847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XML file (team.xml)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33657"/>
              </p:ext>
            </p:extLst>
          </p:nvPr>
        </p:nvGraphicFramePr>
        <p:xfrm>
          <a:off x="914400" y="1158875"/>
          <a:ext cx="7300912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Document" r:id="rId3" imgW="7313400" imgH="3106371" progId="Word.Document.12">
                  <p:embed/>
                </p:oleObj>
              </mc:Choice>
              <mc:Fallback>
                <p:oleObj name="Document" r:id="rId3" imgW="7313400" imgH="31063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8875"/>
                        <a:ext cx="7300912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2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web page that loads JSON data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522991"/>
              </p:ext>
            </p:extLst>
          </p:nvPr>
        </p:nvGraphicFramePr>
        <p:xfrm>
          <a:off x="914400" y="1135919"/>
          <a:ext cx="7313400" cy="3588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Document" r:id="rId3" imgW="7313400" imgH="3588481" progId="Word.Document.12">
                  <p:embed/>
                </p:oleObj>
              </mc:Choice>
              <mc:Fallback>
                <p:oleObj name="Document" r:id="rId3" imgW="7313400" imgH="35884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5919"/>
                        <a:ext cx="7313400" cy="3588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6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663211"/>
              </p:ext>
            </p:extLst>
          </p:nvPr>
        </p:nvGraphicFramePr>
        <p:xfrm>
          <a:off x="914400" y="1066800"/>
          <a:ext cx="7313400" cy="265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Document" r:id="rId3" imgW="7313400" imgH="2652324" progId="Word.Document.12">
                  <p:embed/>
                </p:oleObj>
              </mc:Choice>
              <mc:Fallback>
                <p:oleObj name="Document" r:id="rId3" imgW="7313400" imgH="26523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65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JSON file (</a:t>
            </a:r>
            <a:r>
              <a:rPr lang="en-US" dirty="0" err="1"/>
              <a:t>team.json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13517"/>
              </p:ext>
            </p:extLst>
          </p:nvPr>
        </p:nvGraphicFramePr>
        <p:xfrm>
          <a:off x="914400" y="1143000"/>
          <a:ext cx="7313400" cy="3227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Document" r:id="rId3" imgW="7313400" imgH="3227258" progId="Word.Document.12">
                  <p:embed/>
                </p:oleObj>
              </mc:Choice>
              <mc:Fallback>
                <p:oleObj name="Document" r:id="rId3" imgW="7313400" imgH="32272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227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ways to send data with an Ajax request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299257"/>
              </p:ext>
            </p:extLst>
          </p:nvPr>
        </p:nvGraphicFramePr>
        <p:xfrm>
          <a:off x="914400" y="1066800"/>
          <a:ext cx="7313400" cy="372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Document" r:id="rId3" imgW="7313400" imgH="3725199" progId="Word.Document.12">
                  <p:embed/>
                </p:oleObj>
              </mc:Choice>
              <mc:Fallback>
                <p:oleObj name="Document" r:id="rId3" imgW="7313400" imgH="37251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725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8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helper methods for working with Ajax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494937"/>
              </p:ext>
            </p:extLst>
          </p:nvPr>
        </p:nvGraphicFramePr>
        <p:xfrm>
          <a:off x="914400" y="1066800"/>
          <a:ext cx="7313400" cy="4300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Document" r:id="rId3" imgW="7313400" imgH="4300493" progId="Word.Document.12">
                  <p:embed/>
                </p:oleObj>
              </mc:Choice>
              <mc:Fallback>
                <p:oleObj name="Document" r:id="rId3" imgW="7313400" imgH="43004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300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$.</a:t>
            </a:r>
            <a:r>
              <a:rPr lang="en-US" dirty="0" err="1"/>
              <a:t>ajax</a:t>
            </a:r>
            <a:r>
              <a:rPr lang="en-US" dirty="0"/>
              <a:t> method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752702"/>
              </p:ext>
            </p:extLst>
          </p:nvPr>
        </p:nvGraphicFramePr>
        <p:xfrm>
          <a:off x="914400" y="1066800"/>
          <a:ext cx="7313400" cy="482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Document" r:id="rId3" imgW="7313400" imgH="4827575" progId="Word.Document.12">
                  <p:embed/>
                </p:oleObj>
              </mc:Choice>
              <mc:Fallback>
                <p:oleObj name="Document" r:id="rId3" imgW="7313400" imgH="48275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82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7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10024"/>
              </p:ext>
            </p:extLst>
          </p:nvPr>
        </p:nvGraphicFramePr>
        <p:xfrm>
          <a:off x="914400" y="1143000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Document" r:id="rId3" imgW="7301323" imgH="773062" progId="Word.Document.12">
                  <p:embed/>
                </p:oleObj>
              </mc:Choice>
              <mc:Fallback>
                <p:oleObj name="Document" r:id="rId3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40730"/>
              </p:ext>
            </p:extLst>
          </p:nvPr>
        </p:nvGraphicFramePr>
        <p:xfrm>
          <a:off x="992188" y="1149350"/>
          <a:ext cx="7313400" cy="1556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3" imgW="7313400" imgH="1556783" progId="Word.Document.12">
                  <p:embed/>
                </p:oleObj>
              </mc:Choice>
              <mc:Fallback>
                <p:oleObj name="Document" r:id="rId3" imgW="7313400" imgH="1556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188" y="1149350"/>
                        <a:ext cx="7313400" cy="1556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(continued)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web page with a loading message </a:t>
            </a:r>
            <a:br>
              <a:rPr lang="en-US" dirty="0"/>
            </a:br>
            <a:r>
              <a:rPr lang="en-US" dirty="0"/>
              <a:t>and an alert dialog box for an error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225314"/>
              </p:ext>
            </p:extLst>
          </p:nvPr>
        </p:nvGraphicFramePr>
        <p:xfrm>
          <a:off x="914400" y="1219200"/>
          <a:ext cx="7313400" cy="326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Document" r:id="rId3" imgW="7313400" imgH="3264676" progId="Word.Document.12">
                  <p:embed/>
                </p:oleObj>
              </mc:Choice>
              <mc:Fallback>
                <p:oleObj name="Document" r:id="rId3" imgW="7313400" imgH="32646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264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1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35297"/>
              </p:ext>
            </p:extLst>
          </p:nvPr>
        </p:nvGraphicFramePr>
        <p:xfrm>
          <a:off x="914400" y="1124671"/>
          <a:ext cx="7313400" cy="184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Document" r:id="rId3" imgW="7313400" imgH="1847129" progId="Word.Document.12">
                  <p:embed/>
                </p:oleObj>
              </mc:Choice>
              <mc:Fallback>
                <p:oleObj name="Document" r:id="rId3" imgW="7313400" imgH="1847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4671"/>
                        <a:ext cx="7313400" cy="1847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XML file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345742"/>
              </p:ext>
            </p:extLst>
          </p:nvPr>
        </p:nvGraphicFramePr>
        <p:xfrm>
          <a:off x="914400" y="1143000"/>
          <a:ext cx="7313400" cy="426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Document" r:id="rId3" imgW="7313400" imgH="4262715" progId="Word.Document.12">
                  <p:embed/>
                </p:oleObj>
              </mc:Choice>
              <mc:Fallback>
                <p:oleObj name="Document" r:id="rId3" imgW="7313400" imgH="4262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26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$.</a:t>
            </a:r>
            <a:r>
              <a:rPr lang="en-US" dirty="0" err="1"/>
              <a:t>ajax</a:t>
            </a:r>
            <a:r>
              <a:rPr lang="en-US" dirty="0"/>
              <a:t> method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URL for the Flickr public feed documentation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65309"/>
              </p:ext>
            </p:extLst>
          </p:nvPr>
        </p:nvGraphicFramePr>
        <p:xfrm>
          <a:off x="914400" y="1066800"/>
          <a:ext cx="7313612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Document" r:id="rId3" imgW="7313400" imgH="4383962" progId="Word.Document.12">
                  <p:embed/>
                </p:oleObj>
              </mc:Choice>
              <mc:Fallback>
                <p:oleObj name="Document" r:id="rId3" imgW="7313400" imgH="43839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38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9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base URL for retrieving a public photo stream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737165"/>
              </p:ext>
            </p:extLst>
          </p:nvPr>
        </p:nvGraphicFramePr>
        <p:xfrm>
          <a:off x="914400" y="1066800"/>
          <a:ext cx="7313400" cy="517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Document" r:id="rId3" imgW="7313400" imgH="5170449" progId="Word.Document.12">
                  <p:embed/>
                </p:oleObj>
              </mc:Choice>
              <mc:Fallback>
                <p:oleObj name="Document" r:id="rId3" imgW="7313400" imgH="5170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5170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4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of URLs for JSON feeds (in one line)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31766"/>
              </p:ext>
            </p:extLst>
          </p:nvPr>
        </p:nvGraphicFramePr>
        <p:xfrm>
          <a:off x="914400" y="1066800"/>
          <a:ext cx="7313400" cy="188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Document" r:id="rId3" imgW="7313400" imgH="1884906" progId="Word.Document.12">
                  <p:embed/>
                </p:oleObj>
              </mc:Choice>
              <mc:Fallback>
                <p:oleObj name="Document" r:id="rId3" imgW="7313400" imgH="18849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884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8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Data items returned by a photo feed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074690"/>
              </p:ext>
            </p:extLst>
          </p:nvPr>
        </p:nvGraphicFramePr>
        <p:xfrm>
          <a:off x="914400" y="1066800"/>
          <a:ext cx="7313400" cy="474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Document" r:id="rId3" imgW="7313400" imgH="4745545" progId="Word.Document.12">
                  <p:embed/>
                </p:oleObj>
              </mc:Choice>
              <mc:Fallback>
                <p:oleObj name="Document" r:id="rId3" imgW="7313400" imgH="4745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74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1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058537"/>
              </p:ext>
            </p:extLst>
          </p:nvPr>
        </p:nvGraphicFramePr>
        <p:xfrm>
          <a:off x="914400" y="1143000"/>
          <a:ext cx="7313400" cy="34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Document" r:id="rId3" imgW="7313400" imgH="3457520" progId="Word.Document.12">
                  <p:embed/>
                </p:oleObj>
              </mc:Choice>
              <mc:Fallback>
                <p:oleObj name="Document" r:id="rId3" imgW="7313400" imgH="3457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45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jQuery code that gets Flickr titles and photos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Flickr feed for the URL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0"/>
            <a:ext cx="6357620" cy="4857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9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page that displays Flickr titles and descriptions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797539"/>
              </p:ext>
            </p:extLst>
          </p:nvPr>
        </p:nvGraphicFramePr>
        <p:xfrm>
          <a:off x="914400" y="1097919"/>
          <a:ext cx="7313400" cy="3855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Document" r:id="rId3" imgW="7313400" imgH="3855081" progId="Word.Document.12">
                  <p:embed/>
                </p:oleObj>
              </mc:Choice>
              <mc:Fallback>
                <p:oleObj name="Document" r:id="rId3" imgW="7313400" imgH="3855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97919"/>
                        <a:ext cx="7313400" cy="3855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1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Google’s Auto Suggest is an Ajax application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38885"/>
            <a:ext cx="6800850" cy="31045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6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361979"/>
              </p:ext>
            </p:extLst>
          </p:nvPr>
        </p:nvGraphicFramePr>
        <p:xfrm>
          <a:off x="914400" y="1143000"/>
          <a:ext cx="7313400" cy="1243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Document" r:id="rId3" imgW="7313400" imgH="1243052" progId="Word.Document.12">
                  <p:embed/>
                </p:oleObj>
              </mc:Choice>
              <mc:Fallback>
                <p:oleObj name="Document" r:id="rId3" imgW="7313400" imgH="12430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243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description for the first item in the JSON feed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850623"/>
              </p:ext>
            </p:extLst>
          </p:nvPr>
        </p:nvGraphicFramePr>
        <p:xfrm>
          <a:off x="914400" y="1120364"/>
          <a:ext cx="7313400" cy="406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Document" r:id="rId3" imgW="7313400" imgH="4061236" progId="Word.Document.12">
                  <p:embed/>
                </p:oleObj>
              </mc:Choice>
              <mc:Fallback>
                <p:oleObj name="Document" r:id="rId3" imgW="7313400" imgH="40612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0364"/>
                        <a:ext cx="7313400" cy="406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that retrieves and displays the data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web page that searches for photos by tags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143635"/>
            <a:ext cx="5313680" cy="46475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6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797538"/>
              </p:ext>
            </p:extLst>
          </p:nvPr>
        </p:nvGraphicFramePr>
        <p:xfrm>
          <a:off x="914400" y="1357536"/>
          <a:ext cx="7313400" cy="1157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Document" r:id="rId3" imgW="7313400" imgH="1157064" progId="Word.Document.12">
                  <p:embed/>
                </p:oleObj>
              </mc:Choice>
              <mc:Fallback>
                <p:oleObj name="Document" r:id="rId3" imgW="7313400" imgH="11570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57536"/>
                        <a:ext cx="7313400" cy="1157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HTML that gets the tags </a:t>
            </a:r>
            <a:br>
              <a:rPr lang="en-US" dirty="0"/>
            </a:br>
            <a:r>
              <a:rPr lang="en-US" dirty="0"/>
              <a:t>and receives the Flickr data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336541"/>
              </p:ext>
            </p:extLst>
          </p:nvPr>
        </p:nvGraphicFramePr>
        <p:xfrm>
          <a:off x="9144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Document" r:id="rId3" imgW="7313400" imgH="5067551" progId="Word.Document.12">
                  <p:embed/>
                </p:oleObj>
              </mc:Choice>
              <mc:Fallback>
                <p:oleObj name="Document" r:id="rId3" imgW="7313400" imgH="5067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Exercise 12-1 Add information to a Flickr app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134110"/>
            <a:ext cx="3867150" cy="4809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3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Extra 12-1	Convert an Ajax app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from </a:t>
            </a:r>
            <a:r>
              <a:rPr lang="en-US" dirty="0"/>
              <a:t>XML </a:t>
            </a:r>
            <a:r>
              <a:rPr lang="en-US" dirty="0" smtClean="0"/>
              <a:t>to </a:t>
            </a:r>
            <a:r>
              <a:rPr lang="en-US" dirty="0"/>
              <a:t>JSON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631346"/>
              </p:ext>
            </p:extLst>
          </p:nvPr>
        </p:nvGraphicFramePr>
        <p:xfrm>
          <a:off x="915988" y="1355926"/>
          <a:ext cx="7313400" cy="466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Document" r:id="rId3" imgW="7313400" imgH="4663874" progId="Word.Document.12">
                  <p:embed/>
                </p:oleObj>
              </mc:Choice>
              <mc:Fallback>
                <p:oleObj name="Document" r:id="rId3" imgW="7313400" imgH="4663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988" y="1355926"/>
                        <a:ext cx="7313400" cy="4663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2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610350" cy="467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Extra 12-2	Enhance an Ajax application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so </a:t>
            </a:r>
            <a:r>
              <a:rPr lang="en-US" dirty="0"/>
              <a:t>it uses an expanded JSON file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12-3	Load speakers as they’re requested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198102"/>
              </p:ext>
            </p:extLst>
          </p:nvPr>
        </p:nvGraphicFramePr>
        <p:xfrm>
          <a:off x="914400" y="1152215"/>
          <a:ext cx="7313400" cy="494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Document" r:id="rId3" imgW="7313400" imgH="4943785" progId="Word.Document.12">
                  <p:embed/>
                </p:oleObj>
              </mc:Choice>
              <mc:Fallback>
                <p:oleObj name="Document" r:id="rId3" imgW="7313400" imgH="49437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2215"/>
                        <a:ext cx="7313400" cy="4943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6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12-4	Display a gallery of Flickr photos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00785"/>
            <a:ext cx="6771005" cy="451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757599"/>
              </p:ext>
            </p:extLst>
          </p:nvPr>
        </p:nvGraphicFramePr>
        <p:xfrm>
          <a:off x="914400" y="1295400"/>
          <a:ext cx="721115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5533133" imgH="1193940" progId="Visio.Drawing.11">
                  <p:embed/>
                </p:oleObj>
              </mc:Choice>
              <mc:Fallback>
                <p:oleObj name="Visio" r:id="rId3" imgW="5533133" imgH="11939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211158" cy="16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a normal HTTP request is processed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Short 12-1	Convert a $.</a:t>
            </a:r>
            <a:r>
              <a:rPr lang="en-US" dirty="0" err="1"/>
              <a:t>getJSON</a:t>
            </a:r>
            <a:r>
              <a:rPr lang="en-US" dirty="0"/>
              <a:t>() method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to </a:t>
            </a:r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659933"/>
              </p:ext>
            </p:extLst>
          </p:nvPr>
        </p:nvGraphicFramePr>
        <p:xfrm>
          <a:off x="914400" y="1219200"/>
          <a:ext cx="7313612" cy="461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Document" r:id="rId3" imgW="7313400" imgH="4610626" progId="Word.Document.12">
                  <p:embed/>
                </p:oleObj>
              </mc:Choice>
              <mc:Fallback>
                <p:oleObj name="Document" r:id="rId3" imgW="7313400" imgH="46106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612" cy="461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9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28188"/>
              </p:ext>
            </p:extLst>
          </p:nvPr>
        </p:nvGraphicFramePr>
        <p:xfrm>
          <a:off x="914400" y="1143000"/>
          <a:ext cx="7215996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Visio" r:id="rId3" imgW="5619035" imgH="1193940" progId="Visio.Drawing.11">
                  <p:embed/>
                </p:oleObj>
              </mc:Choice>
              <mc:Fallback>
                <p:oleObj name="Visio" r:id="rId3" imgW="5619035" imgH="11939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15996" cy="16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an Ajax </a:t>
            </a:r>
            <a:r>
              <a:rPr lang="en-US" dirty="0" err="1"/>
              <a:t>XMLHttpRequest</a:t>
            </a:r>
            <a:r>
              <a:rPr lang="en-US" dirty="0"/>
              <a:t> is processed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513334"/>
              </p:ext>
            </p:extLst>
          </p:nvPr>
        </p:nvGraphicFramePr>
        <p:xfrm>
          <a:off x="915300" y="2895600"/>
          <a:ext cx="7313400" cy="169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Document" r:id="rId5" imgW="7313400" imgH="1699617" progId="Word.Document.12">
                  <p:embed/>
                </p:oleObj>
              </mc:Choice>
              <mc:Fallback>
                <p:oleObj name="Document" r:id="rId5" imgW="7313400" imgH="16996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300" y="2895600"/>
                        <a:ext cx="7313400" cy="1699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9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common data formats for Ajax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890201"/>
              </p:ext>
            </p:extLst>
          </p:nvPr>
        </p:nvGraphicFramePr>
        <p:xfrm>
          <a:off x="914400" y="1143000"/>
          <a:ext cx="7313400" cy="1586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cument" r:id="rId3" imgW="7313400" imgH="1586286" progId="Word.Document.12">
                  <p:embed/>
                </p:oleObj>
              </mc:Choice>
              <mc:Fallback>
                <p:oleObj name="Document" r:id="rId3" imgW="7313400" imgH="15862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586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8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171257"/>
              </p:ext>
            </p:extLst>
          </p:nvPr>
        </p:nvGraphicFramePr>
        <p:xfrm>
          <a:off x="914400" y="1143000"/>
          <a:ext cx="7313400" cy="285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ocument" r:id="rId3" imgW="7313400" imgH="2853443" progId="Word.Document.12">
                  <p:embed/>
                </p:oleObj>
              </mc:Choice>
              <mc:Fallback>
                <p:oleObj name="Document" r:id="rId3" imgW="7313400" imgH="2853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853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XML data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704688"/>
              </p:ext>
            </p:extLst>
          </p:nvPr>
        </p:nvGraphicFramePr>
        <p:xfrm>
          <a:off x="914400" y="1081476"/>
          <a:ext cx="7313400" cy="265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Document" r:id="rId3" imgW="7313400" imgH="2652324" progId="Word.Document.12">
                  <p:embed/>
                </p:oleObj>
              </mc:Choice>
              <mc:Fallback>
                <p:oleObj name="Document" r:id="rId3" imgW="7313400" imgH="26523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81476"/>
                        <a:ext cx="7313400" cy="265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JSON data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585</TotalTime>
  <Words>1376</Words>
  <Application>Microsoft Office PowerPoint</Application>
  <PresentationFormat>On-screen Show (4:3)</PresentationFormat>
  <Paragraphs>250</Paragraphs>
  <Slides>50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Master slides_with_titles_logo</vt:lpstr>
      <vt:lpstr>Microsoft Word Document</vt:lpstr>
      <vt:lpstr>Visio</vt:lpstr>
      <vt:lpstr>Document</vt:lpstr>
      <vt:lpstr>Chapter 12</vt:lpstr>
      <vt:lpstr>Objectives</vt:lpstr>
      <vt:lpstr>Objectives (continued)</vt:lpstr>
      <vt:lpstr>Google’s Auto Suggest is an Ajax application</vt:lpstr>
      <vt:lpstr>How a normal HTTP request is processed</vt:lpstr>
      <vt:lpstr>How an Ajax XMLHttpRequest is processed</vt:lpstr>
      <vt:lpstr>The common data formats for Ajax</vt:lpstr>
      <vt:lpstr>XML data</vt:lpstr>
      <vt:lpstr>JSON data</vt:lpstr>
      <vt:lpstr>Terms</vt:lpstr>
      <vt:lpstr>Members of the XMLHttpRequest object</vt:lpstr>
      <vt:lpstr>A web page that uses the XHR object  and JavaScript to load XML data</vt:lpstr>
      <vt:lpstr>The XML file (team.xml)</vt:lpstr>
      <vt:lpstr>The JavaScript for getting and parsing the data</vt:lpstr>
      <vt:lpstr>The methods for working with Ajax</vt:lpstr>
      <vt:lpstr>Examples of Ajax methods</vt:lpstr>
      <vt:lpstr>A web page that loads HTML elements  when one of the links is clicked</vt:lpstr>
      <vt:lpstr>The start of the second section element  in the solutions.html file</vt:lpstr>
      <vt:lpstr>The jQuery that loads the data  when a link is clicked</vt:lpstr>
      <vt:lpstr>A web page that loads XML data</vt:lpstr>
      <vt:lpstr>The XML file (team.xml)</vt:lpstr>
      <vt:lpstr>The jQuery</vt:lpstr>
      <vt:lpstr>A web page that loads JSON data</vt:lpstr>
      <vt:lpstr>The JSON file (team.json)</vt:lpstr>
      <vt:lpstr>The jQuery</vt:lpstr>
      <vt:lpstr>Two ways to send data with an Ajax request</vt:lpstr>
      <vt:lpstr>The helper methods for working with Ajax</vt:lpstr>
      <vt:lpstr>The syntax of the $.ajax method</vt:lpstr>
      <vt:lpstr>Terms</vt:lpstr>
      <vt:lpstr>A web page with a loading message  and an alert dialog box for an error</vt:lpstr>
      <vt:lpstr>The XML file</vt:lpstr>
      <vt:lpstr>The jQuery for the $.ajax method</vt:lpstr>
      <vt:lpstr>The URL for the Flickr public feed documentation</vt:lpstr>
      <vt:lpstr>The base URL for retrieving a public photo stream</vt:lpstr>
      <vt:lpstr>Examples of URLs for JSON feeds (in one line)</vt:lpstr>
      <vt:lpstr>Data items returned by a photo feed</vt:lpstr>
      <vt:lpstr>jQuery code that gets Flickr titles and photos</vt:lpstr>
      <vt:lpstr>The Flickr feed for the URL</vt:lpstr>
      <vt:lpstr>A page that displays Flickr titles and descriptions</vt:lpstr>
      <vt:lpstr>The description for the first item in the JSON feed</vt:lpstr>
      <vt:lpstr>The jQuery that retrieves and displays the data</vt:lpstr>
      <vt:lpstr>A web page that searches for photos by tags</vt:lpstr>
      <vt:lpstr>The HTML that gets the tags  and receives the Flickr data</vt:lpstr>
      <vt:lpstr>The jQuery</vt:lpstr>
      <vt:lpstr>Exercise 12-1 Add information to a Flickr app</vt:lpstr>
      <vt:lpstr>Extra 12-1 Convert an Ajax app    from XML to JSON</vt:lpstr>
      <vt:lpstr>Extra 12-2 Enhance an Ajax application   so it uses an expanded JSON file</vt:lpstr>
      <vt:lpstr>Extra 12-3 Load speakers as they’re requested</vt:lpstr>
      <vt:lpstr>Extra 12-4 Display a gallery of Flickr photos</vt:lpstr>
      <vt:lpstr>Short 12-1 Convert a $.getJSON() method    to $.ajax()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Maria David</cp:lastModifiedBy>
  <cp:revision>64</cp:revision>
  <dcterms:created xsi:type="dcterms:W3CDTF">2010-11-30T18:46:51Z</dcterms:created>
  <dcterms:modified xsi:type="dcterms:W3CDTF">2017-02-02T23:56:04Z</dcterms:modified>
</cp:coreProperties>
</file>