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77" r:id="rId9"/>
    <p:sldId id="330" r:id="rId10"/>
    <p:sldId id="331" r:id="rId11"/>
    <p:sldId id="332" r:id="rId12"/>
    <p:sldId id="378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3" r:id="rId48"/>
    <p:sldId id="374" r:id="rId49"/>
    <p:sldId id="375" r:id="rId50"/>
    <p:sldId id="376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474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9.docx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0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1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2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3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4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5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6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7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10388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Math object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7605"/>
              </p:ext>
            </p:extLst>
          </p:nvPr>
        </p:nvGraphicFramePr>
        <p:xfrm>
          <a:off x="914400" y="1219200"/>
          <a:ext cx="7313400" cy="363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ocument" r:id="rId4" imgW="7313400" imgH="3631655" progId="Word.Document.12">
                  <p:embed/>
                </p:oleObj>
              </mc:Choice>
              <mc:Fallback>
                <p:oleObj name="Document" r:id="rId4" imgW="7313400" imgH="363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63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4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Math object (continued)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297857"/>
              </p:ext>
            </p:extLst>
          </p:nvPr>
        </p:nvGraphicFramePr>
        <p:xfrm>
          <a:off x="914400" y="1219200"/>
          <a:ext cx="7313400" cy="234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4" imgW="7313400" imgH="2344709" progId="Word.Document.12">
                  <p:embed/>
                </p:oleObj>
              </mc:Choice>
              <mc:Fallback>
                <p:oleObj name="Document" r:id="rId4" imgW="7313400" imgH="2344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34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exponentiation operator of ECMAScript 2015+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44412"/>
              </p:ext>
            </p:extLst>
          </p:nvPr>
        </p:nvGraphicFramePr>
        <p:xfrm>
          <a:off x="914400" y="1140037"/>
          <a:ext cx="7313400" cy="46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Document" r:id="rId4" imgW="7313400" imgH="460163" progId="Word.Document.12">
                  <p:embed/>
                </p:oleObj>
              </mc:Choice>
              <mc:Fallback>
                <p:oleObj name="Document" r:id="rId4" imgW="7313400" imgH="460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0037"/>
                        <a:ext cx="7313400" cy="46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0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random() method of the Math object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16752"/>
              </p:ext>
            </p:extLst>
          </p:nvPr>
        </p:nvGraphicFramePr>
        <p:xfrm>
          <a:off x="914400" y="1219200"/>
          <a:ext cx="7301323" cy="30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ocument" r:id="rId4" imgW="7301323" imgH="306416" progId="Word.Document.12">
                  <p:embed/>
                </p:oleObj>
              </mc:Choice>
              <mc:Fallback>
                <p:oleObj name="Document" r:id="rId4" imgW="7301323" imgH="306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06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</a:t>
            </a:r>
            <a:r>
              <a:rPr lang="en-US" dirty="0" err="1"/>
              <a:t>Math.random</a:t>
            </a:r>
            <a:r>
              <a:rPr lang="en-US" dirty="0"/>
              <a:t> method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134717"/>
              </p:ext>
            </p:extLst>
          </p:nvPr>
        </p:nvGraphicFramePr>
        <p:xfrm>
          <a:off x="914400" y="1066800"/>
          <a:ext cx="7313400" cy="478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ocument" r:id="rId4" imgW="7313400" imgH="4789079" progId="Word.Document.12">
                  <p:embed/>
                </p:oleObj>
              </mc:Choice>
              <mc:Fallback>
                <p:oleObj name="Document" r:id="rId4" imgW="7313400" imgH="47890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89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5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PIG application</a:t>
            </a:r>
          </a:p>
        </p:txBody>
      </p:sp>
      <p:pic>
        <p:nvPicPr>
          <p:cNvPr id="6" name="Picture 5" descr="M:\Current projects\JavaScript\Manuscript\ch07\7-0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60" y="1295400"/>
            <a:ext cx="4993640" cy="415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PIG application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09285"/>
              </p:ext>
            </p:extLst>
          </p:nvPr>
        </p:nvGraphicFramePr>
        <p:xfrm>
          <a:off x="914400" y="11430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PIG application (continued)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739710"/>
              </p:ext>
            </p:extLst>
          </p:nvPr>
        </p:nvGraphicFramePr>
        <p:xfrm>
          <a:off x="914400" y="1143000"/>
          <a:ext cx="7313400" cy="43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4" imgW="7313400" imgH="4371010" progId="Word.Document.12">
                  <p:embed/>
                </p:oleObj>
              </mc:Choice>
              <mc:Fallback>
                <p:oleObj name="Document" r:id="rId4" imgW="7313400" imgH="4371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3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PIG application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266030"/>
              </p:ext>
            </p:extLst>
          </p:nvPr>
        </p:nvGraphicFramePr>
        <p:xfrm>
          <a:off x="914400" y="1143000"/>
          <a:ext cx="7313400" cy="402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Document" r:id="rId4" imgW="7313400" imgH="4025978" progId="Word.Document.12">
                  <p:embed/>
                </p:oleObj>
              </mc:Choice>
              <mc:Fallback>
                <p:oleObj name="Document" r:id="rId4" imgW="7313400" imgH="40259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025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092750"/>
              </p:ext>
            </p:extLst>
          </p:nvPr>
        </p:nvGraphicFramePr>
        <p:xfrm>
          <a:off x="914400" y="1143000"/>
          <a:ext cx="7313400" cy="46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ocument" r:id="rId4" imgW="7313400" imgH="4665313" progId="Word.Document.12">
                  <p:embed/>
                </p:oleObj>
              </mc:Choice>
              <mc:Fallback>
                <p:oleObj name="Document" r:id="rId4" imgW="7313400" imgH="4665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6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90339"/>
              </p:ext>
            </p:extLst>
          </p:nvPr>
        </p:nvGraphicFramePr>
        <p:xfrm>
          <a:off x="914400" y="987425"/>
          <a:ext cx="7253288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7313400" imgH="4997753" progId="Word.Document.12">
                  <p:embed/>
                </p:oleObj>
              </mc:Choice>
              <mc:Fallback>
                <p:oleObj name="Document" r:id="rId3" imgW="7313400" imgH="49977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87425"/>
                        <a:ext cx="7253288" cy="495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6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9524"/>
              </p:ext>
            </p:extLst>
          </p:nvPr>
        </p:nvGraphicFramePr>
        <p:xfrm>
          <a:off x="914400" y="1143000"/>
          <a:ext cx="7300912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4" imgW="7313400" imgH="4910326" progId="Word.Document.12">
                  <p:embed/>
                </p:oleObj>
              </mc:Choice>
              <mc:Fallback>
                <p:oleObj name="Document" r:id="rId4" imgW="7313400" imgH="4910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property of String objects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089188"/>
              </p:ext>
            </p:extLst>
          </p:nvPr>
        </p:nvGraphicFramePr>
        <p:xfrm>
          <a:off x="914400" y="1066800"/>
          <a:ext cx="7313400" cy="130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Document" r:id="rId4" imgW="7313400" imgH="1307094" progId="Word.Document.12">
                  <p:embed/>
                </p:oleObj>
              </mc:Choice>
              <mc:Fallback>
                <p:oleObj name="Document" r:id="rId4" imgW="7313400" imgH="1307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30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1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String objects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20988"/>
              </p:ext>
            </p:extLst>
          </p:nvPr>
        </p:nvGraphicFramePr>
        <p:xfrm>
          <a:off x="914400" y="1143000"/>
          <a:ext cx="7313400" cy="244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Document" r:id="rId4" imgW="7313400" imgH="2449766" progId="Word.Document.12">
                  <p:embed/>
                </p:oleObj>
              </mc:Choice>
              <mc:Fallback>
                <p:oleObj name="Document" r:id="rId4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44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methods of String objects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0103"/>
              </p:ext>
            </p:extLst>
          </p:nvPr>
        </p:nvGraphicFramePr>
        <p:xfrm>
          <a:off x="914400" y="1019508"/>
          <a:ext cx="7313400" cy="3171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Document" r:id="rId4" imgW="7313400" imgH="3171492" progId="Word.Document.12">
                  <p:embed/>
                </p:oleObj>
              </mc:Choice>
              <mc:Fallback>
                <p:oleObj name="Document" r:id="rId4" imgW="7313400" imgH="317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19508"/>
                        <a:ext cx="7313400" cy="3171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String objects (continued)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89420"/>
              </p:ext>
            </p:extLst>
          </p:nvPr>
        </p:nvGraphicFramePr>
        <p:xfrm>
          <a:off x="914400" y="1219200"/>
          <a:ext cx="7313400" cy="2406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Document" r:id="rId4" imgW="7313400" imgH="2406592" progId="Word.Document.12">
                  <p:embed/>
                </p:oleObj>
              </mc:Choice>
              <mc:Fallback>
                <p:oleObj name="Document" r:id="rId4" imgW="7313400" imgH="24065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406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7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How to trim spaces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off </a:t>
            </a:r>
            <a:r>
              <a:rPr lang="en-US" dirty="0"/>
              <a:t>the beginning of a string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589"/>
              </p:ext>
            </p:extLst>
          </p:nvPr>
        </p:nvGraphicFramePr>
        <p:xfrm>
          <a:off x="914400" y="1371600"/>
          <a:ext cx="7313400" cy="207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Document" r:id="rId4" imgW="7313400" imgH="2077030" progId="Word.Document.12">
                  <p:embed/>
                </p:oleObj>
              </mc:Choice>
              <mc:Fallback>
                <p:oleObj name="Document" r:id="rId4" imgW="7313400" imgH="2077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07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Example 2: How to trim spaces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off </a:t>
            </a:r>
            <a:r>
              <a:rPr lang="en-US" dirty="0"/>
              <a:t>the end </a:t>
            </a:r>
            <a:r>
              <a:rPr lang="en-US" dirty="0" smtClean="0"/>
              <a:t>of </a:t>
            </a:r>
            <a:r>
              <a:rPr lang="en-US" dirty="0"/>
              <a:t>a string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047338"/>
              </p:ext>
            </p:extLst>
          </p:nvPr>
        </p:nvGraphicFramePr>
        <p:xfrm>
          <a:off x="914400" y="1295400"/>
          <a:ext cx="7313400" cy="207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Document" r:id="rId4" imgW="7313400" imgH="2077030" progId="Word.Document.12">
                  <p:embed/>
                </p:oleObj>
              </mc:Choice>
              <mc:Fallback>
                <p:oleObj name="Document" r:id="rId4" imgW="7313400" imgH="2077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07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Example 3: How to combine </a:t>
            </a:r>
            <a:r>
              <a:rPr lang="en-US" dirty="0" err="1"/>
              <a:t>ltrim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rtrim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trim all spaces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31407"/>
              </p:ext>
            </p:extLst>
          </p:nvPr>
        </p:nvGraphicFramePr>
        <p:xfrm>
          <a:off x="914400" y="1371600"/>
          <a:ext cx="7313400" cy="115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Document" r:id="rId4" imgW="7313400" imgH="1157064" progId="Word.Document.12">
                  <p:embed/>
                </p:oleObj>
              </mc:Choice>
              <mc:Fallback>
                <p:oleObj name="Document" r:id="rId4" imgW="7313400" imgH="11570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157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Example 4: How to compare two strings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ignoring </a:t>
            </a:r>
            <a:r>
              <a:rPr lang="en-US" dirty="0"/>
              <a:t>case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61195"/>
              </p:ext>
            </p:extLst>
          </p:nvPr>
        </p:nvGraphicFramePr>
        <p:xfrm>
          <a:off x="914400" y="1447800"/>
          <a:ext cx="7313400" cy="13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Document" r:id="rId4" imgW="7313400" imgH="1386966" progId="Word.Document.12">
                  <p:embed/>
                </p:oleObj>
              </mc:Choice>
              <mc:Fallback>
                <p:oleObj name="Document" r:id="rId4" imgW="7313400" imgH="1386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13400" cy="138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A function for comparing two strings while ignoring case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519148"/>
              </p:ext>
            </p:extLst>
          </p:nvPr>
        </p:nvGraphicFramePr>
        <p:xfrm>
          <a:off x="914400" y="1353271"/>
          <a:ext cx="7313400" cy="184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Document" r:id="rId4" imgW="7313400" imgH="1847129" progId="Word.Document.12">
                  <p:embed/>
                </p:oleObj>
              </mc:Choice>
              <mc:Fallback>
                <p:oleObj name="Document" r:id="rId4" imgW="7313400" imgH="1847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53271"/>
                        <a:ext cx="7313400" cy="1847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977033"/>
              </p:ext>
            </p:extLst>
          </p:nvPr>
        </p:nvGraphicFramePr>
        <p:xfrm>
          <a:off x="914400" y="1219200"/>
          <a:ext cx="7313400" cy="293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7313400" imgH="2931876" progId="Word.Document.12">
                  <p:embed/>
                </p:oleObj>
              </mc:Choice>
              <mc:Fallback>
                <p:oleObj name="Document" r:id="rId3" imgW="7313400" imgH="2931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931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3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a Date object that represents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current date and time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804845"/>
              </p:ext>
            </p:extLst>
          </p:nvPr>
        </p:nvGraphicFramePr>
        <p:xfrm>
          <a:off x="914400" y="1236776"/>
          <a:ext cx="7313400" cy="188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Document" r:id="rId4" imgW="7313400" imgH="1887424" progId="Word.Document.12">
                  <p:embed/>
                </p:oleObj>
              </mc:Choice>
              <mc:Fallback>
                <p:oleObj name="Document" r:id="rId4" imgW="7313400" imgH="18874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36776"/>
                        <a:ext cx="7313400" cy="188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7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Date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specifying date parts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0006"/>
              </p:ext>
            </p:extLst>
          </p:nvPr>
        </p:nvGraphicFramePr>
        <p:xfrm>
          <a:off x="914400" y="1219200"/>
          <a:ext cx="7313400" cy="211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Document" r:id="rId4" imgW="7313400" imgH="2114808" progId="Word.Document.12">
                  <p:embed/>
                </p:oleObj>
              </mc:Choice>
              <mc:Fallback>
                <p:oleObj name="Document" r:id="rId4" imgW="7313400" imgH="2114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114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a Date object </a:t>
            </a:r>
            <a:br>
              <a:rPr lang="en-US" dirty="0"/>
            </a:br>
            <a:r>
              <a:rPr lang="en-US" dirty="0"/>
              <a:t>by copying another </a:t>
            </a:r>
            <a:r>
              <a:rPr lang="en-US" dirty="0" smtClean="0"/>
              <a:t>Date </a:t>
            </a:r>
            <a:r>
              <a:rPr lang="en-US" dirty="0"/>
              <a:t>object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29871"/>
              </p:ext>
            </p:extLst>
          </p:nvPr>
        </p:nvGraphicFramePr>
        <p:xfrm>
          <a:off x="914400" y="1360499"/>
          <a:ext cx="7313400" cy="69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Document" r:id="rId4" imgW="7313400" imgH="696901" progId="Word.Document.12">
                  <p:embed/>
                </p:oleObj>
              </mc:Choice>
              <mc:Fallback>
                <p:oleObj name="Document" r:id="rId4" imgW="7313400" imgH="696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60499"/>
                        <a:ext cx="7313400" cy="69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unexpected results when specifying </a:t>
            </a:r>
            <a:br>
              <a:rPr lang="en-US" dirty="0"/>
            </a:br>
            <a:r>
              <a:rPr lang="en-US" dirty="0"/>
              <a:t>a date string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241996"/>
              </p:ext>
            </p:extLst>
          </p:nvPr>
        </p:nvGraphicFramePr>
        <p:xfrm>
          <a:off x="914400" y="1371600"/>
          <a:ext cx="7313400" cy="69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Document" r:id="rId4" imgW="7313400" imgH="696901" progId="Word.Document.12">
                  <p:embed/>
                </p:oleObj>
              </mc:Choice>
              <mc:Fallback>
                <p:oleObj name="Document" r:id="rId4" imgW="7313400" imgH="696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69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constructor for the Date object works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79014"/>
              </p:ext>
            </p:extLst>
          </p:nvPr>
        </p:nvGraphicFramePr>
        <p:xfrm>
          <a:off x="914400" y="1155700"/>
          <a:ext cx="7207250" cy="485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Document" r:id="rId4" imgW="7301323" imgH="4942625" progId="Word.Document.12">
                  <p:embed/>
                </p:oleObj>
              </mc:Choice>
              <mc:Fallback>
                <p:oleObj name="Document" r:id="rId4" imgW="7301323" imgH="49426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55700"/>
                        <a:ext cx="7207250" cy="485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formatting methods of a Date object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089034"/>
              </p:ext>
            </p:extLst>
          </p:nvPr>
        </p:nvGraphicFramePr>
        <p:xfrm>
          <a:off x="914400" y="1066800"/>
          <a:ext cx="7313400" cy="283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Document" r:id="rId4" imgW="7313400" imgH="2839412" progId="Word.Document.12">
                  <p:embed/>
                </p:oleObj>
              </mc:Choice>
              <mc:Fallback>
                <p:oleObj name="Document" r:id="rId4" imgW="7313400" imgH="2839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83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5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get methods of a Date object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524069"/>
              </p:ext>
            </p:extLst>
          </p:nvPr>
        </p:nvGraphicFramePr>
        <p:xfrm>
          <a:off x="914400" y="1143000"/>
          <a:ext cx="7301323" cy="275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Document" r:id="rId4" imgW="7301323" imgH="2758105" progId="Word.Document.12">
                  <p:embed/>
                </p:oleObj>
              </mc:Choice>
              <mc:Fallback>
                <p:oleObj name="Document" r:id="rId4" imgW="7301323" imgH="2758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5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methods of a Date object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00767"/>
              </p:ext>
            </p:extLst>
          </p:nvPr>
        </p:nvGraphicFramePr>
        <p:xfrm>
          <a:off x="914400" y="1207527"/>
          <a:ext cx="7301323" cy="214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Document" r:id="rId4" imgW="7301323" imgH="2145273" progId="Word.Document.12">
                  <p:embed/>
                </p:oleObj>
              </mc:Choice>
              <mc:Fallback>
                <p:oleObj name="Document" r:id="rId4" imgW="7301323" imgH="2145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07527"/>
                        <a:ext cx="7301323" cy="2145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How to display the date </a:t>
            </a:r>
            <a:br>
              <a:rPr lang="en-US" dirty="0"/>
            </a:br>
            <a:r>
              <a:rPr lang="en-US" dirty="0"/>
              <a:t>in your own format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400826"/>
              </p:ext>
            </p:extLst>
          </p:nvPr>
        </p:nvGraphicFramePr>
        <p:xfrm>
          <a:off x="914400" y="1337514"/>
          <a:ext cx="7313400" cy="4377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Document" r:id="rId4" imgW="7313400" imgH="4377486" progId="Word.Document.12">
                  <p:embed/>
                </p:oleObj>
              </mc:Choice>
              <mc:Fallback>
                <p:oleObj name="Document" r:id="rId4" imgW="7313400" imgH="43774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37514"/>
                        <a:ext cx="7313400" cy="4377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Example 2: How to calculate </a:t>
            </a:r>
            <a:r>
              <a:rPr lang="en-US" dirty="0" smtClean="0"/>
              <a:t>the </a:t>
            </a:r>
            <a:r>
              <a:rPr lang="en-US" dirty="0"/>
              <a:t>days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/>
              <a:t>the New Year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15254"/>
              </p:ext>
            </p:extLst>
          </p:nvPr>
        </p:nvGraphicFramePr>
        <p:xfrm>
          <a:off x="914400" y="1337514"/>
          <a:ext cx="7313400" cy="4377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Document" r:id="rId4" imgW="7313400" imgH="4377486" progId="Word.Document.12">
                  <p:embed/>
                </p:oleObj>
              </mc:Choice>
              <mc:Fallback>
                <p:oleObj name="Document" r:id="rId4" imgW="7313400" imgH="43774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37514"/>
                        <a:ext cx="7313400" cy="4377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Number object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98946"/>
              </p:ext>
            </p:extLst>
          </p:nvPr>
        </p:nvGraphicFramePr>
        <p:xfrm>
          <a:off x="914400" y="1143000"/>
          <a:ext cx="7313612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4" imgW="7313400" imgH="2081348" progId="Word.Document.12">
                  <p:embed/>
                </p:oleObj>
              </mc:Choice>
              <mc:Fallback>
                <p:oleObj name="Document" r:id="rId4" imgW="7313400" imgH="20813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0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6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How to calculate a due date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735313"/>
              </p:ext>
            </p:extLst>
          </p:nvPr>
        </p:nvGraphicFramePr>
        <p:xfrm>
          <a:off x="914400" y="1066800"/>
          <a:ext cx="7313400" cy="314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Document" r:id="rId4" imgW="7313400" imgH="3147386" progId="Word.Document.12">
                  <p:embed/>
                </p:oleObj>
              </mc:Choice>
              <mc:Fallback>
                <p:oleObj name="Document" r:id="rId4" imgW="7313400" imgH="31473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147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7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of the Count Down application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248410"/>
            <a:ext cx="5542280" cy="2256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9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application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960988"/>
              </p:ext>
            </p:extLst>
          </p:nvPr>
        </p:nvGraphicFramePr>
        <p:xfrm>
          <a:off x="914400" y="1104649"/>
          <a:ext cx="7313400" cy="5067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Document" r:id="rId4" imgW="7313400" imgH="5067551" progId="Word.Document.12">
                  <p:embed/>
                </p:oleObj>
              </mc:Choice>
              <mc:Fallback>
                <p:oleObj name="Document" r:id="rId4" imgW="7313400" imgH="5067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4649"/>
                        <a:ext cx="7313400" cy="5067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rule set for the &lt;p&gt; element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935482"/>
              </p:ext>
            </p:extLst>
          </p:nvPr>
        </p:nvGraphicFramePr>
        <p:xfrm>
          <a:off x="914400" y="1143000"/>
          <a:ext cx="7313400" cy="115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Document" r:id="rId4" imgW="7313400" imgH="1157064" progId="Word.Document.12">
                  <p:embed/>
                </p:oleObj>
              </mc:Choice>
              <mc:Fallback>
                <p:oleObj name="Document" r:id="rId4" imgW="7313400" imgH="11570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7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Countdown application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585995"/>
              </p:ext>
            </p:extLst>
          </p:nvPr>
        </p:nvGraphicFramePr>
        <p:xfrm>
          <a:off x="914400" y="1143000"/>
          <a:ext cx="7313400" cy="5067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Document" r:id="rId4" imgW="7313400" imgH="5067551" progId="Word.Document.12">
                  <p:embed/>
                </p:oleObj>
              </mc:Choice>
              <mc:Fallback>
                <p:oleObj name="Document" r:id="rId4" imgW="7313400" imgH="5067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67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789624"/>
              </p:ext>
            </p:extLst>
          </p:nvPr>
        </p:nvGraphicFramePr>
        <p:xfrm>
          <a:off x="914400" y="1143000"/>
          <a:ext cx="7313400" cy="426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Document" r:id="rId4" imgW="7313400" imgH="4262715" progId="Word.Document.12">
                  <p:embed/>
                </p:oleObj>
              </mc:Choice>
              <mc:Fallback>
                <p:oleObj name="Document" r:id="rId4" imgW="7313400" imgH="4262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26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65868"/>
              </p:ext>
            </p:extLst>
          </p:nvPr>
        </p:nvGraphicFramePr>
        <p:xfrm>
          <a:off x="914400" y="1190680"/>
          <a:ext cx="7313400" cy="34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Document" r:id="rId4" imgW="7313400" imgH="3457520" progId="Word.Document.12">
                  <p:embed/>
                </p:oleObj>
              </mc:Choice>
              <mc:Fallback>
                <p:oleObj name="Document" r:id="rId4" imgW="7313400" imgH="3457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90680"/>
                        <a:ext cx="7313400" cy="345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13-1 </a:t>
            </a:r>
            <a:r>
              <a:rPr lang="en-US" dirty="0"/>
              <a:t>Enhance the Future Value app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43147"/>
              </p:ext>
            </p:extLst>
          </p:nvPr>
        </p:nvGraphicFramePr>
        <p:xfrm>
          <a:off x="914400" y="1143000"/>
          <a:ext cx="7313400" cy="453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Document" r:id="rId4" imgW="7313400" imgH="4537590" progId="Word.Document.12">
                  <p:embed/>
                </p:oleObj>
              </mc:Choice>
              <mc:Fallback>
                <p:oleObj name="Document" r:id="rId4" imgW="7313400" imgH="45375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53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2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smtClean="0"/>
              <a:t>13-1 Develop </a:t>
            </a:r>
            <a:r>
              <a:rPr lang="en-US" dirty="0"/>
              <a:t>the Change Calculator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006850"/>
              </p:ext>
            </p:extLst>
          </p:nvPr>
        </p:nvGraphicFramePr>
        <p:xfrm>
          <a:off x="914400" y="1143000"/>
          <a:ext cx="7313400" cy="317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Document" r:id="rId4" imgW="7313400" imgH="3172931" progId="Word.Document.12">
                  <p:embed/>
                </p:oleObj>
              </mc:Choice>
              <mc:Fallback>
                <p:oleObj name="Document" r:id="rId4" imgW="7313400" imgH="31729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172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3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smtClean="0"/>
              <a:t>13-2 Develop </a:t>
            </a:r>
            <a:r>
              <a:rPr lang="en-US" dirty="0"/>
              <a:t>the Calendar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94898"/>
              </p:ext>
            </p:extLst>
          </p:nvPr>
        </p:nvGraphicFramePr>
        <p:xfrm>
          <a:off x="914400" y="1143000"/>
          <a:ext cx="7313400" cy="439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Document" r:id="rId4" imgW="7313400" imgH="4391518" progId="Word.Document.12">
                  <p:embed/>
                </p:oleObj>
              </mc:Choice>
              <mc:Fallback>
                <p:oleObj name="Document" r:id="rId4" imgW="7313400" imgH="4391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391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1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properties of the Number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408622"/>
              </p:ext>
            </p:extLst>
          </p:nvPr>
        </p:nvGraphicFramePr>
        <p:xfrm>
          <a:off x="914400" y="1066800"/>
          <a:ext cx="7313400" cy="3035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4" imgW="7313400" imgH="3035134" progId="Word.Document.12">
                  <p:embed/>
                </p:oleObj>
              </mc:Choice>
              <mc:Fallback>
                <p:oleObj name="Document" r:id="rId4" imgW="7313400" imgH="3035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035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2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13-1 Improve the Countdown validation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962487"/>
              </p:ext>
            </p:extLst>
          </p:nvPr>
        </p:nvGraphicFramePr>
        <p:xfrm>
          <a:off x="914400" y="1219200"/>
          <a:ext cx="7313400" cy="287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Document" r:id="rId4" imgW="7313400" imgH="2871073" progId="Word.Document.12">
                  <p:embed/>
                </p:oleObj>
              </mc:Choice>
              <mc:Fallback>
                <p:oleObj name="Document" r:id="rId4" imgW="7313400" imgH="2871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871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the Number object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06278"/>
              </p:ext>
            </p:extLst>
          </p:nvPr>
        </p:nvGraphicFramePr>
        <p:xfrm>
          <a:off x="914400" y="1219200"/>
          <a:ext cx="7301323" cy="61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ocument" r:id="rId4" imgW="7301323" imgH="612832" progId="Word.Document.12">
                  <p:embed/>
                </p:oleObj>
              </mc:Choice>
              <mc:Fallback>
                <p:oleObj name="Document" r:id="rId4" imgW="7301323" imgH="612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61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methods of the Number object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064230"/>
              </p:ext>
            </p:extLst>
          </p:nvPr>
        </p:nvGraphicFramePr>
        <p:xfrm>
          <a:off x="914400" y="1066800"/>
          <a:ext cx="7313400" cy="271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4" imgW="7313400" imgH="2712768" progId="Word.Document.12">
                  <p:embed/>
                </p:oleObj>
              </mc:Choice>
              <mc:Fallback>
                <p:oleObj name="Document" r:id="rId4" imgW="7313400" imgH="2712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712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5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property of the Math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32547"/>
              </p:ext>
            </p:extLst>
          </p:nvPr>
        </p:nvGraphicFramePr>
        <p:xfrm>
          <a:off x="914400" y="1066800"/>
          <a:ext cx="7313400" cy="107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Document" r:id="rId4" imgW="7313400" imgH="1076832" progId="Word.Document.12">
                  <p:embed/>
                </p:oleObj>
              </mc:Choice>
              <mc:Fallback>
                <p:oleObj name="Document" r:id="rId4" imgW="7313400" imgH="1076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07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9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methods of the Math object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923303"/>
              </p:ext>
            </p:extLst>
          </p:nvPr>
        </p:nvGraphicFramePr>
        <p:xfrm>
          <a:off x="914400" y="1143000"/>
          <a:ext cx="7313400" cy="244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Document" r:id="rId4" imgW="7313400" imgH="2449766" progId="Word.Document.12">
                  <p:embed/>
                </p:oleObj>
              </mc:Choice>
              <mc:Fallback>
                <p:oleObj name="Document" r:id="rId4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44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546</TotalTime>
  <Words>1413</Words>
  <Application>Microsoft Office PowerPoint</Application>
  <PresentationFormat>On-screen Show (4:3)</PresentationFormat>
  <Paragraphs>250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13</vt:lpstr>
      <vt:lpstr>Objectives</vt:lpstr>
      <vt:lpstr>Objectives (continued)</vt:lpstr>
      <vt:lpstr>Properties of the Number object</vt:lpstr>
      <vt:lpstr>Examples of properties of the Number object</vt:lpstr>
      <vt:lpstr>Methods of the Number object</vt:lpstr>
      <vt:lpstr>Examples of methods of the Number object</vt:lpstr>
      <vt:lpstr>One property of the Math object</vt:lpstr>
      <vt:lpstr>Common methods of the Math object</vt:lpstr>
      <vt:lpstr>Examples of common methods  of the Math object</vt:lpstr>
      <vt:lpstr>Examples of common methods  of the Math object (continued)</vt:lpstr>
      <vt:lpstr>The exponentiation operator of ECMAScript 2015+</vt:lpstr>
      <vt:lpstr>The random() method of the Math object</vt:lpstr>
      <vt:lpstr>Examples of the Math.random method</vt:lpstr>
      <vt:lpstr>The user interface for the PIG application</vt:lpstr>
      <vt:lpstr>The HTML for the PIG application</vt:lpstr>
      <vt:lpstr>The HTML for the PIG application (continued)</vt:lpstr>
      <vt:lpstr>The JavaScript for the PIG application</vt:lpstr>
      <vt:lpstr>The JavaScript (continued)</vt:lpstr>
      <vt:lpstr>The JavaScript (continued)</vt:lpstr>
      <vt:lpstr>One property of String objects</vt:lpstr>
      <vt:lpstr>Methods of String objects</vt:lpstr>
      <vt:lpstr>Examples of methods of String objects</vt:lpstr>
      <vt:lpstr>Examples of methods  of String objects (continued)</vt:lpstr>
      <vt:lpstr>Example 1: How to trim spaces  off the beginning of a string</vt:lpstr>
      <vt:lpstr>Example 2: How to trim spaces  off the end of a string</vt:lpstr>
      <vt:lpstr>Example 3: How to combine ltrim and rtrim  to trim all spaces</vt:lpstr>
      <vt:lpstr>Example 4: How to compare two strings  ignoring case</vt:lpstr>
      <vt:lpstr>Example 5: A function for comparing two strings while ignoring case</vt:lpstr>
      <vt:lpstr>How to create a Date object that represents  the current date and time</vt:lpstr>
      <vt:lpstr>How to create a Date object  by specifying date parts</vt:lpstr>
      <vt:lpstr>How to create a Date object  by copying another Date object</vt:lpstr>
      <vt:lpstr>Some unexpected results when specifying  a date string</vt:lpstr>
      <vt:lpstr>How the constructor for the Date object works</vt:lpstr>
      <vt:lpstr>The formatting methods of a Date object</vt:lpstr>
      <vt:lpstr>The get methods of a Date object</vt:lpstr>
      <vt:lpstr>The set methods of a Date object</vt:lpstr>
      <vt:lpstr>Example 1: How to display the date  in your own format</vt:lpstr>
      <vt:lpstr>Example 2: How to calculate the days  until the New Year</vt:lpstr>
      <vt:lpstr>Example 3: How to calculate a due date</vt:lpstr>
      <vt:lpstr>The user interface of the Count Down application</vt:lpstr>
      <vt:lpstr>The HTML for the application</vt:lpstr>
      <vt:lpstr>The CSS rule set for the &lt;p&gt; element</vt:lpstr>
      <vt:lpstr>The JavaScript for the Countdown application</vt:lpstr>
      <vt:lpstr>The JavaScript (continued)</vt:lpstr>
      <vt:lpstr>The JavaScript (continued)</vt:lpstr>
      <vt:lpstr>Exercise 13-1 Enhance the Future Value app</vt:lpstr>
      <vt:lpstr>Extra 13-1 Develop the Change Calculator  </vt:lpstr>
      <vt:lpstr>Extra 13-2 Develop the Calendar application</vt:lpstr>
      <vt:lpstr>Short 13-1 Improve the Countdown validation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62</cp:revision>
  <dcterms:created xsi:type="dcterms:W3CDTF">2010-11-30T18:46:51Z</dcterms:created>
  <dcterms:modified xsi:type="dcterms:W3CDTF">2017-02-17T00:37:58Z</dcterms:modified>
</cp:coreProperties>
</file>