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4"/>
  </p:notesMasterIdLst>
  <p:handoutMasterIdLst>
    <p:handoutMasterId r:id="rId65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  <p:sldId id="378" r:id="rId57"/>
    <p:sldId id="379" r:id="rId58"/>
    <p:sldId id="380" r:id="rId59"/>
    <p:sldId id="381" r:id="rId60"/>
    <p:sldId id="382" r:id="rId61"/>
    <p:sldId id="383" r:id="rId62"/>
    <p:sldId id="384" r:id="rId6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97" d="100"/>
          <a:sy n="97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7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6.docx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7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8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9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0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1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2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3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4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5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6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7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8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9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30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1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2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3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4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5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6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7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8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9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40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41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42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3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4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5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6.doc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47.docx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48.docx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49.docx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50.docx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51.docx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52.docx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53.docx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58.emf"/><Relationship Id="rId4" Type="http://schemas.openxmlformats.org/officeDocument/2006/relationships/package" Target="../embeddings/Microsoft_Word_Document54.docx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55.docx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60.emf"/><Relationship Id="rId4" Type="http://schemas.openxmlformats.org/officeDocument/2006/relationships/package" Target="../embeddings/Microsoft_Word_Document56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61.emf"/><Relationship Id="rId4" Type="http://schemas.openxmlformats.org/officeDocument/2006/relationships/package" Target="../embeddings/Microsoft_Word_Document57.docx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62.emf"/><Relationship Id="rId4" Type="http://schemas.openxmlformats.org/officeDocument/2006/relationships/package" Target="../embeddings/Microsoft_Word_Document58.docx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675675"/>
              </p:ext>
            </p:extLst>
          </p:nvPr>
        </p:nvGraphicFramePr>
        <p:xfrm>
          <a:off x="914400" y="1600200"/>
          <a:ext cx="7313400" cy="2482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4" imgW="7313400" imgH="2482506" progId="Word.Document.12">
                  <p:embed/>
                </p:oleObj>
              </mc:Choice>
              <mc:Fallback>
                <p:oleObj name="Document" r:id="rId4" imgW="7313400" imgH="2482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13400" cy="2482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switch statement with a default case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893257"/>
              </p:ext>
            </p:extLst>
          </p:nvPr>
        </p:nvGraphicFramePr>
        <p:xfrm>
          <a:off x="914400" y="1143000"/>
          <a:ext cx="7313400" cy="460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Document" r:id="rId4" imgW="7313400" imgH="4600912" progId="Word.Document.12">
                  <p:embed/>
                </p:oleObj>
              </mc:Choice>
              <mc:Fallback>
                <p:oleObj name="Document" r:id="rId4" imgW="7313400" imgH="46009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600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2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switch statement with fall through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447219"/>
              </p:ext>
            </p:extLst>
          </p:nvPr>
        </p:nvGraphicFramePr>
        <p:xfrm>
          <a:off x="914400" y="1143000"/>
          <a:ext cx="7313400" cy="2990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Document" r:id="rId4" imgW="7313400" imgH="2990521" progId="Word.Document.12">
                  <p:embed/>
                </p:oleObj>
              </mc:Choice>
              <mc:Fallback>
                <p:oleObj name="Document" r:id="rId4" imgW="7313400" imgH="29905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990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817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Syntax of the conditional operator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732118"/>
              </p:ext>
            </p:extLst>
          </p:nvPr>
        </p:nvGraphicFramePr>
        <p:xfrm>
          <a:off x="914400" y="1146175"/>
          <a:ext cx="72421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Document" r:id="rId4" imgW="7301323" imgH="460524" progId="Word.Document.12">
                  <p:embed/>
                </p:oleObj>
              </mc:Choice>
              <mc:Fallback>
                <p:oleObj name="Document" r:id="rId4" imgW="7301323" imgH="4605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6175"/>
                        <a:ext cx="7242175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558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Examples of the conditional operator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954864"/>
              </p:ext>
            </p:extLst>
          </p:nvPr>
        </p:nvGraphicFramePr>
        <p:xfrm>
          <a:off x="914400" y="1060450"/>
          <a:ext cx="7313612" cy="473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Document" r:id="rId4" imgW="7301323" imgH="4728386" progId="Word.Document.12">
                  <p:embed/>
                </p:oleObj>
              </mc:Choice>
              <mc:Fallback>
                <p:oleObj name="Document" r:id="rId4" imgW="7301323" imgH="47283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0450"/>
                        <a:ext cx="7313612" cy="473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28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conditional operators can be rewritten </a:t>
            </a:r>
            <a:br>
              <a:rPr lang="en-US" dirty="0"/>
            </a:br>
            <a:r>
              <a:rPr lang="en-US" dirty="0"/>
              <a:t>with if statements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956123"/>
              </p:ext>
            </p:extLst>
          </p:nvPr>
        </p:nvGraphicFramePr>
        <p:xfrm>
          <a:off x="914400" y="1219200"/>
          <a:ext cx="7313400" cy="372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Document" r:id="rId4" imgW="7313400" imgH="3725199" progId="Word.Document.12">
                  <p:embed/>
                </p:oleObj>
              </mc:Choice>
              <mc:Fallback>
                <p:oleObj name="Document" r:id="rId4" imgW="7313400" imgH="37251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3725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469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use the AND </a:t>
            </a:r>
            <a:r>
              <a:rPr lang="en-US" dirty="0" err="1"/>
              <a:t>and</a:t>
            </a:r>
            <a:r>
              <a:rPr lang="en-US" dirty="0"/>
              <a:t> OR operators </a:t>
            </a:r>
            <a:br>
              <a:rPr lang="en-US" dirty="0"/>
            </a:br>
            <a:r>
              <a:rPr lang="en-US" dirty="0"/>
              <a:t>to select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033344"/>
              </p:ext>
            </p:extLst>
          </p:nvPr>
        </p:nvGraphicFramePr>
        <p:xfrm>
          <a:off x="914400" y="1304001"/>
          <a:ext cx="7313400" cy="372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Document" r:id="rId4" imgW="7301323" imgH="3728123" progId="Word.Document.12">
                  <p:embed/>
                </p:oleObj>
              </mc:Choice>
              <mc:Fallback>
                <p:oleObj name="Document" r:id="rId4" imgW="7301323" imgH="37281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04001"/>
                        <a:ext cx="7313400" cy="3725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863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selections can be rewritten with if statements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211077"/>
              </p:ext>
            </p:extLst>
          </p:nvPr>
        </p:nvGraphicFramePr>
        <p:xfrm>
          <a:off x="914400" y="1066800"/>
          <a:ext cx="7313400" cy="4229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Document" r:id="rId4" imgW="7313400" imgH="4229615" progId="Word.Document.12">
                  <p:embed/>
                </p:oleObj>
              </mc:Choice>
              <mc:Fallback>
                <p:oleObj name="Document" r:id="rId4" imgW="7313400" imgH="42296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229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979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of the Invoice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8-0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435" y="1257300"/>
            <a:ext cx="5942965" cy="3238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226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of the HTML for the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064848"/>
              </p:ext>
            </p:extLst>
          </p:nvPr>
        </p:nvGraphicFramePr>
        <p:xfrm>
          <a:off x="914400" y="1143000"/>
          <a:ext cx="7313612" cy="28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Document" r:id="rId4" imgW="7313400" imgH="2850925" progId="Word.Document.12">
                  <p:embed/>
                </p:oleObj>
              </mc:Choice>
              <mc:Fallback>
                <p:oleObj name="Document" r:id="rId4" imgW="7313400" imgH="28509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285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651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of the HTML for the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859824"/>
              </p:ext>
            </p:extLst>
          </p:nvPr>
        </p:nvGraphicFramePr>
        <p:xfrm>
          <a:off x="914400" y="1143000"/>
          <a:ext cx="7313612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Document" r:id="rId4" imgW="7313400" imgH="2046808" progId="Word.Document.12">
                  <p:embed/>
                </p:oleObj>
              </mc:Choice>
              <mc:Fallback>
                <p:oleObj name="Document" r:id="rId4" imgW="7313400" imgH="20468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204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16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483820"/>
              </p:ext>
            </p:extLst>
          </p:nvPr>
        </p:nvGraphicFramePr>
        <p:xfrm>
          <a:off x="914400" y="1069975"/>
          <a:ext cx="7253288" cy="405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3" imgW="7313400" imgH="4086781" progId="Word.Document.12">
                  <p:embed/>
                </p:oleObj>
              </mc:Choice>
              <mc:Fallback>
                <p:oleObj name="Document" r:id="rId3" imgW="7313400" imgH="40867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9975"/>
                        <a:ext cx="7253288" cy="405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JavaScript for the Invoice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812038"/>
              </p:ext>
            </p:extLst>
          </p:nvPr>
        </p:nvGraphicFramePr>
        <p:xfrm>
          <a:off x="914400" y="1143000"/>
          <a:ext cx="7313612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Document" r:id="rId4" imgW="7313400" imgH="4058358" progId="Word.Document.12">
                  <p:embed/>
                </p:oleObj>
              </mc:Choice>
              <mc:Fallback>
                <p:oleObj name="Document" r:id="rId4" imgW="7313400" imgH="40583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06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391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JavaScript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265189"/>
              </p:ext>
            </p:extLst>
          </p:nvPr>
        </p:nvGraphicFramePr>
        <p:xfrm>
          <a:off x="914400" y="1143000"/>
          <a:ext cx="7313612" cy="466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Document" r:id="rId4" imgW="7313400" imgH="4662795" progId="Word.Document.12">
                  <p:embed/>
                </p:oleObj>
              </mc:Choice>
              <mc:Fallback>
                <p:oleObj name="Document" r:id="rId4" imgW="7313400" imgH="46627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66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5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JavaScript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030220"/>
              </p:ext>
            </p:extLst>
          </p:nvPr>
        </p:nvGraphicFramePr>
        <p:xfrm>
          <a:off x="914400" y="1143000"/>
          <a:ext cx="7313612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Document" r:id="rId4" imgW="7313400" imgH="1443811" progId="Word.Document.12">
                  <p:embed/>
                </p:oleObj>
              </mc:Choice>
              <mc:Fallback>
                <p:oleObj name="Document" r:id="rId4" imgW="7313400" imgH="14438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1444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04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a try-catch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160238"/>
              </p:ext>
            </p:extLst>
          </p:nvPr>
        </p:nvGraphicFramePr>
        <p:xfrm>
          <a:off x="914400" y="1066800"/>
          <a:ext cx="7313400" cy="246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Document" r:id="rId4" imgW="7313400" imgH="2461279" progId="Word.Document.12">
                  <p:embed/>
                </p:oleObj>
              </mc:Choice>
              <mc:Fallback>
                <p:oleObj name="Document" r:id="rId4" imgW="7313400" imgH="24612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461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627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try-catch statement for a </a:t>
            </a:r>
            <a:r>
              <a:rPr lang="en-US" dirty="0" err="1"/>
              <a:t>calculateFV</a:t>
            </a:r>
            <a:r>
              <a:rPr lang="en-US" dirty="0"/>
              <a:t>()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051623"/>
              </p:ext>
            </p:extLst>
          </p:nvPr>
        </p:nvGraphicFramePr>
        <p:xfrm>
          <a:off x="914400" y="1143000"/>
          <a:ext cx="7313400" cy="2990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Document" r:id="rId4" imgW="7313400" imgH="2990521" progId="Word.Document.12">
                  <p:embed/>
                </p:oleObj>
              </mc:Choice>
              <mc:Fallback>
                <p:oleObj name="Document" r:id="rId4" imgW="7313400" imgH="29905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990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249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catch block that displays a custom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205055"/>
              </p:ext>
            </p:extLst>
          </p:nvPr>
        </p:nvGraphicFramePr>
        <p:xfrm>
          <a:off x="914400" y="1143000"/>
          <a:ext cx="731361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Document" r:id="rId4" imgW="7313400" imgH="639335" progId="Word.Document.12">
                  <p:embed/>
                </p:oleObj>
              </mc:Choice>
              <mc:Fallback>
                <p:oleObj name="Document" r:id="rId4" imgW="7313400" imgH="6393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639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62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506360"/>
              </p:ext>
            </p:extLst>
          </p:nvPr>
        </p:nvGraphicFramePr>
        <p:xfrm>
          <a:off x="914400" y="1066800"/>
          <a:ext cx="7313400" cy="23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Document" r:id="rId4" imgW="7313400" imgH="2317725" progId="Word.Document.12">
                  <p:embed/>
                </p:oleObj>
              </mc:Choice>
              <mc:Fallback>
                <p:oleObj name="Document" r:id="rId4" imgW="7313400" imgH="23177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31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795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creating a new Error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287956"/>
              </p:ext>
            </p:extLst>
          </p:nvPr>
        </p:nvGraphicFramePr>
        <p:xfrm>
          <a:off x="914400" y="1066800"/>
          <a:ext cx="7313400" cy="1076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Document" r:id="rId4" imgW="7313400" imgH="1076832" progId="Word.Document.12">
                  <p:embed/>
                </p:oleObj>
              </mc:Choice>
              <mc:Fallback>
                <p:oleObj name="Document" r:id="rId4" imgW="7313400" imgH="10768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076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86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calculateFV</a:t>
            </a:r>
            <a:r>
              <a:rPr lang="en-US" dirty="0"/>
              <a:t>() method </a:t>
            </a:r>
            <a:br>
              <a:rPr lang="en-US" dirty="0"/>
            </a:br>
            <a:r>
              <a:rPr lang="en-US" dirty="0"/>
              <a:t>that throws a new Error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965540"/>
              </p:ext>
            </p:extLst>
          </p:nvPr>
        </p:nvGraphicFramePr>
        <p:xfrm>
          <a:off x="914400" y="1295400"/>
          <a:ext cx="7313400" cy="3220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Document" r:id="rId4" imgW="7313400" imgH="3220782" progId="Word.Document.12">
                  <p:embed/>
                </p:oleObj>
              </mc:Choice>
              <mc:Fallback>
                <p:oleObj name="Document" r:id="rId4" imgW="7313400" imgH="32207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3220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12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try-catch statement that </a:t>
            </a:r>
            <a:r>
              <a:rPr lang="en-US" dirty="0" smtClean="0"/>
              <a:t>catches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Error object that has been thrown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635266"/>
              </p:ext>
            </p:extLst>
          </p:nvPr>
        </p:nvGraphicFramePr>
        <p:xfrm>
          <a:off x="914400" y="1295400"/>
          <a:ext cx="7313400" cy="1610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Document" r:id="rId4" imgW="7313400" imgH="1610391" progId="Word.Document.12">
                  <p:embed/>
                </p:oleObj>
              </mc:Choice>
              <mc:Fallback>
                <p:oleObj name="Document" r:id="rId4" imgW="7313400" imgH="16103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1610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576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873306"/>
              </p:ext>
            </p:extLst>
          </p:nvPr>
        </p:nvGraphicFramePr>
        <p:xfrm>
          <a:off x="914400" y="1069975"/>
          <a:ext cx="8531225" cy="501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Document" r:id="rId3" imgW="7313400" imgH="4299413" progId="Word.Document.12">
                  <p:embed/>
                </p:oleObj>
              </mc:Choice>
              <mc:Fallback>
                <p:oleObj name="Document" r:id="rId3" imgW="7313400" imgH="42994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9975"/>
                        <a:ext cx="8531225" cy="501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382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of the error types in the Error hierarchy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718351"/>
              </p:ext>
            </p:extLst>
          </p:nvPr>
        </p:nvGraphicFramePr>
        <p:xfrm>
          <a:off x="914400" y="1066800"/>
          <a:ext cx="7313400" cy="3333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Document" r:id="rId4" imgW="7313400" imgH="3333394" progId="Word.Document.12">
                  <p:embed/>
                </p:oleObj>
              </mc:Choice>
              <mc:Fallback>
                <p:oleObj name="Document" r:id="rId4" imgW="7313400" imgH="33333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333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682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reasons for using throw statements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628332"/>
              </p:ext>
            </p:extLst>
          </p:nvPr>
        </p:nvGraphicFramePr>
        <p:xfrm>
          <a:off x="914400" y="1143000"/>
          <a:ext cx="7313400" cy="1064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Document" r:id="rId4" imgW="7313400" imgH="1064599" progId="Word.Document.12">
                  <p:embed/>
                </p:oleObj>
              </mc:Choice>
              <mc:Fallback>
                <p:oleObj name="Document" r:id="rId4" imgW="7313400" imgH="10645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064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92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ways to create a regular expression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11130"/>
              </p:ext>
            </p:extLst>
          </p:nvPr>
        </p:nvGraphicFramePr>
        <p:xfrm>
          <a:off x="914400" y="1066800"/>
          <a:ext cx="7313400" cy="1424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Document" r:id="rId4" imgW="7313400" imgH="1424743" progId="Word.Document.12">
                  <p:embed/>
                </p:oleObj>
              </mc:Choice>
              <mc:Fallback>
                <p:oleObj name="Document" r:id="rId4" imgW="7313400" imgH="14247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424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312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Two statements that create a regular expression that will find “Babbage”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738320"/>
              </p:ext>
            </p:extLst>
          </p:nvPr>
        </p:nvGraphicFramePr>
        <p:xfrm>
          <a:off x="914400" y="1242257"/>
          <a:ext cx="7313400" cy="1424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Document" r:id="rId4" imgW="7301323" imgH="1425861" progId="Word.Document.12">
                  <p:embed/>
                </p:oleObj>
              </mc:Choice>
              <mc:Fallback>
                <p:oleObj name="Document" r:id="rId4" imgW="7301323" imgH="14258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42257"/>
                        <a:ext cx="7313400" cy="1424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207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One method of a regular expression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758162"/>
              </p:ext>
            </p:extLst>
          </p:nvPr>
        </p:nvGraphicFramePr>
        <p:xfrm>
          <a:off x="914400" y="1066800"/>
          <a:ext cx="7313400" cy="3005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Document" r:id="rId4" imgW="7313400" imgH="3005632" progId="Word.Document.12">
                  <p:embed/>
                </p:oleObj>
              </mc:Choice>
              <mc:Fallback>
                <p:oleObj name="Document" r:id="rId4" imgW="7313400" imgH="30056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005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66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create a case-insensitive regular expression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01745"/>
              </p:ext>
            </p:extLst>
          </p:nvPr>
        </p:nvGraphicFramePr>
        <p:xfrm>
          <a:off x="914400" y="1219200"/>
          <a:ext cx="7313400" cy="2271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Document" r:id="rId4" imgW="7313400" imgH="2271673" progId="Word.Document.12">
                  <p:embed/>
                </p:oleObj>
              </mc:Choice>
              <mc:Fallback>
                <p:oleObj name="Document" r:id="rId4" imgW="7313400" imgH="22716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2271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431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150485"/>
              </p:ext>
            </p:extLst>
          </p:nvPr>
        </p:nvGraphicFramePr>
        <p:xfrm>
          <a:off x="914400" y="1066800"/>
          <a:ext cx="7313400" cy="1931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Document" r:id="rId4" imgW="7313400" imgH="1931318" progId="Word.Document.12">
                  <p:embed/>
                </p:oleObj>
              </mc:Choice>
              <mc:Fallback>
                <p:oleObj name="Document" r:id="rId4" imgW="7313400" imgH="19313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931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432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Special characters in regular expressions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091643"/>
              </p:ext>
            </p:extLst>
          </p:nvPr>
        </p:nvGraphicFramePr>
        <p:xfrm>
          <a:off x="915988" y="990600"/>
          <a:ext cx="7313400" cy="5105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Document" r:id="rId4" imgW="7313400" imgH="5105328" progId="Word.Document.12">
                  <p:embed/>
                </p:oleObj>
              </mc:Choice>
              <mc:Fallback>
                <p:oleObj name="Document" r:id="rId4" imgW="7313400" imgH="51053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5988" y="990600"/>
                        <a:ext cx="7313400" cy="5105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90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match special characters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393903"/>
              </p:ext>
            </p:extLst>
          </p:nvPr>
        </p:nvGraphicFramePr>
        <p:xfrm>
          <a:off x="914400" y="1143000"/>
          <a:ext cx="7313400" cy="2682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Document" r:id="rId4" imgW="7313400" imgH="2682906" progId="Word.Document.12">
                  <p:embed/>
                </p:oleObj>
              </mc:Choice>
              <mc:Fallback>
                <p:oleObj name="Document" r:id="rId4" imgW="7313400" imgH="26829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682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164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Types of characters in regular expressions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136028"/>
              </p:ext>
            </p:extLst>
          </p:nvPr>
        </p:nvGraphicFramePr>
        <p:xfrm>
          <a:off x="914400" y="1066800"/>
          <a:ext cx="7389812" cy="478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Document" r:id="rId4" imgW="7389702" imgH="4789798" progId="Word.Document.12">
                  <p:embed/>
                </p:oleObj>
              </mc:Choice>
              <mc:Fallback>
                <p:oleObj name="Document" r:id="rId4" imgW="7389702" imgH="47897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89812" cy="4789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73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835569"/>
              </p:ext>
            </p:extLst>
          </p:nvPr>
        </p:nvGraphicFramePr>
        <p:xfrm>
          <a:off x="914400" y="1143000"/>
          <a:ext cx="7180263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ocument" r:id="rId3" imgW="7313400" imgH="1320046" progId="Word.Document.12">
                  <p:embed/>
                </p:oleObj>
              </mc:Choice>
              <mc:Fallback>
                <p:oleObj name="Document" r:id="rId3" imgW="7313400" imgH="13200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180263" cy="128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884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match types of characters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284926"/>
              </p:ext>
            </p:extLst>
          </p:nvPr>
        </p:nvGraphicFramePr>
        <p:xfrm>
          <a:off x="914400" y="1143000"/>
          <a:ext cx="7313400" cy="1150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Document" r:id="rId4" imgW="7313400" imgH="1150228" progId="Word.Document.12">
                  <p:embed/>
                </p:oleObj>
              </mc:Choice>
              <mc:Fallback>
                <p:oleObj name="Document" r:id="rId4" imgW="7313400" imgH="11502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150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477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String positions in regular expressions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844181"/>
              </p:ext>
            </p:extLst>
          </p:nvPr>
        </p:nvGraphicFramePr>
        <p:xfrm>
          <a:off x="914400" y="1143000"/>
          <a:ext cx="7389702" cy="256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Document" r:id="rId4" imgW="7389702" imgH="2562738" progId="Word.Document.12">
                  <p:embed/>
                </p:oleObj>
              </mc:Choice>
              <mc:Fallback>
                <p:oleObj name="Document" r:id="rId4" imgW="7389702" imgH="25627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89702" cy="256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033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match string positions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250804"/>
              </p:ext>
            </p:extLst>
          </p:nvPr>
        </p:nvGraphicFramePr>
        <p:xfrm>
          <a:off x="914400" y="1143000"/>
          <a:ext cx="7313400" cy="1840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Document" r:id="rId4" imgW="7313400" imgH="1840293" progId="Word.Document.12">
                  <p:embed/>
                </p:oleObj>
              </mc:Choice>
              <mc:Fallback>
                <p:oleObj name="Document" r:id="rId4" imgW="7313400" imgH="18402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840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964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group and match </a:t>
            </a:r>
            <a:r>
              <a:rPr lang="en-US" dirty="0" err="1"/>
              <a:t>subpatterns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145806"/>
              </p:ext>
            </p:extLst>
          </p:nvPr>
        </p:nvGraphicFramePr>
        <p:xfrm>
          <a:off x="914400" y="1066800"/>
          <a:ext cx="7304043" cy="3425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Document" r:id="rId4" imgW="7304043" imgH="3425499" progId="Word.Document.12">
                  <p:embed/>
                </p:oleObj>
              </mc:Choice>
              <mc:Fallback>
                <p:oleObj name="Document" r:id="rId4" imgW="7304043" imgH="34254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4043" cy="34254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38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Repeating patterns in regular expressions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850136"/>
              </p:ext>
            </p:extLst>
          </p:nvPr>
        </p:nvGraphicFramePr>
        <p:xfrm>
          <a:off x="914400" y="1143000"/>
          <a:ext cx="7389702" cy="3018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Document" r:id="rId4" imgW="7389702" imgH="3018944" progId="Word.Document.12">
                  <p:embed/>
                </p:oleObj>
              </mc:Choice>
              <mc:Fallback>
                <p:oleObj name="Document" r:id="rId4" imgW="7389702" imgH="30189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89702" cy="3018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87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match a repeating pattern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862816"/>
              </p:ext>
            </p:extLst>
          </p:nvPr>
        </p:nvGraphicFramePr>
        <p:xfrm>
          <a:off x="914400" y="1143000"/>
          <a:ext cx="7313400" cy="3220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Document" r:id="rId4" imgW="7313400" imgH="3220782" progId="Word.Document.12">
                  <p:embed/>
                </p:oleObj>
              </mc:Choice>
              <mc:Fallback>
                <p:oleObj name="Document" r:id="rId4" imgW="7313400" imgH="32207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220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32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Regular expressions for testing </a:t>
            </a:r>
            <a:r>
              <a:rPr lang="en-US" dirty="0" smtClean="0"/>
              <a:t>validity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518192"/>
              </p:ext>
            </p:extLst>
          </p:nvPr>
        </p:nvGraphicFramePr>
        <p:xfrm>
          <a:off x="914400" y="1066800"/>
          <a:ext cx="7313400" cy="4729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Document" r:id="rId4" imgW="7313400" imgH="4729354" progId="Word.Document.12">
                  <p:embed/>
                </p:oleObj>
              </mc:Choice>
              <mc:Fallback>
                <p:oleObj name="Document" r:id="rId4" imgW="7313400" imgH="47293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729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310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Examples that use these expressions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537434"/>
              </p:ext>
            </p:extLst>
          </p:nvPr>
        </p:nvGraphicFramePr>
        <p:xfrm>
          <a:off x="914400" y="990600"/>
          <a:ext cx="7313612" cy="533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Document" r:id="rId4" imgW="7313400" imgH="5332352" progId="Word.Document.12">
                  <p:embed/>
                </p:oleObj>
              </mc:Choice>
              <mc:Fallback>
                <p:oleObj name="Document" r:id="rId4" imgW="7313400" imgH="53323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13612" cy="5335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465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function that does complete validation </a:t>
            </a:r>
            <a:br>
              <a:rPr lang="en-US" dirty="0"/>
            </a:br>
            <a:r>
              <a:rPr lang="en-US" dirty="0"/>
              <a:t>of an email address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208010"/>
              </p:ext>
            </p:extLst>
          </p:nvPr>
        </p:nvGraphicFramePr>
        <p:xfrm>
          <a:off x="914400" y="1295400"/>
          <a:ext cx="7313612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Document" r:id="rId4" imgW="7313400" imgH="4029935" progId="Word.Document.12">
                  <p:embed/>
                </p:oleObj>
              </mc:Choice>
              <mc:Fallback>
                <p:oleObj name="Document" r:id="rId4" imgW="7313400" imgH="40299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612" cy="403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822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Account Profile app with error messages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95400"/>
            <a:ext cx="6669405" cy="1841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298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equality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363973"/>
              </p:ext>
            </p:extLst>
          </p:nvPr>
        </p:nvGraphicFramePr>
        <p:xfrm>
          <a:off x="914400" y="1143000"/>
          <a:ext cx="7313400" cy="1230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r:id="rId4" imgW="7313400" imgH="1230460" progId="Word.Document.12">
                  <p:embed/>
                </p:oleObj>
              </mc:Choice>
              <mc:Fallback>
                <p:oleObj name="Document" r:id="rId4" imgW="7313400" imgH="12304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230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40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Account Profile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622632"/>
              </p:ext>
            </p:extLst>
          </p:nvPr>
        </p:nvGraphicFramePr>
        <p:xfrm>
          <a:off x="914400" y="1143000"/>
          <a:ext cx="7313400" cy="437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Document" r:id="rId4" imgW="7313400" imgH="4371010" progId="Word.Document.12">
                  <p:embed/>
                </p:oleObj>
              </mc:Choice>
              <mc:Fallback>
                <p:oleObj name="Document" r:id="rId4" imgW="7313400" imgH="43710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371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0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820225"/>
              </p:ext>
            </p:extLst>
          </p:nvPr>
        </p:nvGraphicFramePr>
        <p:xfrm>
          <a:off x="914400" y="1066800"/>
          <a:ext cx="7313400" cy="3147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Document" r:id="rId4" imgW="7313400" imgH="3147386" progId="Word.Document.12">
                  <p:embed/>
                </p:oleObj>
              </mc:Choice>
              <mc:Fallback>
                <p:oleObj name="Document" r:id="rId4" imgW="7313400" imgH="31473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147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30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JavaScript for the Account Profile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514362"/>
              </p:ext>
            </p:extLst>
          </p:nvPr>
        </p:nvGraphicFramePr>
        <p:xfrm>
          <a:off x="914400" y="1143000"/>
          <a:ext cx="7313400" cy="3853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Document" r:id="rId4" imgW="7313400" imgH="3853282" progId="Word.Document.12">
                  <p:embed/>
                </p:oleObj>
              </mc:Choice>
              <mc:Fallback>
                <p:oleObj name="Document" r:id="rId4" imgW="7313400" imgH="38532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853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178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JavaScript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687544"/>
              </p:ext>
            </p:extLst>
          </p:nvPr>
        </p:nvGraphicFramePr>
        <p:xfrm>
          <a:off x="914400" y="1143000"/>
          <a:ext cx="7313612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Document" r:id="rId4" imgW="7313400" imgH="4461316" progId="Word.Document.12">
                  <p:embed/>
                </p:oleObj>
              </mc:Choice>
              <mc:Fallback>
                <p:oleObj name="Document" r:id="rId4" imgW="7313400" imgH="44613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46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92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JavaScript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231893"/>
              </p:ext>
            </p:extLst>
          </p:nvPr>
        </p:nvGraphicFramePr>
        <p:xfrm>
          <a:off x="914400" y="1143000"/>
          <a:ext cx="7313612" cy="426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" name="Document" r:id="rId4" imgW="7313400" imgH="4259837" progId="Word.Document.12">
                  <p:embed/>
                </p:oleObj>
              </mc:Choice>
              <mc:Fallback>
                <p:oleObj name="Document" r:id="rId4" imgW="7313400" imgH="42598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26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581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543800" cy="738664"/>
          </a:xfrm>
        </p:spPr>
        <p:txBody>
          <a:bodyPr/>
          <a:lstStyle/>
          <a:p>
            <a:r>
              <a:rPr lang="en-US" dirty="0"/>
              <a:t>Exercise 14-1	Enhance the Prime Number </a:t>
            </a: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181251"/>
              </p:ext>
            </p:extLst>
          </p:nvPr>
        </p:nvGraphicFramePr>
        <p:xfrm>
          <a:off x="914400" y="1143000"/>
          <a:ext cx="7313400" cy="2430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name="Document" r:id="rId4" imgW="7313400" imgH="2430698" progId="Word.Document.12">
                  <p:embed/>
                </p:oleObj>
              </mc:Choice>
              <mc:Fallback>
                <p:oleObj name="Document" r:id="rId4" imgW="7313400" imgH="24306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4306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921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Exercise 14-2	Add exception handling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	to </a:t>
            </a:r>
            <a:r>
              <a:rPr lang="en-US" dirty="0"/>
              <a:t>the Future Value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47800"/>
            <a:ext cx="4476115" cy="2580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28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696200" cy="738664"/>
          </a:xfrm>
        </p:spPr>
        <p:txBody>
          <a:bodyPr/>
          <a:lstStyle/>
          <a:p>
            <a:r>
              <a:rPr lang="en-US" dirty="0"/>
              <a:t>Exercise 14-3	Enhance the Account Profile app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271160"/>
              </p:ext>
            </p:extLst>
          </p:nvPr>
        </p:nvGraphicFramePr>
        <p:xfrm>
          <a:off x="914400" y="1219200"/>
          <a:ext cx="7313400" cy="293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Document" r:id="rId4" imgW="7313400" imgH="2938352" progId="Word.Document.12">
                  <p:embed/>
                </p:oleObj>
              </mc:Choice>
              <mc:Fallback>
                <p:oleObj name="Document" r:id="rId4" imgW="7313400" imgH="29383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2938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030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Extra 14-1	Develop a password generator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733603"/>
              </p:ext>
            </p:extLst>
          </p:nvPr>
        </p:nvGraphicFramePr>
        <p:xfrm>
          <a:off x="914400" y="1219200"/>
          <a:ext cx="7313400" cy="2845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Document" r:id="rId4" imgW="7313400" imgH="2845528" progId="Word.Document.12">
                  <p:embed/>
                </p:oleObj>
              </mc:Choice>
              <mc:Fallback>
                <p:oleObj name="Document" r:id="rId4" imgW="7313400" imgH="28455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2845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939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Extra 14-2	Enhance the validation for a date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676465"/>
              </p:ext>
            </p:extLst>
          </p:nvPr>
        </p:nvGraphicFramePr>
        <p:xfrm>
          <a:off x="914400" y="1219200"/>
          <a:ext cx="7313400" cy="2481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Document" r:id="rId4" imgW="7313400" imgH="2481427" progId="Word.Document.12">
                  <p:embed/>
                </p:oleObj>
              </mc:Choice>
              <mc:Fallback>
                <p:oleObj name="Document" r:id="rId4" imgW="7313400" imgH="24814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2481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175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identity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508314"/>
              </p:ext>
            </p:extLst>
          </p:nvPr>
        </p:nvGraphicFramePr>
        <p:xfrm>
          <a:off x="914400" y="1131740"/>
          <a:ext cx="7313400" cy="1230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Document" r:id="rId4" imgW="7313400" imgH="1230460" progId="Word.Document.12">
                  <p:embed/>
                </p:oleObj>
              </mc:Choice>
              <mc:Fallback>
                <p:oleObj name="Document" r:id="rId4" imgW="7313400" imgH="12304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31740"/>
                        <a:ext cx="7313400" cy="1230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182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Extra 14-3	Adjust a regular expression pattern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232991"/>
              </p:ext>
            </p:extLst>
          </p:nvPr>
        </p:nvGraphicFramePr>
        <p:xfrm>
          <a:off x="914400" y="1143000"/>
          <a:ext cx="7313400" cy="253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4" name="Document" r:id="rId4" imgW="7313400" imgH="2534675" progId="Word.Document.12">
                  <p:embed/>
                </p:oleObj>
              </mc:Choice>
              <mc:Fallback>
                <p:oleObj name="Document" r:id="rId4" imgW="7313400" imgH="25346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53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51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Short 14-1	Add a default subtotal value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to </a:t>
            </a:r>
            <a:r>
              <a:rPr lang="en-US" dirty="0"/>
              <a:t>the Invoice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036793"/>
              </p:ext>
            </p:extLst>
          </p:nvPr>
        </p:nvGraphicFramePr>
        <p:xfrm>
          <a:off x="914400" y="1371600"/>
          <a:ext cx="7313400" cy="4169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8" name="Document" r:id="rId4" imgW="7313400" imgH="4169531" progId="Word.Document.12">
                  <p:embed/>
                </p:oleObj>
              </mc:Choice>
              <mc:Fallback>
                <p:oleObj name="Document" r:id="rId4" imgW="7313400" imgH="41695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13400" cy="4169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15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Short 14-2	Add exception handling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to </a:t>
            </a:r>
            <a:r>
              <a:rPr lang="en-US" dirty="0"/>
              <a:t>the Countdown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70" y="1391285"/>
            <a:ext cx="5523230" cy="24187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61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442252"/>
              </p:ext>
            </p:extLst>
          </p:nvPr>
        </p:nvGraphicFramePr>
        <p:xfrm>
          <a:off x="914400" y="1143000"/>
          <a:ext cx="7313400" cy="11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Document" r:id="rId4" imgW="7313400" imgH="1158863" progId="Word.Document.12">
                  <p:embed/>
                </p:oleObj>
              </mc:Choice>
              <mc:Fallback>
                <p:oleObj name="Document" r:id="rId4" imgW="7313400" imgH="11588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158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100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Example 1: The break statement in a while loop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979145"/>
              </p:ext>
            </p:extLst>
          </p:nvPr>
        </p:nvGraphicFramePr>
        <p:xfrm>
          <a:off x="914400" y="1143000"/>
          <a:ext cx="7313400" cy="2530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Document" r:id="rId4" imgW="7301323" imgH="2532704" progId="Word.Document.12">
                  <p:embed/>
                </p:oleObj>
              </mc:Choice>
              <mc:Fallback>
                <p:oleObj name="Document" r:id="rId4" imgW="7301323" imgH="25327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530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628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Example 2: The continue statement in a while loop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153817"/>
              </p:ext>
            </p:extLst>
          </p:nvPr>
        </p:nvGraphicFramePr>
        <p:xfrm>
          <a:off x="914400" y="1143000"/>
          <a:ext cx="7386638" cy="255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Document" r:id="rId4" imgW="7301323" imgH="2530903" progId="Word.Document.12">
                  <p:embed/>
                </p:oleObj>
              </mc:Choice>
              <mc:Fallback>
                <p:oleObj name="Document" r:id="rId4" imgW="7301323" imgH="25309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86638" cy="2551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86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slides_with_titles_logo</Template>
  <TotalTime>52</TotalTime>
  <Words>1694</Words>
  <Application>Microsoft Office PowerPoint</Application>
  <PresentationFormat>On-screen Show (4:3)</PresentationFormat>
  <Paragraphs>310</Paragraphs>
  <Slides>62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14</vt:lpstr>
      <vt:lpstr>Objectives</vt:lpstr>
      <vt:lpstr>Objectives (continued)</vt:lpstr>
      <vt:lpstr>Objectives (continued)</vt:lpstr>
      <vt:lpstr>The equality operators</vt:lpstr>
      <vt:lpstr>The identity operators</vt:lpstr>
      <vt:lpstr>Terms</vt:lpstr>
      <vt:lpstr>Example 1: The break statement in a while loop</vt:lpstr>
      <vt:lpstr>Example 2: The continue statement in a while loop</vt:lpstr>
      <vt:lpstr>A switch statement with a default case</vt:lpstr>
      <vt:lpstr>A switch statement with fall through</vt:lpstr>
      <vt:lpstr>Syntax of the conditional operator</vt:lpstr>
      <vt:lpstr>Examples of the conditional operator</vt:lpstr>
      <vt:lpstr>How conditional operators can be rewritten  with if statements</vt:lpstr>
      <vt:lpstr>How to use the AND and OR operators  to select values</vt:lpstr>
      <vt:lpstr>How selections can be rewritten with if statements</vt:lpstr>
      <vt:lpstr>The user interface of the Invoice application</vt:lpstr>
      <vt:lpstr>Some of the HTML for the application</vt:lpstr>
      <vt:lpstr>Some of the HTML for the application (cont.)</vt:lpstr>
      <vt:lpstr>The JavaScript for the Invoice application</vt:lpstr>
      <vt:lpstr>The JavaScript (continued)</vt:lpstr>
      <vt:lpstr>The JavaScript (continued)</vt:lpstr>
      <vt:lpstr>The syntax for a try-catch statement</vt:lpstr>
      <vt:lpstr>A try-catch statement for a calculateFV() function</vt:lpstr>
      <vt:lpstr>A catch block that displays a custom message</vt:lpstr>
      <vt:lpstr>Terms</vt:lpstr>
      <vt:lpstr>The syntax for creating a new Error object</vt:lpstr>
      <vt:lpstr>A calculateFV() method  that throws a new Error object</vt:lpstr>
      <vt:lpstr>A try-catch statement that catches  the Error object that has been thrown</vt:lpstr>
      <vt:lpstr>Some of the error types in the Error hierarchy</vt:lpstr>
      <vt:lpstr>Two reasons for using throw statements</vt:lpstr>
      <vt:lpstr>Two ways to create a regular expression object</vt:lpstr>
      <vt:lpstr>Two statements that create a regular expression that will find “Babbage”</vt:lpstr>
      <vt:lpstr>One method of a regular expression</vt:lpstr>
      <vt:lpstr>How to create a case-insensitive regular expression</vt:lpstr>
      <vt:lpstr>Terms</vt:lpstr>
      <vt:lpstr>Special characters in regular expressions</vt:lpstr>
      <vt:lpstr>How to match special characters</vt:lpstr>
      <vt:lpstr>Types of characters in regular expressions</vt:lpstr>
      <vt:lpstr>How to match types of characters</vt:lpstr>
      <vt:lpstr>String positions in regular expressions</vt:lpstr>
      <vt:lpstr>How to match string positions</vt:lpstr>
      <vt:lpstr>How to group and match subpatterns</vt:lpstr>
      <vt:lpstr>Repeating patterns in regular expressions</vt:lpstr>
      <vt:lpstr>How to match a repeating pattern</vt:lpstr>
      <vt:lpstr>Regular expressions for testing validity</vt:lpstr>
      <vt:lpstr>Examples that use these expressions</vt:lpstr>
      <vt:lpstr>A function that does complete validation  of an email address</vt:lpstr>
      <vt:lpstr>The Account Profile app with error messages</vt:lpstr>
      <vt:lpstr>The HTML for the Account Profile application</vt:lpstr>
      <vt:lpstr>The HTML (continued)</vt:lpstr>
      <vt:lpstr>The JavaScript for the Account Profile application</vt:lpstr>
      <vt:lpstr>The JavaScript (continued)</vt:lpstr>
      <vt:lpstr>The JavaScript (continued)</vt:lpstr>
      <vt:lpstr>Exercise 14-1 Enhance the Prime Number app</vt:lpstr>
      <vt:lpstr>Exercise 14-2 Add exception handling     to the Future Value application</vt:lpstr>
      <vt:lpstr>Exercise 14-3 Enhance the Account Profile app</vt:lpstr>
      <vt:lpstr>Extra 14-1 Develop a password generator</vt:lpstr>
      <vt:lpstr>Extra 14-2 Enhance the validation for a date</vt:lpstr>
      <vt:lpstr>Extra 14-3 Adjust a regular expression pattern</vt:lpstr>
      <vt:lpstr>Short 14-1 Add a default subtotal value    to the Invoice application</vt:lpstr>
      <vt:lpstr>Short 14-2 Add exception handling    to the Countdown application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Maria David</dc:creator>
  <cp:lastModifiedBy>Anne Boehm</cp:lastModifiedBy>
  <cp:revision>8</cp:revision>
  <cp:lastPrinted>2016-01-14T23:03:16Z</cp:lastPrinted>
  <dcterms:created xsi:type="dcterms:W3CDTF">2017-02-06T23:45:13Z</dcterms:created>
  <dcterms:modified xsi:type="dcterms:W3CDTF">2017-02-17T00:43:23Z</dcterms:modified>
</cp:coreProperties>
</file>