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58"/>
  </p:notesMasterIdLst>
  <p:handoutMasterIdLst>
    <p:handoutMasterId r:id="rId59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90" r:id="rId24"/>
    <p:sldId id="391" r:id="rId25"/>
    <p:sldId id="392" r:id="rId26"/>
    <p:sldId id="345" r:id="rId27"/>
    <p:sldId id="348" r:id="rId28"/>
    <p:sldId id="393" r:id="rId29"/>
    <p:sldId id="349" r:id="rId30"/>
    <p:sldId id="357" r:id="rId31"/>
    <p:sldId id="358" r:id="rId32"/>
    <p:sldId id="394" r:id="rId33"/>
    <p:sldId id="395" r:id="rId34"/>
    <p:sldId id="396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97" r:id="rId48"/>
    <p:sldId id="400" r:id="rId49"/>
    <p:sldId id="399" r:id="rId50"/>
    <p:sldId id="398" r:id="rId51"/>
    <p:sldId id="401" r:id="rId52"/>
    <p:sldId id="386" r:id="rId53"/>
    <p:sldId id="387" r:id="rId54"/>
    <p:sldId id="388" r:id="rId55"/>
    <p:sldId id="389" r:id="rId56"/>
    <p:sldId id="402" r:id="rId5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7" d="100"/>
          <a:sy n="97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7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3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5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6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7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8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9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0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2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3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4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5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56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5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16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655572"/>
              </p:ext>
            </p:extLst>
          </p:nvPr>
        </p:nvGraphicFramePr>
        <p:xfrm>
          <a:off x="914400" y="1606550"/>
          <a:ext cx="7313400" cy="178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3" imgW="7313400" imgH="1782008" progId="Word.Document.12">
                  <p:embed/>
                </p:oleObj>
              </mc:Choice>
              <mc:Fallback>
                <p:oleObj name="Document" r:id="rId3" imgW="7313400" imgH="17820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6550"/>
                        <a:ext cx="7313400" cy="178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an element to the end of an array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816092"/>
              </p:ext>
            </p:extLst>
          </p:nvPr>
        </p:nvGraphicFramePr>
        <p:xfrm>
          <a:off x="914400" y="1143000"/>
          <a:ext cx="7313400" cy="46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Document" r:id="rId3" imgW="7313400" imgH="460163" progId="Word.Document.12">
                  <p:embed/>
                </p:oleObj>
              </mc:Choice>
              <mc:Fallback>
                <p:oleObj name="Document" r:id="rId3" imgW="7313400" imgH="4601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60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480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an element at a specific index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493873"/>
              </p:ext>
            </p:extLst>
          </p:nvPr>
        </p:nvGraphicFramePr>
        <p:xfrm>
          <a:off x="914400" y="1066800"/>
          <a:ext cx="7313400" cy="1766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Document" r:id="rId3" imgW="7301323" imgH="1768284" progId="Word.Document.12">
                  <p:embed/>
                </p:oleObj>
              </mc:Choice>
              <mc:Fallback>
                <p:oleObj name="Document" r:id="rId3" imgW="7301323" imgH="17682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766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322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remove all elements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150866"/>
              </p:ext>
            </p:extLst>
          </p:nvPr>
        </p:nvGraphicFramePr>
        <p:xfrm>
          <a:off x="914400" y="1066800"/>
          <a:ext cx="7313400" cy="46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Document" r:id="rId3" imgW="7313400" imgH="460163" progId="Word.Document.12">
                  <p:embed/>
                </p:oleObj>
              </mc:Choice>
              <mc:Fallback>
                <p:oleObj name="Document" r:id="rId3" imgW="7313400" imgH="4601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60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53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sparse array that contains 999 undefined elements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69179"/>
              </p:ext>
            </p:extLst>
          </p:nvPr>
        </p:nvGraphicFramePr>
        <p:xfrm>
          <a:off x="914400" y="1295400"/>
          <a:ext cx="7313400" cy="1150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Document" r:id="rId3" imgW="7313400" imgH="1150228" progId="Word.Document.12">
                  <p:embed/>
                </p:oleObj>
              </mc:Choice>
              <mc:Fallback>
                <p:oleObj name="Document" r:id="rId3" imgW="7313400" imgH="1150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150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650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puts the numbers 1 </a:t>
            </a:r>
            <a:r>
              <a:rPr lang="en-US" dirty="0" smtClean="0"/>
              <a:t>through </a:t>
            </a:r>
            <a:r>
              <a:rPr lang="en-US" dirty="0"/>
              <a:t>10 </a:t>
            </a:r>
            <a:br>
              <a:rPr lang="en-US" dirty="0"/>
            </a:br>
            <a:r>
              <a:rPr lang="en-US" dirty="0"/>
              <a:t>into an array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202683"/>
              </p:ext>
            </p:extLst>
          </p:nvPr>
        </p:nvGraphicFramePr>
        <p:xfrm>
          <a:off x="914400" y="1219200"/>
          <a:ext cx="7313400" cy="4522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Document" r:id="rId3" imgW="7313400" imgH="4522479" progId="Word.Document.12">
                  <p:embed/>
                </p:oleObj>
              </mc:Choice>
              <mc:Fallback>
                <p:oleObj name="Document" r:id="rId3" imgW="7313400" imgH="45224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4522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4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computes the sum and average </a:t>
            </a:r>
            <a:br>
              <a:rPr lang="en-US" dirty="0"/>
            </a:br>
            <a:r>
              <a:rPr lang="en-US" dirty="0"/>
              <a:t>of an array of totals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70768"/>
              </p:ext>
            </p:extLst>
          </p:nvPr>
        </p:nvGraphicFramePr>
        <p:xfrm>
          <a:off x="914400" y="1300181"/>
          <a:ext cx="7313400" cy="3957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Document" r:id="rId3" imgW="7313400" imgH="3957619" progId="Word.Document.12">
                  <p:embed/>
                </p:oleObj>
              </mc:Choice>
              <mc:Fallback>
                <p:oleObj name="Document" r:id="rId3" imgW="7313400" imgH="39576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00181"/>
                        <a:ext cx="7313400" cy="3957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31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message that’s displayed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0815" y="1295400"/>
            <a:ext cx="3435985" cy="19208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96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of a for-in loop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264202"/>
              </p:ext>
            </p:extLst>
          </p:nvPr>
        </p:nvGraphicFramePr>
        <p:xfrm>
          <a:off x="914400" y="1143000"/>
          <a:ext cx="731361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Document" r:id="rId3" imgW="7313400" imgH="691864" progId="Word.Document.12">
                  <p:embed/>
                </p:oleObj>
              </mc:Choice>
              <mc:Fallback>
                <p:oleObj name="Document" r:id="rId3" imgW="7313400" imgH="6918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1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for-in loop that displays the numbers array </a:t>
            </a:r>
            <a:br>
              <a:rPr lang="en-US" dirty="0"/>
            </a:br>
            <a:r>
              <a:rPr lang="en-US" dirty="0"/>
              <a:t>in a message box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907992"/>
              </p:ext>
            </p:extLst>
          </p:nvPr>
        </p:nvGraphicFramePr>
        <p:xfrm>
          <a:off x="914400" y="1219200"/>
          <a:ext cx="7313400" cy="3750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Document" r:id="rId3" imgW="7313400" imgH="3750384" progId="Word.Document.12">
                  <p:embed/>
                </p:oleObj>
              </mc:Choice>
              <mc:Fallback>
                <p:oleObj name="Document" r:id="rId3" imgW="7313400" imgH="37503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3750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134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shows the difference between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and </a:t>
            </a:r>
            <a:r>
              <a:rPr lang="en-US" dirty="0"/>
              <a:t>for-in loops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842279"/>
              </p:ext>
            </p:extLst>
          </p:nvPr>
        </p:nvGraphicFramePr>
        <p:xfrm>
          <a:off x="914400" y="1295400"/>
          <a:ext cx="7313400" cy="322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Document" r:id="rId3" imgW="7313400" imgH="3220782" progId="Word.Document.12">
                  <p:embed/>
                </p:oleObj>
              </mc:Choice>
              <mc:Fallback>
                <p:oleObj name="Document" r:id="rId3" imgW="7313400" imgH="3220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3220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322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637740"/>
              </p:ext>
            </p:extLst>
          </p:nvPr>
        </p:nvGraphicFramePr>
        <p:xfrm>
          <a:off x="914400" y="990600"/>
          <a:ext cx="7313400" cy="5076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3" imgW="7313400" imgH="5076546" progId="Word.Document.12">
                  <p:embed/>
                </p:oleObj>
              </mc:Choice>
              <mc:Fallback>
                <p:oleObj name="Document" r:id="rId3" imgW="7313400" imgH="50765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13400" cy="5076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627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for and for-in loops (continued)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553812"/>
              </p:ext>
            </p:extLst>
          </p:nvPr>
        </p:nvGraphicFramePr>
        <p:xfrm>
          <a:off x="914400" y="1298575"/>
          <a:ext cx="8531225" cy="429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Document" r:id="rId3" imgW="7301323" imgH="3683835" progId="Word.Document.12">
                  <p:embed/>
                </p:oleObj>
              </mc:Choice>
              <mc:Fallback>
                <p:oleObj name="Document" r:id="rId3" imgW="7301323" imgH="36838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8575"/>
                        <a:ext cx="8531225" cy="429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83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messages that are created by the loops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295400"/>
            <a:ext cx="4949402" cy="321347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0" y="2362200"/>
            <a:ext cx="4893025" cy="271704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0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methods of an Array object that accept simple parameters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092496"/>
              </p:ext>
            </p:extLst>
          </p:nvPr>
        </p:nvGraphicFramePr>
        <p:xfrm>
          <a:off x="914400" y="1295400"/>
          <a:ext cx="7313400" cy="2549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Document" r:id="rId3" imgW="7313400" imgH="2549426" progId="Word.Document.12">
                  <p:embed/>
                </p:oleObj>
              </mc:Choice>
              <mc:Fallback>
                <p:oleObj name="Document" r:id="rId3" imgW="7313400" imgH="25494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2549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63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methods of an Array object that accept simple parameters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594401"/>
              </p:ext>
            </p:extLst>
          </p:nvPr>
        </p:nvGraphicFramePr>
        <p:xfrm>
          <a:off x="914400" y="1295400"/>
          <a:ext cx="7313400" cy="3147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1" name="Document" r:id="rId3" imgW="7313400" imgH="3147746" progId="Word.Document.12">
                  <p:embed/>
                </p:oleObj>
              </mc:Choice>
              <mc:Fallback>
                <p:oleObj name="Document" r:id="rId3" imgW="7313400" imgH="31477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3147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677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Methods of an Array object that accept functions as parameters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042277"/>
              </p:ext>
            </p:extLst>
          </p:nvPr>
        </p:nvGraphicFramePr>
        <p:xfrm>
          <a:off x="914400" y="1295400"/>
          <a:ext cx="7313400" cy="2449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name="Document" r:id="rId3" imgW="7313400" imgH="2449766" progId="Word.Document.12">
                  <p:embed/>
                </p:oleObj>
              </mc:Choice>
              <mc:Fallback>
                <p:oleObj name="Document" r:id="rId3" imgW="7313400" imgH="24497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2449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307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of the function for the sort()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661666"/>
              </p:ext>
            </p:extLst>
          </p:nvPr>
        </p:nvGraphicFramePr>
        <p:xfrm>
          <a:off x="914400" y="1066800"/>
          <a:ext cx="7313400" cy="2624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9" name="Document" r:id="rId3" imgW="7313400" imgH="2624261" progId="Word.Document.12">
                  <p:embed/>
                </p:oleObj>
              </mc:Choice>
              <mc:Fallback>
                <p:oleObj name="Document" r:id="rId3" imgW="7313400" imgH="26242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624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124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use the push() and pop() methods to add </a:t>
            </a:r>
            <a:br>
              <a:rPr lang="en-US" dirty="0"/>
            </a:br>
            <a:r>
              <a:rPr lang="en-US" dirty="0"/>
              <a:t>and remove elements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63924"/>
              </p:ext>
            </p:extLst>
          </p:nvPr>
        </p:nvGraphicFramePr>
        <p:xfrm>
          <a:off x="914400" y="1295400"/>
          <a:ext cx="7313400" cy="1610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Document" r:id="rId3" imgW="7313400" imgH="1610391" progId="Word.Document.12">
                  <p:embed/>
                </p:oleObj>
              </mc:Choice>
              <mc:Fallback>
                <p:oleObj name="Document" r:id="rId3" imgW="7313400" imgH="16103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610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13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the slice() and </a:t>
            </a:r>
            <a:r>
              <a:rPr lang="en-US" dirty="0" err="1"/>
              <a:t>concat</a:t>
            </a:r>
            <a:r>
              <a:rPr lang="en-US" dirty="0"/>
              <a:t>() methods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071513"/>
              </p:ext>
            </p:extLst>
          </p:nvPr>
        </p:nvGraphicFramePr>
        <p:xfrm>
          <a:off x="914400" y="1143000"/>
          <a:ext cx="7313400" cy="2300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Document" r:id="rId3" imgW="7313400" imgH="2300456" progId="Word.Document.12">
                  <p:embed/>
                </p:oleObj>
              </mc:Choice>
              <mc:Fallback>
                <p:oleObj name="Document" r:id="rId3" imgW="7313400" imgH="23004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300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28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the join() and </a:t>
            </a:r>
            <a:r>
              <a:rPr lang="en-US" dirty="0" err="1"/>
              <a:t>toString</a:t>
            </a:r>
            <a:r>
              <a:rPr lang="en-US" dirty="0"/>
              <a:t>()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903469"/>
              </p:ext>
            </p:extLst>
          </p:nvPr>
        </p:nvGraphicFramePr>
        <p:xfrm>
          <a:off x="914400" y="1066800"/>
          <a:ext cx="7313400" cy="2070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" name="Document" r:id="rId3" imgW="7313400" imgH="2070554" progId="Word.Document.12">
                  <p:embed/>
                </p:oleObj>
              </mc:Choice>
              <mc:Fallback>
                <p:oleObj name="Document" r:id="rId3" imgW="7313400" imgH="20705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070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22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the sort() method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644643"/>
              </p:ext>
            </p:extLst>
          </p:nvPr>
        </p:nvGraphicFramePr>
        <p:xfrm>
          <a:off x="914400" y="1077063"/>
          <a:ext cx="7313400" cy="349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Document" r:id="rId3" imgW="7313400" imgH="3494937" progId="Word.Document.12">
                  <p:embed/>
                </p:oleObj>
              </mc:Choice>
              <mc:Fallback>
                <p:oleObj name="Document" r:id="rId3" imgW="7313400" imgH="34949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77063"/>
                        <a:ext cx="7313400" cy="3494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85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(continued)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943659"/>
              </p:ext>
            </p:extLst>
          </p:nvPr>
        </p:nvGraphicFramePr>
        <p:xfrm>
          <a:off x="914400" y="1143000"/>
          <a:ext cx="7313400" cy="1027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ocument" r:id="rId3" imgW="7313400" imgH="1027902" progId="Word.Document.12">
                  <p:embed/>
                </p:oleObj>
              </mc:Choice>
              <mc:Fallback>
                <p:oleObj name="Document" r:id="rId3" imgW="7313400" imgH="10279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027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676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the map() method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0828"/>
              </p:ext>
            </p:extLst>
          </p:nvPr>
        </p:nvGraphicFramePr>
        <p:xfrm>
          <a:off x="914400" y="1195387"/>
          <a:ext cx="7313400" cy="276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Document" r:id="rId3" imgW="7313400" imgH="2767095" progId="Word.Document.12">
                  <p:embed/>
                </p:oleObj>
              </mc:Choice>
              <mc:Fallback>
                <p:oleObj name="Document" r:id="rId3" imgW="7313400" imgH="27670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95387"/>
                        <a:ext cx="7313400" cy="276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2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</a:t>
            </a:r>
            <a:r>
              <a:rPr lang="en-US" dirty="0" smtClean="0"/>
              <a:t>filter() </a:t>
            </a:r>
            <a:r>
              <a:rPr lang="en-US" dirty="0"/>
              <a:t>method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469643"/>
              </p:ext>
            </p:extLst>
          </p:nvPr>
        </p:nvGraphicFramePr>
        <p:xfrm>
          <a:off x="914400" y="1143000"/>
          <a:ext cx="7313400" cy="3917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Document" r:id="rId3" imgW="7313400" imgH="3917323" progId="Word.Document.12">
                  <p:embed/>
                </p:oleObj>
              </mc:Choice>
              <mc:Fallback>
                <p:oleObj name="Document" r:id="rId3" imgW="7313400" imgH="39173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917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8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Task List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1295400"/>
            <a:ext cx="6715125" cy="18046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54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JavaScript for the Task List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89540"/>
              </p:ext>
            </p:extLst>
          </p:nvPr>
        </p:nvGraphicFramePr>
        <p:xfrm>
          <a:off x="915988" y="1128712"/>
          <a:ext cx="7313400" cy="4831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7" name="Document" r:id="rId3" imgW="7313400" imgH="4831173" progId="Word.Document.12">
                  <p:embed/>
                </p:oleObj>
              </mc:Choice>
              <mc:Fallback>
                <p:oleObj name="Document" r:id="rId3" imgW="7313400" imgH="48311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5988" y="1128712"/>
                        <a:ext cx="7313400" cy="4831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755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JavaScript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807118"/>
              </p:ext>
            </p:extLst>
          </p:nvPr>
        </p:nvGraphicFramePr>
        <p:xfrm>
          <a:off x="914400" y="1143000"/>
          <a:ext cx="7313400" cy="2070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1" name="Document" r:id="rId3" imgW="7313400" imgH="2070554" progId="Word.Document.12">
                  <p:embed/>
                </p:oleObj>
              </mc:Choice>
              <mc:Fallback>
                <p:oleObj name="Document" r:id="rId3" imgW="7313400" imgH="20705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070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0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String method that creates an array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500534"/>
              </p:ext>
            </p:extLst>
          </p:nvPr>
        </p:nvGraphicFramePr>
        <p:xfrm>
          <a:off x="914400" y="1066800"/>
          <a:ext cx="7313400" cy="349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Document" r:id="rId3" imgW="7313400" imgH="3497815" progId="Word.Document.12">
                  <p:embed/>
                </p:oleObj>
              </mc:Choice>
              <mc:Fallback>
                <p:oleObj name="Document" r:id="rId3" imgW="7313400" imgH="34978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497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934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split a string that’s separated </a:t>
            </a:r>
            <a:r>
              <a:rPr lang="en-US" dirty="0" smtClean="0"/>
              <a:t>by </a:t>
            </a:r>
            <a:r>
              <a:rPr lang="en-US" dirty="0"/>
              <a:t>hyphens into an array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300046"/>
              </p:ext>
            </p:extLst>
          </p:nvPr>
        </p:nvGraphicFramePr>
        <p:xfrm>
          <a:off x="914400" y="1295400"/>
          <a:ext cx="7313400" cy="138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Document" r:id="rId3" imgW="7313400" imgH="1386966" progId="Word.Document.12">
                  <p:embed/>
                </p:oleObj>
              </mc:Choice>
              <mc:Fallback>
                <p:oleObj name="Document" r:id="rId3" imgW="7313400" imgH="13869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386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4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split a string into an array </a:t>
            </a:r>
            <a:r>
              <a:rPr lang="en-US" dirty="0" smtClean="0"/>
              <a:t>of </a:t>
            </a:r>
            <a:r>
              <a:rPr lang="en-US" dirty="0"/>
              <a:t>characters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377145"/>
              </p:ext>
            </p:extLst>
          </p:nvPr>
        </p:nvGraphicFramePr>
        <p:xfrm>
          <a:off x="914400" y="1143000"/>
          <a:ext cx="7313400" cy="1616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Document" r:id="rId3" imgW="7313400" imgH="1616867" progId="Word.Document.12">
                  <p:embed/>
                </p:oleObj>
              </mc:Choice>
              <mc:Fallback>
                <p:oleObj name="Document" r:id="rId3" imgW="7313400" imgH="16168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616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5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if the string doesn’t contain the separator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073372"/>
              </p:ext>
            </p:extLst>
          </p:nvPr>
        </p:nvGraphicFramePr>
        <p:xfrm>
          <a:off x="914400" y="1295400"/>
          <a:ext cx="7313400" cy="138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Document" r:id="rId3" imgW="7313400" imgH="1386966" progId="Word.Document.12">
                  <p:embed/>
                </p:oleObj>
              </mc:Choice>
              <mc:Fallback>
                <p:oleObj name="Document" r:id="rId3" imgW="7313400" imgH="13869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386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31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just one element from a string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752625"/>
              </p:ext>
            </p:extLst>
          </p:nvPr>
        </p:nvGraphicFramePr>
        <p:xfrm>
          <a:off x="914400" y="1219200"/>
          <a:ext cx="7313400" cy="138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Document" r:id="rId3" imgW="7313400" imgH="1386966" progId="Word.Document.12">
                  <p:embed/>
                </p:oleObj>
              </mc:Choice>
              <mc:Fallback>
                <p:oleObj name="Document" r:id="rId3" imgW="7313400" imgH="13869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1386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3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creating an array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813482"/>
              </p:ext>
            </p:extLst>
          </p:nvPr>
        </p:nvGraphicFramePr>
        <p:xfrm>
          <a:off x="914400" y="1066800"/>
          <a:ext cx="7313400" cy="1500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Document" r:id="rId3" imgW="7313400" imgH="1500657" progId="Word.Document.12">
                  <p:embed/>
                </p:oleObj>
              </mc:Choice>
              <mc:Fallback>
                <p:oleObj name="Document" r:id="rId3" imgW="7313400" imgH="15006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500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55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associative array </a:t>
            </a:r>
            <a:br>
              <a:rPr lang="en-US" dirty="0"/>
            </a:br>
            <a:r>
              <a:rPr lang="en-US" dirty="0"/>
              <a:t>with four elements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350927"/>
              </p:ext>
            </p:extLst>
          </p:nvPr>
        </p:nvGraphicFramePr>
        <p:xfrm>
          <a:off x="914400" y="1371600"/>
          <a:ext cx="7313400" cy="2307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Document" r:id="rId3" imgW="7313400" imgH="2307292" progId="Word.Document.12">
                  <p:embed/>
                </p:oleObj>
              </mc:Choice>
              <mc:Fallback>
                <p:oleObj name="Document" r:id="rId3" imgW="7313400" imgH="23072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13400" cy="2307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6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an element </a:t>
            </a:r>
            <a:r>
              <a:rPr lang="en-US" dirty="0" smtClean="0"/>
              <a:t>to </a:t>
            </a:r>
            <a:r>
              <a:rPr lang="en-US" dirty="0"/>
              <a:t>the associative array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923839"/>
              </p:ext>
            </p:extLst>
          </p:nvPr>
        </p:nvGraphicFramePr>
        <p:xfrm>
          <a:off x="914400" y="1143000"/>
          <a:ext cx="7313400" cy="696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Document" r:id="rId3" imgW="7313400" imgH="696901" progId="Word.Document.12">
                  <p:embed/>
                </p:oleObj>
              </mc:Choice>
              <mc:Fallback>
                <p:oleObj name="Document" r:id="rId3" imgW="7313400" imgH="6969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696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9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retrieve and display the elements </a:t>
            </a:r>
            <a:br>
              <a:rPr lang="en-US" dirty="0"/>
            </a:br>
            <a:r>
              <a:rPr lang="en-US" dirty="0"/>
              <a:t>in the associative array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62688"/>
              </p:ext>
            </p:extLst>
          </p:nvPr>
        </p:nvGraphicFramePr>
        <p:xfrm>
          <a:off x="914400" y="1301472"/>
          <a:ext cx="7313400" cy="4108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Document" r:id="rId3" imgW="7313400" imgH="4108728" progId="Word.Document.12">
                  <p:embed/>
                </p:oleObj>
              </mc:Choice>
              <mc:Fallback>
                <p:oleObj name="Document" r:id="rId3" imgW="7313400" imgH="41087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01472"/>
                        <a:ext cx="7313400" cy="4108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33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 for-in loop </a:t>
            </a:r>
            <a:r>
              <a:rPr lang="en-US" dirty="0" smtClean="0"/>
              <a:t>with </a:t>
            </a:r>
            <a:r>
              <a:rPr lang="en-US" dirty="0"/>
              <a:t>the associative array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793045"/>
              </p:ext>
            </p:extLst>
          </p:nvPr>
        </p:nvGraphicFramePr>
        <p:xfrm>
          <a:off x="914400" y="1143000"/>
          <a:ext cx="7313400" cy="184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Document" r:id="rId3" imgW="7313400" imgH="1847129" progId="Word.Document.12">
                  <p:embed/>
                </p:oleObj>
              </mc:Choice>
              <mc:Fallback>
                <p:oleObj name="Document" r:id="rId3" imgW="7313400" imgH="18471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847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6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and use an array of arrays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177440"/>
              </p:ext>
            </p:extLst>
          </p:nvPr>
        </p:nvGraphicFramePr>
        <p:xfrm>
          <a:off x="914400" y="1066800"/>
          <a:ext cx="7313400" cy="2574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Document" r:id="rId3" imgW="7313400" imgH="2574971" progId="Word.Document.12">
                  <p:embed/>
                </p:oleObj>
              </mc:Choice>
              <mc:Fallback>
                <p:oleObj name="Document" r:id="rId3" imgW="7313400" imgH="25749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574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906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and use an array </a:t>
            </a:r>
            <a:br>
              <a:rPr lang="en-US" dirty="0"/>
            </a:br>
            <a:r>
              <a:rPr lang="en-US" dirty="0"/>
              <a:t>of associative arrays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612648"/>
              </p:ext>
            </p:extLst>
          </p:nvPr>
        </p:nvGraphicFramePr>
        <p:xfrm>
          <a:off x="914400" y="1219200"/>
          <a:ext cx="7313400" cy="2344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Document" r:id="rId3" imgW="7313400" imgH="2344709" progId="Word.Document.12">
                  <p:embed/>
                </p:oleObj>
              </mc:Choice>
              <mc:Fallback>
                <p:oleObj name="Document" r:id="rId3" imgW="7313400" imgH="23447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2344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42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and use an array </a:t>
            </a:r>
            <a:br>
              <a:rPr lang="en-US" dirty="0"/>
            </a:br>
            <a:r>
              <a:rPr lang="en-US" dirty="0"/>
              <a:t>of associative arrays (continued)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095125"/>
              </p:ext>
            </p:extLst>
          </p:nvPr>
        </p:nvGraphicFramePr>
        <p:xfrm>
          <a:off x="914400" y="1219200"/>
          <a:ext cx="7313400" cy="3388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Document" r:id="rId3" imgW="7313400" imgH="3388801" progId="Word.Document.12">
                  <p:embed/>
                </p:oleObj>
              </mc:Choice>
              <mc:Fallback>
                <p:oleObj name="Document" r:id="rId3" imgW="7313400" imgH="33888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3388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541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Task List 2.0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427818"/>
              </p:ext>
            </p:extLst>
          </p:nvPr>
        </p:nvGraphicFramePr>
        <p:xfrm>
          <a:off x="914400" y="1066800"/>
          <a:ext cx="7313400" cy="4351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5" name="Document" r:id="rId3" imgW="7313400" imgH="4351582" progId="Word.Document.12">
                  <p:embed/>
                </p:oleObj>
              </mc:Choice>
              <mc:Fallback>
                <p:oleObj name="Document" r:id="rId3" imgW="7313400" imgH="43515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351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49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Task List 2.0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227952"/>
              </p:ext>
            </p:extLst>
          </p:nvPr>
        </p:nvGraphicFramePr>
        <p:xfrm>
          <a:off x="915988" y="1049539"/>
          <a:ext cx="7313400" cy="4817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9" name="Document" r:id="rId3" imgW="7313400" imgH="4817861" progId="Word.Document.12">
                  <p:embed/>
                </p:oleObj>
              </mc:Choice>
              <mc:Fallback>
                <p:oleObj name="Document" r:id="rId3" imgW="7313400" imgH="48178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5988" y="1049539"/>
                        <a:ext cx="7313400" cy="4817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00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JavaScript in the </a:t>
            </a:r>
            <a:r>
              <a:rPr lang="en-US" dirty="0" err="1"/>
              <a:t>document.ready</a:t>
            </a:r>
            <a:r>
              <a:rPr lang="en-US" dirty="0"/>
              <a:t>()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031447"/>
              </p:ext>
            </p:extLst>
          </p:nvPr>
        </p:nvGraphicFramePr>
        <p:xfrm>
          <a:off x="914400" y="1143000"/>
          <a:ext cx="7313400" cy="4054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6" name="Document" r:id="rId3" imgW="7313400" imgH="4054760" progId="Word.Document.12">
                  <p:embed/>
                </p:oleObj>
              </mc:Choice>
              <mc:Fallback>
                <p:oleObj name="Document" r:id="rId3" imgW="7313400" imgH="40547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054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455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creating an array </a:t>
            </a:r>
            <a:br>
              <a:rPr lang="en-US" dirty="0"/>
            </a:br>
            <a:r>
              <a:rPr lang="en-US" dirty="0"/>
              <a:t>and assigning values in one statement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751145"/>
              </p:ext>
            </p:extLst>
          </p:nvPr>
        </p:nvGraphicFramePr>
        <p:xfrm>
          <a:off x="914400" y="1295400"/>
          <a:ext cx="7313612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ocument" r:id="rId3" imgW="7313400" imgH="1426182" progId="Word.Document.12">
                  <p:embed/>
                </p:oleObj>
              </mc:Choice>
              <mc:Fallback>
                <p:oleObj name="Document" r:id="rId3" imgW="7313400" imgH="14261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612" cy="1427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233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JavaScript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069655"/>
              </p:ext>
            </p:extLst>
          </p:nvPr>
        </p:nvGraphicFramePr>
        <p:xfrm>
          <a:off x="914400" y="1143000"/>
          <a:ext cx="7313612" cy="365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3" name="Document" r:id="rId3" imgW="7313400" imgH="3656840" progId="Word.Document.12">
                  <p:embed/>
                </p:oleObj>
              </mc:Choice>
              <mc:Fallback>
                <p:oleObj name="Document" r:id="rId3" imgW="7313400" imgH="36568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365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164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JavaScript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738575"/>
              </p:ext>
            </p:extLst>
          </p:nvPr>
        </p:nvGraphicFramePr>
        <p:xfrm>
          <a:off x="914400" y="1066800"/>
          <a:ext cx="7313612" cy="486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0" name="Document" r:id="rId3" imgW="7313400" imgH="4862834" progId="Word.Document.12">
                  <p:embed/>
                </p:oleObj>
              </mc:Choice>
              <mc:Fallback>
                <p:oleObj name="Document" r:id="rId3" imgW="7313400" imgH="48628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486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87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286000" algn="l"/>
              </a:tabLst>
            </a:pPr>
            <a:r>
              <a:rPr lang="en-US" dirty="0" smtClean="0"/>
              <a:t>Exercise 16-1	Enhance the Task </a:t>
            </a:r>
            <a:r>
              <a:rPr lang="en-US" dirty="0" smtClean="0"/>
              <a:t>List </a:t>
            </a: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336634"/>
              </p:ext>
            </p:extLst>
          </p:nvPr>
        </p:nvGraphicFramePr>
        <p:xfrm>
          <a:off x="914400" y="1066800"/>
          <a:ext cx="7446568" cy="293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name="Document" r:id="rId3" imgW="7446568" imgH="2938352" progId="Word.Document.12">
                  <p:embed/>
                </p:oleObj>
              </mc:Choice>
              <mc:Fallback>
                <p:oleObj name="Document" r:id="rId3" imgW="7446568" imgH="29383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446568" cy="2938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70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>
              <a:tabLst>
                <a:tab pos="2286000" algn="l"/>
              </a:tabLst>
            </a:pPr>
            <a:r>
              <a:rPr lang="en-US" dirty="0"/>
              <a:t>Exercise </a:t>
            </a:r>
            <a:r>
              <a:rPr lang="en-US" dirty="0" smtClean="0"/>
              <a:t>16-2	Enhance </a:t>
            </a:r>
            <a:r>
              <a:rPr lang="en-US" dirty="0"/>
              <a:t>the Task List 2.0 app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060615"/>
              </p:ext>
            </p:extLst>
          </p:nvPr>
        </p:nvGraphicFramePr>
        <p:xfrm>
          <a:off x="914400" y="1179929"/>
          <a:ext cx="7313400" cy="4535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3" name="Document" r:id="rId3" imgW="7313400" imgH="4535071" progId="Word.Document.12">
                  <p:embed/>
                </p:oleObj>
              </mc:Choice>
              <mc:Fallback>
                <p:oleObj name="Document" r:id="rId3" imgW="7313400" imgH="45350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79929"/>
                        <a:ext cx="7313400" cy="4535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72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/>
              <a:t>Extra 16-1	Develop the Student Scores app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531308"/>
              </p:ext>
            </p:extLst>
          </p:nvPr>
        </p:nvGraphicFramePr>
        <p:xfrm>
          <a:off x="914400" y="1143000"/>
          <a:ext cx="7313400" cy="4905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7" name="Document" r:id="rId3" imgW="7313400" imgH="4905648" progId="Word.Document.12">
                  <p:embed/>
                </p:oleObj>
              </mc:Choice>
              <mc:Fallback>
                <p:oleObj name="Document" r:id="rId3" imgW="7313400" imgH="49056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905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5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Extra 16-2	Change the Account Profile app </a:t>
            </a:r>
            <a:br>
              <a:rPr lang="en-US" dirty="0"/>
            </a:br>
            <a:r>
              <a:rPr lang="en-US" dirty="0" smtClean="0"/>
              <a:t>		to </a:t>
            </a:r>
            <a:r>
              <a:rPr lang="en-US" dirty="0"/>
              <a:t>use an associative array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84630"/>
            <a:ext cx="6647180" cy="1910715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3161030"/>
            <a:ext cx="6702425" cy="156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Short 16-1	Allow multiple tasks in a single entry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658388"/>
              </p:ext>
            </p:extLst>
          </p:nvPr>
        </p:nvGraphicFramePr>
        <p:xfrm>
          <a:off x="914400" y="1143000"/>
          <a:ext cx="7313400" cy="4468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4" name="Document" r:id="rId3" imgW="7313400" imgH="4468871" progId="Word.Document.12">
                  <p:embed/>
                </p:oleObj>
              </mc:Choice>
              <mc:Fallback>
                <p:oleObj name="Document" r:id="rId3" imgW="7313400" imgH="44688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468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655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array and assign values </a:t>
            </a:r>
            <a:br>
              <a:rPr lang="en-US" dirty="0"/>
            </a:br>
            <a:r>
              <a:rPr lang="en-US" dirty="0"/>
              <a:t>in one statement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722488"/>
              </p:ext>
            </p:extLst>
          </p:nvPr>
        </p:nvGraphicFramePr>
        <p:xfrm>
          <a:off x="914400" y="1295400"/>
          <a:ext cx="7313400" cy="536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Document" r:id="rId3" imgW="7313400" imgH="536077" progId="Word.Document.12">
                  <p:embed/>
                </p:oleObj>
              </mc:Choice>
              <mc:Fallback>
                <p:oleObj name="Document" r:id="rId3" imgW="7313400" imgH="5360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536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65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referring to an element </a:t>
            </a:r>
            <a:r>
              <a:rPr lang="en-US" dirty="0" smtClean="0"/>
              <a:t>of </a:t>
            </a:r>
            <a:r>
              <a:rPr lang="en-US" dirty="0"/>
              <a:t>an array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913235"/>
              </p:ext>
            </p:extLst>
          </p:nvPr>
        </p:nvGraphicFramePr>
        <p:xfrm>
          <a:off x="914400" y="1066800"/>
          <a:ext cx="7313400" cy="1307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Document" r:id="rId3" imgW="7313400" imgH="1307094" progId="Word.Document.12">
                  <p:embed/>
                </p:oleObj>
              </mc:Choice>
              <mc:Fallback>
                <p:oleObj name="Document" r:id="rId3" imgW="7313400" imgH="13070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307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43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assign values to an array </a:t>
            </a:r>
            <a:br>
              <a:rPr lang="en-US" dirty="0"/>
            </a:br>
            <a:r>
              <a:rPr lang="en-US" dirty="0"/>
              <a:t>by accessing each element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287530"/>
              </p:ext>
            </p:extLst>
          </p:nvPr>
        </p:nvGraphicFramePr>
        <p:xfrm>
          <a:off x="914400" y="1219200"/>
          <a:ext cx="7313400" cy="3111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Document" r:id="rId3" imgW="7313400" imgH="3111048" progId="Word.Document.12">
                  <p:embed/>
                </p:oleObj>
              </mc:Choice>
              <mc:Fallback>
                <p:oleObj name="Document" r:id="rId3" imgW="7313400" imgH="31110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3111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050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property for an array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105228"/>
              </p:ext>
            </p:extLst>
          </p:nvPr>
        </p:nvGraphicFramePr>
        <p:xfrm>
          <a:off x="914400" y="1066800"/>
          <a:ext cx="7313400" cy="1153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Document" r:id="rId3" imgW="7313400" imgH="1153106" progId="Word.Document.12">
                  <p:embed/>
                </p:oleObj>
              </mc:Choice>
              <mc:Fallback>
                <p:oleObj name="Document" r:id="rId3" imgW="7313400" imgH="11531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153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48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slides_with_titles_logo</Template>
  <TotalTime>593</TotalTime>
  <Words>1625</Words>
  <Application>Microsoft Office PowerPoint</Application>
  <PresentationFormat>On-screen Show (4:3)</PresentationFormat>
  <Paragraphs>280</Paragraphs>
  <Slides>56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16</vt:lpstr>
      <vt:lpstr>Objectives</vt:lpstr>
      <vt:lpstr>Objectives (continued)</vt:lpstr>
      <vt:lpstr>The syntax for creating an array</vt:lpstr>
      <vt:lpstr>The syntax for creating an array  and assigning values in one statement</vt:lpstr>
      <vt:lpstr>How to create an array and assign values  in one statement</vt:lpstr>
      <vt:lpstr>The syntax for referring to an element of an array</vt:lpstr>
      <vt:lpstr>How to assign values to an array  by accessing each element</vt:lpstr>
      <vt:lpstr>A property for an array</vt:lpstr>
      <vt:lpstr>How to add an element to the end of an array</vt:lpstr>
      <vt:lpstr>How to add an element at a specific index</vt:lpstr>
      <vt:lpstr>How to remove all elements</vt:lpstr>
      <vt:lpstr>A sparse array that contains 999 undefined elements</vt:lpstr>
      <vt:lpstr>Code that puts the numbers 1 through 10  into an array</vt:lpstr>
      <vt:lpstr>Code that computes the sum and average  of an array of totals</vt:lpstr>
      <vt:lpstr>The message that’s displayed</vt:lpstr>
      <vt:lpstr>The syntax of a for-in loop</vt:lpstr>
      <vt:lpstr>A for-in loop that displays the numbers array  in a message box</vt:lpstr>
      <vt:lpstr>Code that shows the difference between  for and for-in loops</vt:lpstr>
      <vt:lpstr>The difference between for and for-in loops (continued)</vt:lpstr>
      <vt:lpstr>The messages that are created by the loops</vt:lpstr>
      <vt:lpstr>The methods of an Array object that accept simple parameters</vt:lpstr>
      <vt:lpstr>The methods of an Array object that accept simple parameters (continued)</vt:lpstr>
      <vt:lpstr>Methods of an Array object that accept functions as parameters</vt:lpstr>
      <vt:lpstr>The syntax of the function for the sort() method</vt:lpstr>
      <vt:lpstr>How to use the push() and pop() methods to add  and remove elements</vt:lpstr>
      <vt:lpstr>How to use the slice() and concat() methods</vt:lpstr>
      <vt:lpstr>How to use the join() and toString() methods</vt:lpstr>
      <vt:lpstr>How to use the sort() method</vt:lpstr>
      <vt:lpstr>How to use the map() method</vt:lpstr>
      <vt:lpstr>How to use the filter() method</vt:lpstr>
      <vt:lpstr>The Task List application</vt:lpstr>
      <vt:lpstr>The JavaScript for the Task List application</vt:lpstr>
      <vt:lpstr>The JavaScript (continued)</vt:lpstr>
      <vt:lpstr>A String method that creates an array</vt:lpstr>
      <vt:lpstr>How to split a string that’s separated by hyphens into an array</vt:lpstr>
      <vt:lpstr>How to split a string into an array of characters</vt:lpstr>
      <vt:lpstr>What happens if the string doesn’t contain the separator</vt:lpstr>
      <vt:lpstr>How to get just one element from a string</vt:lpstr>
      <vt:lpstr>How to create an associative array  with four elements</vt:lpstr>
      <vt:lpstr>How to add an element to the associative array</vt:lpstr>
      <vt:lpstr>How to retrieve and display the elements  in the associative array</vt:lpstr>
      <vt:lpstr>How to use a for-in loop with the associative array</vt:lpstr>
      <vt:lpstr>How to create and use an array of arrays</vt:lpstr>
      <vt:lpstr>How to create and use an array  of associative arrays</vt:lpstr>
      <vt:lpstr>How to create and use an array  of associative arrays (continued)</vt:lpstr>
      <vt:lpstr>The Task List 2.0 application</vt:lpstr>
      <vt:lpstr>The HTML for the Task List 2.0 application</vt:lpstr>
      <vt:lpstr>The JavaScript in the document.ready() function</vt:lpstr>
      <vt:lpstr>The JavaScript (continued)</vt:lpstr>
      <vt:lpstr>The JavaScript (continued)</vt:lpstr>
      <vt:lpstr>Exercise 16-1 Enhance the Task List app</vt:lpstr>
      <vt:lpstr>Exercise 16-2 Enhance the Task List 2.0 app</vt:lpstr>
      <vt:lpstr>Extra 16-1 Develop the Student Scores app</vt:lpstr>
      <vt:lpstr>Extra 16-2 Change the Account Profile app    to use an associative array</vt:lpstr>
      <vt:lpstr>Short 16-1 Allow multiple tasks in a single entry</vt:lpstr>
    </vt:vector>
  </TitlesOfParts>
  <Company>Mike Murach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Anne Boehm</cp:lastModifiedBy>
  <cp:revision>65</cp:revision>
  <dcterms:created xsi:type="dcterms:W3CDTF">2010-11-30T18:46:51Z</dcterms:created>
  <dcterms:modified xsi:type="dcterms:W3CDTF">2017-02-14T00:45:17Z</dcterms:modified>
</cp:coreProperties>
</file>