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88" r:id="rId8"/>
    <p:sldId id="329" r:id="rId9"/>
    <p:sldId id="330" r:id="rId10"/>
    <p:sldId id="331" r:id="rId11"/>
    <p:sldId id="332" r:id="rId12"/>
    <p:sldId id="333" r:id="rId13"/>
    <p:sldId id="334" r:id="rId14"/>
    <p:sldId id="389" r:id="rId15"/>
    <p:sldId id="395" r:id="rId16"/>
    <p:sldId id="394" r:id="rId17"/>
    <p:sldId id="393" r:id="rId18"/>
    <p:sldId id="392" r:id="rId19"/>
    <p:sldId id="391" r:id="rId20"/>
    <p:sldId id="390" r:id="rId21"/>
    <p:sldId id="336" r:id="rId22"/>
    <p:sldId id="337" r:id="rId23"/>
    <p:sldId id="338" r:id="rId24"/>
    <p:sldId id="396" r:id="rId25"/>
    <p:sldId id="398" r:id="rId26"/>
    <p:sldId id="397" r:id="rId27"/>
    <p:sldId id="339" r:id="rId28"/>
    <p:sldId id="399" r:id="rId29"/>
    <p:sldId id="405" r:id="rId30"/>
    <p:sldId id="404" r:id="rId31"/>
    <p:sldId id="403" r:id="rId32"/>
    <p:sldId id="402" r:id="rId33"/>
    <p:sldId id="401" r:id="rId34"/>
    <p:sldId id="400" r:id="rId35"/>
    <p:sldId id="347" r:id="rId36"/>
    <p:sldId id="348" r:id="rId37"/>
    <p:sldId id="349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6" r:id="rId69"/>
    <p:sldId id="383" r:id="rId70"/>
    <p:sldId id="384" r:id="rId71"/>
    <p:sldId id="437" r:id="rId72"/>
    <p:sldId id="385" r:id="rId73"/>
    <p:sldId id="386" r:id="rId74"/>
    <p:sldId id="387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6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6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6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47832"/>
              </p:ext>
            </p:extLst>
          </p:nvPr>
        </p:nvGraphicFramePr>
        <p:xfrm>
          <a:off x="914399" y="16002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7313400" imgH="2482506" progId="Word.Document.12">
                  <p:embed/>
                </p:oleObj>
              </mc:Choice>
              <mc:Fallback>
                <p:oleObj name="Document" r:id="rId3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16002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 new object with properties </a:t>
            </a:r>
            <a:br>
              <a:rPr lang="en-US" dirty="0"/>
            </a:br>
            <a:r>
              <a:rPr lang="en-US" dirty="0"/>
              <a:t>and methods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66740"/>
              </p:ext>
            </p:extLst>
          </p:nvPr>
        </p:nvGraphicFramePr>
        <p:xfrm>
          <a:off x="914400" y="1219200"/>
          <a:ext cx="7313400" cy="447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7313400" imgH="4477146" progId="Word.Document.12">
                  <p:embed/>
                </p:oleObj>
              </mc:Choice>
              <mc:Fallback>
                <p:oleObj name="Document" r:id="rId3" imgW="7313400" imgH="44771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477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nest objects and refer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nested properties and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17458"/>
              </p:ext>
            </p:extLst>
          </p:nvPr>
        </p:nvGraphicFramePr>
        <p:xfrm>
          <a:off x="914400" y="1219200"/>
          <a:ext cx="7313400" cy="286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7313400" imgH="2866755" progId="Word.Document.12">
                  <p:embed/>
                </p:oleObj>
              </mc:Choice>
              <mc:Fallback>
                <p:oleObj name="Document" r:id="rId3" imgW="7313400" imgH="28667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86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0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properties and methods </a:t>
            </a:r>
            <a:r>
              <a:rPr lang="en-US" dirty="0" smtClean="0"/>
              <a:t>to </a:t>
            </a:r>
            <a:r>
              <a:rPr lang="en-US" dirty="0"/>
              <a:t>an object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12902"/>
              </p:ext>
            </p:extLst>
          </p:nvPr>
        </p:nvGraphicFramePr>
        <p:xfrm>
          <a:off x="914400" y="1066800"/>
          <a:ext cx="7313400" cy="353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7313400" imgH="3534154" progId="Word.Document.12">
                  <p:embed/>
                </p:oleObj>
              </mc:Choice>
              <mc:Fallback>
                <p:oleObj name="Document" r:id="rId3" imgW="7313400" imgH="3534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534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variables that refer to the same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91381"/>
              </p:ext>
            </p:extLst>
          </p:nvPr>
        </p:nvGraphicFramePr>
        <p:xfrm>
          <a:off x="914400" y="1066800"/>
          <a:ext cx="7313612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3" imgW="7313400" imgH="2311609" progId="Word.Document.12">
                  <p:embed/>
                </p:oleObj>
              </mc:Choice>
              <mc:Fallback>
                <p:oleObj name="Document" r:id="rId3" imgW="7313400" imgH="23116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benefits of JavaScript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34836"/>
              </p:ext>
            </p:extLst>
          </p:nvPr>
        </p:nvGraphicFramePr>
        <p:xfrm>
          <a:off x="914400" y="1127137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Document" r:id="rId3" imgW="7313400" imgH="1158863" progId="Word.Document.12">
                  <p:embed/>
                </p:oleObj>
              </mc:Choice>
              <mc:Fallback>
                <p:oleObj name="Document" r:id="rId3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7137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9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example of a simple library file (library_mpg.js)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35045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1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include and use JavaScript libraries </a:t>
            </a:r>
            <a:br>
              <a:rPr lang="en-US" dirty="0"/>
            </a:br>
            <a:r>
              <a:rPr lang="en-US" dirty="0"/>
              <a:t>in your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0084"/>
              </p:ext>
            </p:extLst>
          </p:nvPr>
        </p:nvGraphicFramePr>
        <p:xfrm>
          <a:off x="914400" y="1219200"/>
          <a:ext cx="7313612" cy="422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Document" r:id="rId3" imgW="7313400" imgH="4218462" progId="Word.Document.12">
                  <p:embed/>
                </p:oleObj>
              </mc:Choice>
              <mc:Fallback>
                <p:oleObj name="Document" r:id="rId3" imgW="7313400" imgH="4218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422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7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Miles Per Gallon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85" y="1219200"/>
            <a:ext cx="4476115" cy="2085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MPG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400401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library_mpg.js file for the MPG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250923"/>
              </p:ext>
            </p:extLst>
          </p:nvPr>
        </p:nvGraphicFramePr>
        <p:xfrm>
          <a:off x="914400" y="1143000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Document" r:id="rId3" imgW="7313400" imgH="3253882" progId="Word.Document.12">
                  <p:embed/>
                </p:oleObj>
              </mc:Choice>
              <mc:Fallback>
                <p:oleObj name="Document" r:id="rId3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6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48437"/>
              </p:ext>
            </p:extLst>
          </p:nvPr>
        </p:nvGraphicFramePr>
        <p:xfrm>
          <a:off x="914400" y="1066800"/>
          <a:ext cx="7313400" cy="478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7313400" imgH="4784761" progId="Word.Document.12">
                  <p:embed/>
                </p:oleObj>
              </mc:Choice>
              <mc:Fallback>
                <p:oleObj name="Document" r:id="rId3" imgW="7313400" imgH="4784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8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0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main.js file for the MPG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290568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3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a constructor function </a:t>
            </a:r>
            <a:br>
              <a:rPr lang="en-US" dirty="0"/>
            </a:br>
            <a:r>
              <a:rPr lang="en-US" dirty="0"/>
              <a:t>to create an Invoice object type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47900"/>
              </p:ext>
            </p:extLst>
          </p:nvPr>
        </p:nvGraphicFramePr>
        <p:xfrm>
          <a:off x="914400" y="1219200"/>
          <a:ext cx="7313612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7313400" imgH="3125440" progId="Word.Document.12">
                  <p:embed/>
                </p:oleObj>
              </mc:Choice>
              <mc:Fallback>
                <p:oleObj name="Document" r:id="rId3" imgW="7313400" imgH="31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312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</a:t>
            </a:r>
            <a:r>
              <a:rPr lang="en-US" dirty="0" smtClean="0"/>
              <a:t>methods </a:t>
            </a:r>
            <a:r>
              <a:rPr lang="en-US" dirty="0"/>
              <a:t>to the Invoice object type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65113"/>
              </p:ext>
            </p:extLst>
          </p:nvPr>
        </p:nvGraphicFramePr>
        <p:xfrm>
          <a:off x="914400" y="1126883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6883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instances of the Invoice object type with two parameters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51456"/>
              </p:ext>
            </p:extLst>
          </p:nvPr>
        </p:nvGraphicFramePr>
        <p:xfrm>
          <a:off x="914400" y="1216025"/>
          <a:ext cx="7253288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3" imgW="7301323" imgH="2827958" progId="Word.Document.12">
                  <p:embed/>
                </p:oleObj>
              </mc:Choice>
              <mc:Fallback>
                <p:oleObj name="Document" r:id="rId3" imgW="7301323" imgH="2827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6025"/>
                        <a:ext cx="7253288" cy="280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4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two instances </a:t>
            </a:r>
            <a:br>
              <a:rPr lang="en-US" dirty="0"/>
            </a:br>
            <a:r>
              <a:rPr lang="en-US" dirty="0"/>
              <a:t>of the Date object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10068"/>
              </p:ext>
            </p:extLst>
          </p:nvPr>
        </p:nvGraphicFramePr>
        <p:xfrm>
          <a:off x="914400" y="12954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adds a method to the prototype object of the Date object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28055"/>
              </p:ext>
            </p:extLst>
          </p:nvPr>
        </p:nvGraphicFramePr>
        <p:xfrm>
          <a:off x="914400" y="12954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adds an own property </a:t>
            </a:r>
            <a:br>
              <a:rPr lang="en-US" dirty="0"/>
            </a:br>
            <a:r>
              <a:rPr lang="en-US" dirty="0"/>
              <a:t>to one instance of the Date object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75031"/>
              </p:ext>
            </p:extLst>
          </p:nvPr>
        </p:nvGraphicFramePr>
        <p:xfrm>
          <a:off x="914400" y="1295400"/>
          <a:ext cx="7313400" cy="395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Document" r:id="rId3" imgW="7313400" imgH="3957619" progId="Word.Document.12">
                  <p:embed/>
                </p:oleObj>
              </mc:Choice>
              <mc:Fallback>
                <p:oleObj name="Document" r:id="rId3" imgW="7313400" imgH="3957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957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1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92476"/>
              </p:ext>
            </p:extLst>
          </p:nvPr>
        </p:nvGraphicFramePr>
        <p:xfrm>
          <a:off x="914400" y="1066800"/>
          <a:ext cx="7313400" cy="487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3" imgW="7313400" imgH="4871829" progId="Word.Document.12">
                  <p:embed/>
                </p:oleObj>
              </mc:Choice>
              <mc:Fallback>
                <p:oleObj name="Document" r:id="rId3" imgW="7313400" imgH="4871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871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Trips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295400"/>
            <a:ext cx="6867525" cy="1835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9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Trips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10843"/>
              </p:ext>
            </p:extLst>
          </p:nvPr>
        </p:nvGraphicFramePr>
        <p:xfrm>
          <a:off x="914400" y="1143000"/>
          <a:ext cx="73136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Document" r:id="rId3" imgW="7313400" imgH="1846769" progId="Word.Document.12">
                  <p:embed/>
                </p:oleObj>
              </mc:Choice>
              <mc:Fallback>
                <p:oleObj name="Document" r:id="rId3" imgW="7313400" imgH="1846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4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384909"/>
              </p:ext>
            </p:extLst>
          </p:nvPr>
        </p:nvGraphicFramePr>
        <p:xfrm>
          <a:off x="914400" y="1219200"/>
          <a:ext cx="7313400" cy="374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7313400" imgH="3743907" progId="Word.Document.12">
                  <p:embed/>
                </p:oleObj>
              </mc:Choice>
              <mc:Fallback>
                <p:oleObj name="Document" r:id="rId3" imgW="7313400" imgH="3743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74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7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Trips application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50447"/>
              </p:ext>
            </p:extLst>
          </p:nvPr>
        </p:nvGraphicFramePr>
        <p:xfrm>
          <a:off x="914400" y="1066800"/>
          <a:ext cx="731361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Document" r:id="rId3" imgW="7313400" imgH="3656840" progId="Word.Document.12">
                  <p:embed/>
                </p:oleObj>
              </mc:Choice>
              <mc:Fallback>
                <p:oleObj name="Document" r:id="rId3" imgW="7313400" imgH="3656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65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CSS for the Trips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64141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5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library_trip.js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73756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3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93474"/>
              </p:ext>
            </p:extLst>
          </p:nvPr>
        </p:nvGraphicFramePr>
        <p:xfrm>
          <a:off x="914400" y="1143000"/>
          <a:ext cx="7315200" cy="45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Document" r:id="rId3" imgW="7313400" imgH="4580044" progId="Word.Document.12">
                  <p:embed/>
                </p:oleObj>
              </mc:Choice>
              <mc:Fallback>
                <p:oleObj name="Document" r:id="rId3" imgW="7313400" imgH="4580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456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1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76781"/>
              </p:ext>
            </p:extLst>
          </p:nvPr>
        </p:nvGraphicFramePr>
        <p:xfrm>
          <a:off x="914400" y="1143000"/>
          <a:ext cx="7313400" cy="391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Document" r:id="rId3" imgW="7313400" imgH="3910847" progId="Word.Document.12">
                  <p:embed/>
                </p:oleObj>
              </mc:Choice>
              <mc:Fallback>
                <p:oleObj name="Document" r:id="rId3" imgW="7313400" imgH="3910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4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create() method of the Object </a:t>
            </a:r>
            <a:r>
              <a:rPr lang="en-US" dirty="0" err="1"/>
              <a:t>object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26241"/>
              </p:ext>
            </p:extLst>
          </p:nvPr>
        </p:nvGraphicFramePr>
        <p:xfrm>
          <a:off x="914400" y="1066800"/>
          <a:ext cx="7313400" cy="16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3" imgW="7313400" imgH="1657163" progId="Word.Document.12">
                  <p:embed/>
                </p:oleObj>
              </mc:Choice>
              <mc:Fallback>
                <p:oleObj name="Document" r:id="rId3" imgW="7313400" imgH="1657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6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3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custom prototype object with one method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990548"/>
              </p:ext>
            </p:extLst>
          </p:nvPr>
        </p:nvGraphicFramePr>
        <p:xfrm>
          <a:off x="914400" y="1075846"/>
          <a:ext cx="7313400" cy="326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3" imgW="7313400" imgH="3267554" progId="Word.Document.12">
                  <p:embed/>
                </p:oleObj>
              </mc:Choice>
              <mc:Fallback>
                <p:oleObj name="Document" r:id="rId3" imgW="7313400" imgH="3267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5846"/>
                        <a:ext cx="7313400" cy="3267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9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factory function that uses the create() method</a:t>
            </a:r>
            <a:br>
              <a:rPr lang="en-US" dirty="0"/>
            </a:br>
            <a:r>
              <a:rPr lang="en-US" dirty="0"/>
              <a:t>to create an object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185336"/>
              </p:ext>
            </p:extLst>
          </p:nvPr>
        </p:nvGraphicFramePr>
        <p:xfrm>
          <a:off x="914400" y="1219200"/>
          <a:ext cx="7313400" cy="383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3" imgW="7313400" imgH="3837451" progId="Word.Document.12">
                  <p:embed/>
                </p:oleObj>
              </mc:Choice>
              <mc:Fallback>
                <p:oleObj name="Document" r:id="rId3" imgW="7313400" imgH="38374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837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0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library_trip</a:t>
            </a:r>
            <a:r>
              <a:rPr lang="en-US" dirty="0"/>
              <a:t> .</a:t>
            </a:r>
            <a:r>
              <a:rPr lang="en-US" dirty="0" err="1"/>
              <a:t>js</a:t>
            </a:r>
            <a:r>
              <a:rPr lang="en-US" dirty="0"/>
              <a:t> file for the Trips application</a:t>
            </a:r>
            <a:br>
              <a:rPr lang="en-US" dirty="0"/>
            </a:br>
            <a:r>
              <a:rPr lang="en-US" dirty="0"/>
              <a:t>with a factory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79269"/>
              </p:ext>
            </p:extLst>
          </p:nvPr>
        </p:nvGraphicFramePr>
        <p:xfrm>
          <a:off x="915988" y="1298575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Document" r:id="rId3" imgW="7313400" imgH="4259837" progId="Word.Document.12">
                  <p:embed/>
                </p:oleObj>
              </mc:Choice>
              <mc:Fallback>
                <p:oleObj name="Document" r:id="rId3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298575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8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library_trip</a:t>
            </a:r>
            <a:r>
              <a:rPr lang="en-US" dirty="0"/>
              <a:t> .</a:t>
            </a:r>
            <a:r>
              <a:rPr lang="en-US" dirty="0" err="1"/>
              <a:t>js</a:t>
            </a:r>
            <a:r>
              <a:rPr lang="en-US" dirty="0"/>
              <a:t>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81078"/>
              </p:ext>
            </p:extLst>
          </p:nvPr>
        </p:nvGraphicFramePr>
        <p:xfrm>
          <a:off x="914400" y="1143000"/>
          <a:ext cx="7313400" cy="143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Document" r:id="rId3" imgW="7313400" imgH="1437695" progId="Word.Document.12">
                  <p:embed/>
                </p:oleObj>
              </mc:Choice>
              <mc:Fallback>
                <p:oleObj name="Document" r:id="rId3" imgW="7313400" imgH="1437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43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hierarchy of some </a:t>
            </a:r>
            <a:br>
              <a:rPr lang="en-US" dirty="0"/>
            </a:br>
            <a:r>
              <a:rPr lang="en-US" dirty="0"/>
              <a:t>of the native object types</a:t>
            </a:r>
          </a:p>
        </p:txBody>
      </p:sp>
      <p:pic>
        <p:nvPicPr>
          <p:cNvPr id="6" name="Picture 5" descr="M:\Current projects\JavaScript\Manuscript\ch11\11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39000" cy="15011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main.js file for the Trips application</a:t>
            </a:r>
            <a:br>
              <a:rPr lang="en-US" dirty="0"/>
            </a:br>
            <a:r>
              <a:rPr lang="en-US" dirty="0"/>
              <a:t>with a factory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34076"/>
              </p:ext>
            </p:extLst>
          </p:nvPr>
        </p:nvGraphicFramePr>
        <p:xfrm>
          <a:off x="914400" y="1295400"/>
          <a:ext cx="7313400" cy="299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Document" r:id="rId3" imgW="7313400" imgH="2990521" progId="Word.Document.12">
                  <p:embed/>
                </p:oleObj>
              </mc:Choice>
              <mc:Fallback>
                <p:oleObj name="Document" r:id="rId3" imgW="7313400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99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3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17288"/>
              </p:ext>
            </p:extLst>
          </p:nvPr>
        </p:nvGraphicFramePr>
        <p:xfrm>
          <a:off x="914400" y="1143000"/>
          <a:ext cx="7313400" cy="34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Document" r:id="rId3" imgW="7313400" imgH="3450684" progId="Word.Document.12">
                  <p:embed/>
                </p:oleObj>
              </mc:Choice>
              <mc:Fallback>
                <p:oleObj name="Document" r:id="rId3" imgW="7313400" imgH="345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4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uses the arguments property </a:t>
            </a:r>
            <a:br>
              <a:rPr lang="en-US" dirty="0"/>
            </a:br>
            <a:r>
              <a:rPr lang="en-US" dirty="0"/>
              <a:t>to get an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99977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Document" r:id="rId3" imgW="7313400" imgH="1150228" progId="Word.Document.12">
                  <p:embed/>
                </p:oleObj>
              </mc:Choice>
              <mc:Fallback>
                <p:oleObj name="Document" r:id="rId3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0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determine the number of arguments </a:t>
            </a:r>
            <a:br>
              <a:rPr lang="en-US" dirty="0"/>
            </a:br>
            <a:r>
              <a:rPr lang="en-US" dirty="0"/>
              <a:t>that have been passed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85436"/>
              </p:ext>
            </p:extLst>
          </p:nvPr>
        </p:nvGraphicFramePr>
        <p:xfrm>
          <a:off x="914400" y="1295400"/>
          <a:ext cx="7313400" cy="13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Document" r:id="rId3" imgW="7313400" imgH="1380130" progId="Word.Document.12">
                  <p:embed/>
                </p:oleObj>
              </mc:Choice>
              <mc:Fallback>
                <p:oleObj name="Document" r:id="rId3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Invoice constructor that accepts </a:t>
            </a:r>
            <a:br>
              <a:rPr lang="en-US" dirty="0"/>
            </a:br>
            <a:r>
              <a:rPr lang="en-US" dirty="0"/>
              <a:t>a variable number of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81549"/>
              </p:ext>
            </p:extLst>
          </p:nvPr>
        </p:nvGraphicFramePr>
        <p:xfrm>
          <a:off x="914400" y="12954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Document" r:id="rId3" imgW="7313400" imgH="2070554" progId="Word.Document.12">
                  <p:embed/>
                </p:oleObj>
              </mc:Choice>
              <mc:Fallback>
                <p:oleObj name="Document" r:id="rId3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0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Invoice method that provides a default value for an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99276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Document" r:id="rId3" imgW="7313400" imgH="1150228" progId="Word.Document.12">
                  <p:embed/>
                </p:oleObj>
              </mc:Choice>
              <mc:Fallback>
                <p:oleObj name="Document" r:id="rId3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instance of Invoice with a tax rate </a:t>
            </a:r>
            <a:br>
              <a:rPr lang="en-US" dirty="0"/>
            </a:br>
            <a:r>
              <a:rPr lang="en-US" dirty="0"/>
              <a:t>and 3 item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88461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Document" r:id="rId3" imgW="7313400" imgH="1150228" progId="Word.Document.12">
                  <p:embed/>
                </p:oleObj>
              </mc:Choice>
              <mc:Fallback>
                <p:oleObj name="Document" r:id="rId3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methods that modify an object </a:t>
            </a:r>
            <a:br>
              <a:rPr lang="en-US" dirty="0"/>
            </a:br>
            <a:r>
              <a:rPr lang="en-US" dirty="0"/>
              <a:t>but don’t return the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10069"/>
              </p:ext>
            </p:extLst>
          </p:nvPr>
        </p:nvGraphicFramePr>
        <p:xfrm>
          <a:off x="914400" y="1219200"/>
          <a:ext cx="7313400" cy="397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Document" r:id="rId3" imgW="7313400" imgH="3977407" progId="Word.Document.12">
                  <p:embed/>
                </p:oleObj>
              </mc:Choice>
              <mc:Fallback>
                <p:oleObj name="Document" r:id="rId3" imgW="7313400" imgH="3977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977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1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methods that modify an object </a:t>
            </a:r>
            <a:br>
              <a:rPr lang="en-US" dirty="0"/>
            </a:br>
            <a:r>
              <a:rPr lang="en-US" dirty="0"/>
              <a:t>and then return the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37453"/>
              </p:ext>
            </p:extLst>
          </p:nvPr>
        </p:nvGraphicFramePr>
        <p:xfrm>
          <a:off x="914400" y="1219200"/>
          <a:ext cx="7313400" cy="349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Document" r:id="rId3" imgW="7313400" imgH="3494937" progId="Word.Document.12">
                  <p:embed/>
                </p:oleObj>
              </mc:Choice>
              <mc:Fallback>
                <p:oleObj name="Document" r:id="rId3" imgW="7313400" imgH="3494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49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1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inherit methods using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75054"/>
              </p:ext>
            </p:extLst>
          </p:nvPr>
        </p:nvGraphicFramePr>
        <p:xfrm>
          <a:off x="915988" y="1006291"/>
          <a:ext cx="7313400" cy="493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Document" r:id="rId3" imgW="7313400" imgH="4937309" progId="Word.Document.12">
                  <p:embed/>
                </p:oleObj>
              </mc:Choice>
              <mc:Fallback>
                <p:oleObj name="Document" r:id="rId3" imgW="7313400" imgH="4937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006291"/>
                        <a:ext cx="7313400" cy="4937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6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 new object </a:t>
            </a:r>
            <a:br>
              <a:rPr lang="en-US" dirty="0"/>
            </a:br>
            <a:r>
              <a:rPr lang="en-US" dirty="0"/>
              <a:t>of a native type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27249"/>
              </p:ext>
            </p:extLst>
          </p:nvPr>
        </p:nvGraphicFramePr>
        <p:xfrm>
          <a:off x="914400" y="1295400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7313400" imgH="1076832" progId="Word.Document.12">
                  <p:embed/>
                </p:oleObj>
              </mc:Choice>
              <mc:Fallback>
                <p:oleObj name="Document" r:id="rId3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inherit methods using constructors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118930"/>
              </p:ext>
            </p:extLst>
          </p:nvPr>
        </p:nvGraphicFramePr>
        <p:xfrm>
          <a:off x="914400" y="1219200"/>
          <a:ext cx="7313400" cy="2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Document" r:id="rId3" imgW="7313400" imgH="2322762" progId="Word.Document.12">
                  <p:embed/>
                </p:oleObj>
              </mc:Choice>
              <mc:Fallback>
                <p:oleObj name="Document" r:id="rId3" imgW="7313400" imgH="2322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32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2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inherit methods using the </a:t>
            </a:r>
            <a:r>
              <a:rPr lang="en-US" dirty="0" err="1"/>
              <a:t>Object.create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72260"/>
              </p:ext>
            </p:extLst>
          </p:nvPr>
        </p:nvGraphicFramePr>
        <p:xfrm>
          <a:off x="914400" y="1219200"/>
          <a:ext cx="7313400" cy="401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Document" r:id="rId3" imgW="7313400" imgH="4016983" progId="Word.Document.12">
                  <p:embed/>
                </p:oleObj>
              </mc:Choice>
              <mc:Fallback>
                <p:oleObj name="Document" r:id="rId3" imgW="7313400" imgH="4016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016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8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inherit methods using the </a:t>
            </a:r>
            <a:r>
              <a:rPr lang="en-US" dirty="0" err="1"/>
              <a:t>Object.create</a:t>
            </a:r>
            <a:r>
              <a:rPr lang="en-US" dirty="0"/>
              <a:t>() method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53965"/>
              </p:ext>
            </p:extLst>
          </p:nvPr>
        </p:nvGraphicFramePr>
        <p:xfrm>
          <a:off x="914400" y="1219200"/>
          <a:ext cx="7313400" cy="209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Document" r:id="rId3" imgW="7313400" imgH="2092501" progId="Word.Document.12">
                  <p:embed/>
                </p:oleObj>
              </mc:Choice>
              <mc:Fallback>
                <p:oleObj name="Document" r:id="rId3" imgW="7313400" imgH="2092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09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3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value of the </a:t>
            </a:r>
            <a:r>
              <a:rPr lang="en-US" i="1" dirty="0"/>
              <a:t>this</a:t>
            </a:r>
            <a:r>
              <a:rPr lang="en-US" dirty="0"/>
              <a:t> keyword depends </a:t>
            </a:r>
            <a:br>
              <a:rPr lang="en-US" dirty="0"/>
            </a:br>
            <a:r>
              <a:rPr lang="en-US" dirty="0"/>
              <a:t>on how the function is invoked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49210"/>
              </p:ext>
            </p:extLst>
          </p:nvPr>
        </p:nvGraphicFramePr>
        <p:xfrm>
          <a:off x="914400" y="1295400"/>
          <a:ext cx="7313400" cy="275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Document" r:id="rId3" imgW="7313400" imgH="2754143" progId="Word.Document.12">
                  <p:embed/>
                </p:oleObj>
              </mc:Choice>
              <mc:Fallback>
                <p:oleObj name="Document" r:id="rId3" imgW="7313400" imgH="2754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75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Methods of a function for specifying the value </a:t>
            </a:r>
            <a:br>
              <a:rPr lang="en-US" dirty="0"/>
            </a:br>
            <a:r>
              <a:rPr lang="en-US" dirty="0"/>
              <a:t>of this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088312"/>
              </p:ext>
            </p:extLst>
          </p:nvPr>
        </p:nvGraphicFramePr>
        <p:xfrm>
          <a:off x="914400" y="1295400"/>
          <a:ext cx="7313400" cy="91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Document" r:id="rId3" imgW="7313400" imgH="918527" progId="Word.Document.12">
                  <p:embed/>
                </p:oleObj>
              </mc:Choice>
              <mc:Fallback>
                <p:oleObj name="Document" r:id="rId3" imgW="7313400" imgH="9185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918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call() method to borrow a method from the Array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05483"/>
              </p:ext>
            </p:extLst>
          </p:nvPr>
        </p:nvGraphicFramePr>
        <p:xfrm>
          <a:off x="914400" y="1275177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Document" r:id="rId3" imgW="7313400" imgH="2687223" progId="Word.Document.12">
                  <p:embed/>
                </p:oleObj>
              </mc:Choice>
              <mc:Fallback>
                <p:oleObj name="Document" r:id="rId3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5177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bind() method to override </a:t>
            </a:r>
            <a:r>
              <a:rPr lang="en-US" i="1" dirty="0"/>
              <a:t>this </a:t>
            </a:r>
            <a:br>
              <a:rPr lang="en-US" i="1" dirty="0"/>
            </a:br>
            <a:r>
              <a:rPr lang="en-US" dirty="0"/>
              <a:t>in an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27151"/>
              </p:ext>
            </p:extLst>
          </p:nvPr>
        </p:nvGraphicFramePr>
        <p:xfrm>
          <a:off x="914400" y="1295400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Document" r:id="rId3" imgW="7313400" imgH="3253882" progId="Word.Document.12">
                  <p:embed/>
                </p:oleObj>
              </mc:Choice>
              <mc:Fallback>
                <p:oleObj name="Document" r:id="rId3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Task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2413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0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Task List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11814"/>
              </p:ext>
            </p:extLst>
          </p:nvPr>
        </p:nvGraphicFramePr>
        <p:xfrm>
          <a:off x="914400" y="1219200"/>
          <a:ext cx="7313612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Document" r:id="rId3" imgW="7313400" imgH="3253882" progId="Word.Document.12">
                  <p:embed/>
                </p:oleObj>
              </mc:Choice>
              <mc:Fallback>
                <p:oleObj name="Document" r:id="rId3" imgW="7313400" imgH="3253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2" cy="325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Task List </a:t>
            </a:r>
            <a:r>
              <a:rPr lang="en-US" dirty="0" smtClean="0"/>
              <a:t>app </a:t>
            </a:r>
            <a:r>
              <a:rPr lang="en-US" dirty="0"/>
              <a:t>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00516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Document" r:id="rId3" imgW="7313400" imgH="2651245" progId="Word.Document.12">
                  <p:embed/>
                </p:oleObj>
              </mc:Choice>
              <mc:Fallback>
                <p:oleObj name="Document" r:id="rId3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3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new object of a native type </a:t>
            </a:r>
            <a:br>
              <a:rPr lang="en-US" dirty="0"/>
            </a:br>
            <a:r>
              <a:rPr lang="en-US" dirty="0"/>
              <a:t>with literal values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262641"/>
              </p:ext>
            </p:extLst>
          </p:nvPr>
        </p:nvGraphicFramePr>
        <p:xfrm>
          <a:off x="914400" y="1219200"/>
          <a:ext cx="7313400" cy="353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7313400" imgH="3539550" progId="Word.Document.12">
                  <p:embed/>
                </p:oleObj>
              </mc:Choice>
              <mc:Fallback>
                <p:oleObj name="Document" r:id="rId3" imgW="7313400" imgH="3539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53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0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CSS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362741"/>
              </p:ext>
            </p:extLst>
          </p:nvPr>
        </p:nvGraphicFramePr>
        <p:xfrm>
          <a:off x="914400" y="1143000"/>
          <a:ext cx="7313400" cy="2300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Document" r:id="rId3" imgW="7313400" imgH="2300456" progId="Word.Document.12">
                  <p:embed/>
                </p:oleObj>
              </mc:Choice>
              <mc:Fallback>
                <p:oleObj name="Document" r:id="rId3" imgW="7313400" imgH="2300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00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library_task.js file for the Task List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72537"/>
              </p:ext>
            </p:extLst>
          </p:nvPr>
        </p:nvGraphicFramePr>
        <p:xfrm>
          <a:off x="914400" y="1143000"/>
          <a:ext cx="7313400" cy="460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Document" r:id="rId3" imgW="7313400" imgH="4600912" progId="Word.Document.12">
                  <p:embed/>
                </p:oleObj>
              </mc:Choice>
              <mc:Fallback>
                <p:oleObj name="Document" r:id="rId3" imgW="7313400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0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0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library_storage.js file for the Task List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889872"/>
              </p:ext>
            </p:extLst>
          </p:nvPr>
        </p:nvGraphicFramePr>
        <p:xfrm>
          <a:off x="914400" y="1143000"/>
          <a:ext cx="7313400" cy="391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Document" r:id="rId3" imgW="7313400" imgH="3910847" progId="Word.Document.12">
                  <p:embed/>
                </p:oleObj>
              </mc:Choice>
              <mc:Fallback>
                <p:oleObj name="Document" r:id="rId3" imgW="7313400" imgH="3910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1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library_storage.js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97202"/>
              </p:ext>
            </p:extLst>
          </p:nvPr>
        </p:nvGraphicFramePr>
        <p:xfrm>
          <a:off x="914400" y="1143000"/>
          <a:ext cx="7313400" cy="299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Document" r:id="rId3" imgW="7313400" imgH="2990521" progId="Word.Document.12">
                  <p:embed/>
                </p:oleObj>
              </mc:Choice>
              <mc:Fallback>
                <p:oleObj name="Document" r:id="rId3" imgW="7313400" imgH="29905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9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5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library_storage.js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88996"/>
              </p:ext>
            </p:extLst>
          </p:nvPr>
        </p:nvGraphicFramePr>
        <p:xfrm>
          <a:off x="914400" y="12192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Document" r:id="rId3" imgW="7313400" imgH="3220782" progId="Word.Document.12">
                  <p:embed/>
                </p:oleObj>
              </mc:Choice>
              <mc:Fallback>
                <p:oleObj name="Document" r:id="rId3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library_tasklist.js file for the Task List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76988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752680"/>
              </p:ext>
            </p:extLst>
          </p:nvPr>
        </p:nvGraphicFramePr>
        <p:xfrm>
          <a:off x="914400" y="11430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Document" r:id="rId3" imgW="7313400" imgH="4461316" progId="Word.Document.12">
                  <p:embed/>
                </p:oleObj>
              </mc:Choice>
              <mc:Fallback>
                <p:oleObj name="Document" r:id="rId3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20983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Document" r:id="rId3" imgW="7313400" imgH="2651245" progId="Word.Document.12">
                  <p:embed/>
                </p:oleObj>
              </mc:Choice>
              <mc:Fallback>
                <p:oleObj name="Document" r:id="rId3" imgW="7313400" imgH="26512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65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 JavaScript file for the Task List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12323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Document" r:id="rId3" imgW="7301323" imgH="3858467" progId="Word.Document.12">
                  <p:embed/>
                </p:oleObj>
              </mc:Choice>
              <mc:Fallback>
                <p:oleObj name="Document" r:id="rId3" imgW="7301323" imgH="3858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2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1299"/>
              </p:ext>
            </p:extLst>
          </p:nvPr>
        </p:nvGraphicFramePr>
        <p:xfrm>
          <a:off x="990600" y="11858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3" imgW="7313400" imgH="3690300" progId="Word.Document.12">
                  <p:embed/>
                </p:oleObj>
              </mc:Choice>
              <mc:Fallback>
                <p:oleObj name="Document" r:id="rId3" imgW="7313400" imgH="369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 new object of a native type </a:t>
            </a:r>
            <a:br>
              <a:rPr lang="en-US" dirty="0"/>
            </a:br>
            <a:r>
              <a:rPr lang="en-US" dirty="0"/>
              <a:t>with literal values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24351"/>
              </p:ext>
            </p:extLst>
          </p:nvPr>
        </p:nvGraphicFramePr>
        <p:xfrm>
          <a:off x="914400" y="1219200"/>
          <a:ext cx="7313400" cy="165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Document" r:id="rId3" imgW="7313400" imgH="1654644" progId="Word.Document.12">
                  <p:embed/>
                </p:oleObj>
              </mc:Choice>
              <mc:Fallback>
                <p:oleObj name="Document" r:id="rId3" imgW="7313400" imgH="1654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654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7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17-1	Enhance the Task List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20107"/>
              </p:ext>
            </p:extLst>
          </p:nvPr>
        </p:nvGraphicFramePr>
        <p:xfrm>
          <a:off x="914400" y="1219200"/>
          <a:ext cx="7313400" cy="286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ocument" r:id="rId3" imgW="7313400" imgH="2862078" progId="Word.Document.12">
                  <p:embed/>
                </p:oleObj>
              </mc:Choice>
              <mc:Fallback>
                <p:oleObj name="Document" r:id="rId3" imgW="7313400" imgH="2862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86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17-2	Enhance the Countdown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97219"/>
              </p:ext>
            </p:extLst>
          </p:nvPr>
        </p:nvGraphicFramePr>
        <p:xfrm>
          <a:off x="914400" y="1143000"/>
          <a:ext cx="7313400" cy="2737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Document" r:id="rId3" imgW="7313400" imgH="2737593" progId="Word.Document.12">
                  <p:embed/>
                </p:oleObj>
              </mc:Choice>
              <mc:Fallback>
                <p:oleObj name="Document" r:id="rId3" imgW="7313400" imgH="2737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737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4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Extras: Use objects with the Change Calculator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71209"/>
              </p:ext>
            </p:extLst>
          </p:nvPr>
        </p:nvGraphicFramePr>
        <p:xfrm>
          <a:off x="914400" y="1183262"/>
          <a:ext cx="7313400" cy="369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Document" r:id="rId3" imgW="7313400" imgH="3693538" progId="Word.Document.12">
                  <p:embed/>
                </p:oleObj>
              </mc:Choice>
              <mc:Fallback>
                <p:oleObj name="Document" r:id="rId3" imgW="7313400" imgH="3693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83262"/>
                        <a:ext cx="7313400" cy="369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2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17-4	Convert the PIG app to objects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5531"/>
              </p:ext>
            </p:extLst>
          </p:nvPr>
        </p:nvGraphicFramePr>
        <p:xfrm>
          <a:off x="914400" y="1066800"/>
          <a:ext cx="7313400" cy="497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Document" r:id="rId3" imgW="7313400" imgH="4971489" progId="Word.Document.12">
                  <p:embed/>
                </p:oleObj>
              </mc:Choice>
              <mc:Fallback>
                <p:oleObj name="Document" r:id="rId3" imgW="7313400" imgH="4971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97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Short 17-1	Enhance the MPG application </a:t>
            </a:r>
            <a:br>
              <a:rPr lang="en-US" dirty="0"/>
            </a:br>
            <a:r>
              <a:rPr lang="en-US" dirty="0" smtClean="0"/>
              <a:t>		to </a:t>
            </a:r>
            <a:r>
              <a:rPr lang="en-US" dirty="0"/>
              <a:t>use the arguments property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57314"/>
              </p:ext>
            </p:extLst>
          </p:nvPr>
        </p:nvGraphicFramePr>
        <p:xfrm>
          <a:off x="914400" y="1295400"/>
          <a:ext cx="7313400" cy="331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Document" r:id="rId3" imgW="7313400" imgH="3312527" progId="Word.Document.12">
                  <p:embed/>
                </p:oleObj>
              </mc:Choice>
              <mc:Fallback>
                <p:oleObj name="Document" r:id="rId3" imgW="7313400" imgH="33125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312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properties and methods </a:t>
            </a:r>
            <a:br>
              <a:rPr lang="en-US" dirty="0"/>
            </a:br>
            <a:r>
              <a:rPr lang="en-US" dirty="0"/>
              <a:t>of the native object types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37616"/>
              </p:ext>
            </p:extLst>
          </p:nvPr>
        </p:nvGraphicFramePr>
        <p:xfrm>
          <a:off x="914400" y="1219200"/>
          <a:ext cx="7313400" cy="188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7313400" imgH="1884906" progId="Word.Document.12">
                  <p:embed/>
                </p:oleObj>
              </mc:Choice>
              <mc:Fallback>
                <p:oleObj name="Document" r:id="rId3" imgW="7313400" imgH="188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88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initialize a new object with properties 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15330"/>
              </p:ext>
            </p:extLst>
          </p:nvPr>
        </p:nvGraphicFramePr>
        <p:xfrm>
          <a:off x="914400" y="1219200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7313400" imgH="2344709" progId="Word.Document.12">
                  <p:embed/>
                </p:oleObj>
              </mc:Choice>
              <mc:Fallback>
                <p:oleObj name="Document" r:id="rId3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751</TotalTime>
  <Words>2139</Words>
  <Application>Microsoft Office PowerPoint</Application>
  <PresentationFormat>On-screen Show (4:3)</PresentationFormat>
  <Paragraphs>370</Paragraphs>
  <Slides>74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17</vt:lpstr>
      <vt:lpstr>Objectives</vt:lpstr>
      <vt:lpstr>Objectives (continued)</vt:lpstr>
      <vt:lpstr>The JavaScript hierarchy of some  of the native object types</vt:lpstr>
      <vt:lpstr>The syntax for creating a new object  of a native type</vt:lpstr>
      <vt:lpstr>How to create a new object of a native type  with literal values</vt:lpstr>
      <vt:lpstr>How to create a new object of a native type  with literal values (continued)</vt:lpstr>
      <vt:lpstr>How to use the properties and methods  of the native object types</vt:lpstr>
      <vt:lpstr>How to initialize a new object with properties  and methods</vt:lpstr>
      <vt:lpstr>How to initialize a new object with properties  and methods (continued)</vt:lpstr>
      <vt:lpstr>How to nest objects and refer  to the nested properties and methods</vt:lpstr>
      <vt:lpstr>How to add properties and methods to an object</vt:lpstr>
      <vt:lpstr>Two variables that refer to the same object</vt:lpstr>
      <vt:lpstr>The benefits of JavaScript libraries</vt:lpstr>
      <vt:lpstr>An example of a simple library file (library_mpg.js)</vt:lpstr>
      <vt:lpstr>How to include and use JavaScript libraries  in your application</vt:lpstr>
      <vt:lpstr>The Miles Per Gallon Application</vt:lpstr>
      <vt:lpstr>The HTML for the MPG application</vt:lpstr>
      <vt:lpstr>The library_mpg.js file for the MPG application</vt:lpstr>
      <vt:lpstr>The main.js file for the MPG application</vt:lpstr>
      <vt:lpstr>How to use a constructor function  to create an Invoice object type</vt:lpstr>
      <vt:lpstr>How to add methods to the Invoice object type</vt:lpstr>
      <vt:lpstr>How to create instances of the Invoice object type with two parameters</vt:lpstr>
      <vt:lpstr>Code that creates two instances  of the Date object type</vt:lpstr>
      <vt:lpstr>Code that adds a method to the prototype object of the Date object type</vt:lpstr>
      <vt:lpstr>Code that adds an own property  to one instance of the Date object type</vt:lpstr>
      <vt:lpstr>Terms</vt:lpstr>
      <vt:lpstr>The Trips application</vt:lpstr>
      <vt:lpstr>The HTML for the Trips application</vt:lpstr>
      <vt:lpstr>The HTML for the Trips application (continued)</vt:lpstr>
      <vt:lpstr>Some of the CSS for the Trips application</vt:lpstr>
      <vt:lpstr>The library_trip.js file</vt:lpstr>
      <vt:lpstr>The main.js file</vt:lpstr>
      <vt:lpstr>The main.js file (continued)</vt:lpstr>
      <vt:lpstr>The create() method of the Object object</vt:lpstr>
      <vt:lpstr>A custom prototype object with one method</vt:lpstr>
      <vt:lpstr>A factory function that uses the create() method to create an object</vt:lpstr>
      <vt:lpstr>The library_trip .js file for the Trips application with a factory function</vt:lpstr>
      <vt:lpstr>The library_trip .js file (continued)</vt:lpstr>
      <vt:lpstr>The main.js file for the Trips application with a factory function</vt:lpstr>
      <vt:lpstr>The main.js file (continued)</vt:lpstr>
      <vt:lpstr>A function that uses the arguments property  to get an argument</vt:lpstr>
      <vt:lpstr>How to determine the number of arguments  that have been passed</vt:lpstr>
      <vt:lpstr>An Invoice constructor that accepts  a variable number of arguments</vt:lpstr>
      <vt:lpstr>An Invoice method that provides a default value for an argument</vt:lpstr>
      <vt:lpstr>An instance of Invoice with a tax rate  and 3 item codes</vt:lpstr>
      <vt:lpstr>Two methods that modify an object  but don’t return the object</vt:lpstr>
      <vt:lpstr>Two methods that modify an object  and then return the object</vt:lpstr>
      <vt:lpstr>How to inherit methods using constructors</vt:lpstr>
      <vt:lpstr>How to inherit methods using constructors (continued)</vt:lpstr>
      <vt:lpstr>How to inherit methods using the Object.create() method</vt:lpstr>
      <vt:lpstr>How to inherit methods using the Object.create() method (continued)</vt:lpstr>
      <vt:lpstr>The value of the this keyword depends  on how the function is invoked</vt:lpstr>
      <vt:lpstr>Methods of a function for specifying the value  of this</vt:lpstr>
      <vt:lpstr>How to use the call() method to borrow a method from the Array object</vt:lpstr>
      <vt:lpstr>How to use the bind() method to override this  in an event handler</vt:lpstr>
      <vt:lpstr>The Task List application</vt:lpstr>
      <vt:lpstr>The HTML for the Task List app</vt:lpstr>
      <vt:lpstr>The HTML for the Task List app (continued)</vt:lpstr>
      <vt:lpstr>Some of the CSS for the application</vt:lpstr>
      <vt:lpstr>The library_task.js file for the Task List app</vt:lpstr>
      <vt:lpstr>The library_storage.js file for the Task List app</vt:lpstr>
      <vt:lpstr>The library_storage.js file (continued)</vt:lpstr>
      <vt:lpstr>The library_storage.js file (continued)</vt:lpstr>
      <vt:lpstr>The library_tasklist.js file for the Task List app</vt:lpstr>
      <vt:lpstr>The library_tasklist.js file (continued)</vt:lpstr>
      <vt:lpstr>The library_tasklist.js file (continued)</vt:lpstr>
      <vt:lpstr>The main JavaScript file for the Task List app</vt:lpstr>
      <vt:lpstr>The main JavaScript file (continued)</vt:lpstr>
      <vt:lpstr>Exercise 17-1 Enhance the Task List app</vt:lpstr>
      <vt:lpstr>Exercise 17-2 Enhance the Countdown app</vt:lpstr>
      <vt:lpstr>Extras: Use objects with the Change Calculator</vt:lpstr>
      <vt:lpstr>Extra 17-4 Convert the PIG app to objects</vt:lpstr>
      <vt:lpstr>Short 17-1 Enhance the MPG application    to use the arguments property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66</cp:revision>
  <dcterms:created xsi:type="dcterms:W3CDTF">2010-11-30T18:46:51Z</dcterms:created>
  <dcterms:modified xsi:type="dcterms:W3CDTF">2017-02-14T01:02:11Z</dcterms:modified>
</cp:coreProperties>
</file>