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2"/>
  </p:notesMasterIdLst>
  <p:handoutMasterIdLst>
    <p:handoutMasterId r:id="rId7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4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0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2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3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5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7.docx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8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9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0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1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2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3.docx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4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5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6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7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8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9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0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1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2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3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4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5.docx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6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57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58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9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0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1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3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18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136715"/>
              </p:ext>
            </p:extLst>
          </p:nvPr>
        </p:nvGraphicFramePr>
        <p:xfrm>
          <a:off x="914400" y="1600200"/>
          <a:ext cx="7313400" cy="31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13400" imgH="3183005" progId="Word.Document.12">
                  <p:embed/>
                </p:oleObj>
              </mc:Choice>
              <mc:Fallback>
                <p:oleObj name="Document" r:id="rId4" imgW="7313400" imgH="31830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318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84933"/>
              </p:ext>
            </p:extLst>
          </p:nvPr>
        </p:nvGraphicFramePr>
        <p:xfrm>
          <a:off x="914400" y="1066800"/>
          <a:ext cx="7313400" cy="193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7313400" imgH="1931318" progId="Word.Document.12">
                  <p:embed/>
                </p:oleObj>
              </mc:Choice>
              <mc:Fallback>
                <p:oleObj name="Document" r:id="rId4" imgW="7313400" imgH="1931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931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Slide Show application in the browser</a:t>
            </a:r>
          </a:p>
        </p:txBody>
      </p:sp>
      <p:pic>
        <p:nvPicPr>
          <p:cNvPr id="3" name="Picture 2" descr="13-0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19200"/>
            <a:ext cx="4457700" cy="3762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Slide Show application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09428"/>
              </p:ext>
            </p:extLst>
          </p:nvPr>
        </p:nvGraphicFramePr>
        <p:xfrm>
          <a:off x="914400" y="1009650"/>
          <a:ext cx="7313612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13400" imgH="4016983" progId="Word.Document.12">
                  <p:embed/>
                </p:oleObj>
              </mc:Choice>
              <mc:Fallback>
                <p:oleObj name="Document" r:id="rId4" imgW="7313400" imgH="4016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09650"/>
                        <a:ext cx="7313612" cy="401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library_slideshow.js file </a:t>
            </a:r>
            <a:br>
              <a:rPr lang="en-US" dirty="0"/>
            </a:br>
            <a:r>
              <a:rPr lang="en-US" dirty="0"/>
              <a:t>for the Slide Show application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21174"/>
              </p:ext>
            </p:extLst>
          </p:nvPr>
        </p:nvGraphicFramePr>
        <p:xfrm>
          <a:off x="914400" y="12954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library_slideshow.js file (continued)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25093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library_slideshow.js file (continued)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06271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main JavaScript file for the Slide Show app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04614"/>
              </p:ext>
            </p:extLst>
          </p:nvPr>
        </p:nvGraphicFramePr>
        <p:xfrm>
          <a:off x="914400" y="1143000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7313400" imgH="4140749" progId="Word.Document.12">
                  <p:embed/>
                </p:oleObj>
              </mc:Choice>
              <mc:Fallback>
                <p:oleObj name="Document" r:id="rId4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slideshow object </a:t>
            </a:r>
            <a:br>
              <a:rPr lang="en-US" dirty="0"/>
            </a:br>
            <a:r>
              <a:rPr lang="en-US" dirty="0"/>
              <a:t>in the Watch Expressions pane</a:t>
            </a:r>
          </a:p>
        </p:txBody>
      </p:sp>
      <p:pic>
        <p:nvPicPr>
          <p:cNvPr id="3" name="Picture 2" descr="14-0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55" y="1524000"/>
            <a:ext cx="486854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expression that is defined </a:t>
            </a:r>
            <a:br>
              <a:rPr lang="en-US" dirty="0"/>
            </a:br>
            <a:r>
              <a:rPr lang="en-US" dirty="0"/>
              <a:t>and then invoked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290656"/>
              </p:ext>
            </p:extLst>
          </p:nvPr>
        </p:nvGraphicFramePr>
        <p:xfrm>
          <a:off x="914400" y="1219200"/>
          <a:ext cx="7313400" cy="257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4" imgW="7313400" imgH="2577489" progId="Word.Document.12">
                  <p:embed/>
                </p:oleObj>
              </mc:Choice>
              <mc:Fallback>
                <p:oleObj name="Document" r:id="rId4" imgW="7313400" imgH="2577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57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code the parentheses of an IIFE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65020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87944"/>
              </p:ext>
            </p:extLst>
          </p:nvPr>
        </p:nvGraphicFramePr>
        <p:xfrm>
          <a:off x="914400" y="1069975"/>
          <a:ext cx="7253288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7313400" imgH="4781883" progId="Word.Document.12">
                  <p:embed/>
                </p:oleObj>
              </mc:Choice>
              <mc:Fallback>
                <p:oleObj name="Document" r:id="rId3" imgW="7313400" imgH="47818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253288" cy="474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benefits of using an IIFE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644299"/>
              </p:ext>
            </p:extLst>
          </p:nvPr>
        </p:nvGraphicFramePr>
        <p:xfrm>
          <a:off x="914400" y="1140153"/>
          <a:ext cx="7313400" cy="145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313400" imgH="1450647" progId="Word.Document.12">
                  <p:embed/>
                </p:oleObj>
              </mc:Choice>
              <mc:Fallback>
                <p:oleObj name="Document" r:id="rId4" imgW="7313400" imgH="14506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0153"/>
                        <a:ext cx="7313400" cy="1450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IIFE that keeps a variable from conflicting </a:t>
            </a:r>
            <a:br>
              <a:rPr lang="en-US" dirty="0"/>
            </a:br>
            <a:r>
              <a:rPr lang="en-US" dirty="0"/>
              <a:t>with another variable of the same name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45927"/>
              </p:ext>
            </p:extLst>
          </p:nvPr>
        </p:nvGraphicFramePr>
        <p:xfrm>
          <a:off x="914400" y="1295400"/>
          <a:ext cx="73136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13400" imgH="2651245" progId="Word.Document.12">
                  <p:embed/>
                </p:oleObj>
              </mc:Choice>
              <mc:Fallback>
                <p:oleObj name="Document" r:id="rId4" imgW="7313400" imgH="2651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265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What else you need to know about closures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719440"/>
              </p:ext>
            </p:extLst>
          </p:nvPr>
        </p:nvGraphicFramePr>
        <p:xfrm>
          <a:off x="914400" y="1143000"/>
          <a:ext cx="7313400" cy="164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313400" imgH="1648168" progId="Word.Document.12">
                  <p:embed/>
                </p:oleObj>
              </mc:Choice>
              <mc:Fallback>
                <p:oleObj name="Document" r:id="rId4" imgW="7313400" imgH="16481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4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this affects closures in a loop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095595"/>
              </p:ext>
            </p:extLst>
          </p:nvPr>
        </p:nvGraphicFramePr>
        <p:xfrm>
          <a:off x="914400" y="990600"/>
          <a:ext cx="7313400" cy="476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4" imgW="7313400" imgH="4761735" progId="Word.Document.12">
                  <p:embed/>
                </p:oleObj>
              </mc:Choice>
              <mc:Fallback>
                <p:oleObj name="Document" r:id="rId4" imgW="7313400" imgH="47617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76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fix the loop problem by calling a function that returns a function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44236"/>
              </p:ext>
            </p:extLst>
          </p:nvPr>
        </p:nvGraphicFramePr>
        <p:xfrm>
          <a:off x="914400" y="12954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fix the loop problem by using an IIFE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346763"/>
              </p:ext>
            </p:extLst>
          </p:nvPr>
        </p:nvGraphicFramePr>
        <p:xfrm>
          <a:off x="914400" y="1143000"/>
          <a:ext cx="7313400" cy="345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7313400" imgH="3450684" progId="Word.Document.12">
                  <p:embed/>
                </p:oleObj>
              </mc:Choice>
              <mc:Fallback>
                <p:oleObj name="Document" r:id="rId4" imgW="7313400" imgH="3450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45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pros and cons of object literals vs closures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530819"/>
              </p:ext>
            </p:extLst>
          </p:nvPr>
        </p:nvGraphicFramePr>
        <p:xfrm>
          <a:off x="914400" y="1143000"/>
          <a:ext cx="7389702" cy="283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389702" imgH="2830057" progId="Word.Document.12">
                  <p:embed/>
                </p:oleObj>
              </mc:Choice>
              <mc:Fallback>
                <p:oleObj name="Document" r:id="rId4" imgW="7389702" imgH="2830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89702" cy="2830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module pattern that creates a single slideshow object with private state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46176"/>
              </p:ext>
            </p:extLst>
          </p:nvPr>
        </p:nvGraphicFramePr>
        <p:xfrm>
          <a:off x="914400" y="1295400"/>
          <a:ext cx="7313400" cy="391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7313400" imgH="3910847" progId="Word.Document.12">
                  <p:embed/>
                </p:oleObj>
              </mc:Choice>
              <mc:Fallback>
                <p:oleObj name="Document" r:id="rId4" imgW="7313400" imgH="39108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91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namespace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40516"/>
              </p:ext>
            </p:extLst>
          </p:nvPr>
        </p:nvGraphicFramePr>
        <p:xfrm>
          <a:off x="914400" y="1066800"/>
          <a:ext cx="7313400" cy="259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7313400" imgH="2597277" progId="Word.Document.12">
                  <p:embed/>
                </p:oleObj>
              </mc:Choice>
              <mc:Fallback>
                <p:oleObj name="Document" r:id="rId4" imgW="7313400" imgH="25972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597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example that uses an IIFE </a:t>
            </a:r>
            <a:br>
              <a:rPr lang="en-US" dirty="0"/>
            </a:br>
            <a:r>
              <a:rPr lang="en-US" dirty="0"/>
              <a:t>to augment the slideshow object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02288"/>
              </p:ext>
            </p:extLst>
          </p:nvPr>
        </p:nvGraphicFramePr>
        <p:xfrm>
          <a:off x="914400" y="1295400"/>
          <a:ext cx="73136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313400" imgH="2651245" progId="Word.Document.12">
                  <p:embed/>
                </p:oleObj>
              </mc:Choice>
              <mc:Fallback>
                <p:oleObj name="Document" r:id="rId4" imgW="7313400" imgH="2651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265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40590"/>
              </p:ext>
            </p:extLst>
          </p:nvPr>
        </p:nvGraphicFramePr>
        <p:xfrm>
          <a:off x="914400" y="1143000"/>
          <a:ext cx="7313400" cy="168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7313400" imgH="1688104" progId="Word.Document.12">
                  <p:embed/>
                </p:oleObj>
              </mc:Choice>
              <mc:Fallback>
                <p:oleObj name="Document" r:id="rId4" imgW="7313400" imgH="16881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88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example that uses the slideshow object’s </a:t>
            </a:r>
            <a:br>
              <a:rPr lang="en-US" dirty="0"/>
            </a:br>
            <a:r>
              <a:rPr lang="en-US" dirty="0"/>
              <a:t>new method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358065"/>
              </p:ext>
            </p:extLst>
          </p:nvPr>
        </p:nvGraphicFramePr>
        <p:xfrm>
          <a:off x="914400" y="1295400"/>
          <a:ext cx="73136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313400" imgH="1040854" progId="Word.Document.12">
                  <p:embed/>
                </p:oleObj>
              </mc:Choice>
              <mc:Fallback>
                <p:oleObj name="Document" r:id="rId4" imgW="7313400" imgH="1040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an </a:t>
            </a:r>
            <a:r>
              <a:rPr lang="en-US" dirty="0" err="1"/>
              <a:t>accessor</a:t>
            </a:r>
            <a:r>
              <a:rPr lang="en-US" dirty="0"/>
              <a:t> property to provide limited access to a private variable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459473"/>
              </p:ext>
            </p:extLst>
          </p:nvPr>
        </p:nvGraphicFramePr>
        <p:xfrm>
          <a:off x="914400" y="1295400"/>
          <a:ext cx="7313612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7313400" imgH="3455361" progId="Word.Document.12">
                  <p:embed/>
                </p:oleObj>
              </mc:Choice>
              <mc:Fallback>
                <p:oleObj name="Document" r:id="rId4" imgW="7313400" imgH="34553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11162"/>
              </p:ext>
            </p:extLst>
          </p:nvPr>
        </p:nvGraphicFramePr>
        <p:xfrm>
          <a:off x="914400" y="1143000"/>
          <a:ext cx="7313400" cy="23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4" imgW="7313400" imgH="2317725" progId="Word.Document.12">
                  <p:embed/>
                </p:oleObj>
              </mc:Choice>
              <mc:Fallback>
                <p:oleObj name="Document" r:id="rId4" imgW="7313400" imgH="2317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3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Slide Show app with the module pattern </a:t>
            </a:r>
            <a:br>
              <a:rPr lang="en-US" dirty="0"/>
            </a:br>
            <a:r>
              <a:rPr lang="en-US" dirty="0"/>
              <a:t>after the Change Speed button is clicked</a:t>
            </a:r>
          </a:p>
        </p:txBody>
      </p:sp>
      <p:pic>
        <p:nvPicPr>
          <p:cNvPr id="3" name="Picture 2" descr="18-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47800"/>
            <a:ext cx="4133850" cy="37414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Slide Show application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0856"/>
              </p:ext>
            </p:extLst>
          </p:nvPr>
        </p:nvGraphicFramePr>
        <p:xfrm>
          <a:off x="914400" y="11430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7313400" imgH="4461316" progId="Word.Document.12">
                  <p:embed/>
                </p:oleObj>
              </mc:Choice>
              <mc:Fallback>
                <p:oleObj name="Document" r:id="rId4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library_slideshow.js file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Slide Show application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83227"/>
              </p:ext>
            </p:extLst>
          </p:nvPr>
        </p:nvGraphicFramePr>
        <p:xfrm>
          <a:off x="914400" y="13716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library_slideshow.js file (continued)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514854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library_slideshow_enhancements.js file</a:t>
            </a:r>
            <a:br>
              <a:rPr lang="en-US" dirty="0"/>
            </a:br>
            <a:r>
              <a:rPr lang="en-US" dirty="0"/>
              <a:t>for the Slide Show application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20853"/>
              </p:ext>
            </p:extLst>
          </p:nvPr>
        </p:nvGraphicFramePr>
        <p:xfrm>
          <a:off x="914400" y="1295400"/>
          <a:ext cx="7313400" cy="301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7313400" imgH="3019303" progId="Word.Document.12">
                  <p:embed/>
                </p:oleObj>
              </mc:Choice>
              <mc:Fallback>
                <p:oleObj name="Document" r:id="rId4" imgW="7313400" imgH="30193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019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main JavaScript file for the Slide Show app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460193"/>
              </p:ext>
            </p:extLst>
          </p:nvPr>
        </p:nvGraphicFramePr>
        <p:xfrm>
          <a:off x="914400" y="11430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4" imgW="7313400" imgH="4662795" progId="Word.Document.12">
                  <p:embed/>
                </p:oleObj>
              </mc:Choice>
              <mc:Fallback>
                <p:oleObj name="Document" r:id="rId4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module pattern of a jQuery plugin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481669"/>
              </p:ext>
            </p:extLst>
          </p:nvPr>
        </p:nvGraphicFramePr>
        <p:xfrm>
          <a:off x="914400" y="990600"/>
          <a:ext cx="7313400" cy="415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4" imgW="7313400" imgH="4155140" progId="Word.Document.12">
                  <p:embed/>
                </p:oleObj>
              </mc:Choice>
              <mc:Fallback>
                <p:oleObj name="Document" r:id="rId4" imgW="7313400" imgH="41551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15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example that illustrates a closure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30125"/>
              </p:ext>
            </p:extLst>
          </p:nvPr>
        </p:nvGraphicFramePr>
        <p:xfrm>
          <a:off x="914400" y="1069975"/>
          <a:ext cx="7253288" cy="482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301323" imgH="4863411" progId="Word.Document.12">
                  <p:embed/>
                </p:oleObj>
              </mc:Choice>
              <mc:Fallback>
                <p:oleObj name="Document" r:id="rId4" imgW="7301323" imgH="48634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253288" cy="482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module pattern of a jQuery plugin (cont.)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66115"/>
              </p:ext>
            </p:extLst>
          </p:nvPr>
        </p:nvGraphicFramePr>
        <p:xfrm>
          <a:off x="914400" y="1007952"/>
          <a:ext cx="7313400" cy="470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4" imgW="7313400" imgH="4707048" progId="Word.Document.12">
                  <p:embed/>
                </p:oleObj>
              </mc:Choice>
              <mc:Fallback>
                <p:oleObj name="Document" r:id="rId4" imgW="7313400" imgH="47070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07952"/>
                        <a:ext cx="7313400" cy="4707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Naming conventions for plugin files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61149"/>
              </p:ext>
            </p:extLst>
          </p:nvPr>
        </p:nvGraphicFramePr>
        <p:xfrm>
          <a:off x="914400" y="1066800"/>
          <a:ext cx="7313400" cy="307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4" imgW="7313400" imgH="3070033" progId="Word.Document.12">
                  <p:embed/>
                </p:oleObj>
              </mc:Choice>
              <mc:Fallback>
                <p:oleObj name="Document" r:id="rId4" imgW="7313400" imgH="3070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70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menu that is highlighted </a:t>
            </a:r>
            <a:br>
              <a:rPr lang="en-US" dirty="0"/>
            </a:br>
            <a:r>
              <a:rPr lang="en-US" dirty="0"/>
              <a:t>by the </a:t>
            </a:r>
            <a:r>
              <a:rPr lang="en-US" dirty="0" err="1"/>
              <a:t>highlightMenu</a:t>
            </a:r>
            <a:r>
              <a:rPr lang="en-US" dirty="0"/>
              <a:t> plugin</a:t>
            </a:r>
          </a:p>
        </p:txBody>
      </p:sp>
      <p:pic>
        <p:nvPicPr>
          <p:cNvPr id="3" name="Picture 2" descr="17-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45" y="1524000"/>
            <a:ext cx="473265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menu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853444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CSS for the menu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5991"/>
              </p:ext>
            </p:extLst>
          </p:nvPr>
        </p:nvGraphicFramePr>
        <p:xfrm>
          <a:off x="914400" y="1066800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4" imgW="7313400" imgH="4140749" progId="Word.Document.12">
                  <p:embed/>
                </p:oleObj>
              </mc:Choice>
              <mc:Fallback>
                <p:oleObj name="Document" r:id="rId4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highlightMenu</a:t>
            </a:r>
            <a:r>
              <a:rPr lang="en-US" dirty="0"/>
              <a:t> plugin </a:t>
            </a:r>
            <a:br>
              <a:rPr lang="en-US" dirty="0"/>
            </a:br>
            <a:r>
              <a:rPr lang="en-US" dirty="0"/>
              <a:t>in a file named jquery.highlightmenu.js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181312"/>
              </p:ext>
            </p:extLst>
          </p:nvPr>
        </p:nvGraphicFramePr>
        <p:xfrm>
          <a:off x="914400" y="1219200"/>
          <a:ext cx="7313400" cy="429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4" imgW="7313400" imgH="4297614" progId="Word.Document.12">
                  <p:embed/>
                </p:oleObj>
              </mc:Choice>
              <mc:Fallback>
                <p:oleObj name="Document" r:id="rId4" imgW="7313400" imgH="4297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297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highlightMenu</a:t>
            </a:r>
            <a:r>
              <a:rPr lang="en-US" dirty="0"/>
              <a:t> plugin with options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663"/>
              </p:ext>
            </p:extLst>
          </p:nvPr>
        </p:nvGraphicFramePr>
        <p:xfrm>
          <a:off x="914400" y="11430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ocument" r:id="rId4" imgW="7313400" imgH="3680945" progId="Word.Document.12">
                  <p:embed/>
                </p:oleObj>
              </mc:Choice>
              <mc:Fallback>
                <p:oleObj name="Document" r:id="rId4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highlightMenu</a:t>
            </a:r>
            <a:r>
              <a:rPr lang="en-US" dirty="0"/>
              <a:t> plugin with options (cont.)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25824"/>
              </p:ext>
            </p:extLst>
          </p:nvPr>
        </p:nvGraphicFramePr>
        <p:xfrm>
          <a:off x="914400" y="1143000"/>
          <a:ext cx="7313400" cy="207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4" imgW="7313400" imgH="2070554" progId="Word.Document.12">
                  <p:embed/>
                </p:oleObj>
              </mc:Choice>
              <mc:Fallback>
                <p:oleObj name="Document" r:id="rId4" imgW="7313400" imgH="207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7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jQuery that uses the </a:t>
            </a:r>
            <a:r>
              <a:rPr lang="en-US" dirty="0" err="1"/>
              <a:t>highlightMenu</a:t>
            </a:r>
            <a:r>
              <a:rPr lang="en-US" dirty="0"/>
              <a:t> plugin </a:t>
            </a:r>
            <a:br>
              <a:rPr lang="en-US" dirty="0"/>
            </a:br>
            <a:r>
              <a:rPr lang="en-US" dirty="0"/>
              <a:t>and sets one of its options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73387"/>
              </p:ext>
            </p:extLst>
          </p:nvPr>
        </p:nvGraphicFramePr>
        <p:xfrm>
          <a:off x="914400" y="12954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Blackjack application that uses </a:t>
            </a:r>
            <a:br>
              <a:rPr lang="en-US" dirty="0"/>
            </a:br>
            <a:r>
              <a:rPr lang="en-US" dirty="0"/>
              <a:t>a blackjack plugin</a:t>
            </a:r>
          </a:p>
        </p:txBody>
      </p:sp>
      <p:pic>
        <p:nvPicPr>
          <p:cNvPr id="3" name="Picture 2" descr="18-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394460"/>
            <a:ext cx="4638675" cy="37109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Console panel after clicking the two buttons several times</a:t>
            </a:r>
          </a:p>
        </p:txBody>
      </p:sp>
      <p:pic>
        <p:nvPicPr>
          <p:cNvPr id="3" name="Picture 2" descr="14-0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524000"/>
            <a:ext cx="5415280" cy="14954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Blackjack application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752220"/>
              </p:ext>
            </p:extLst>
          </p:nvPr>
        </p:nvGraphicFramePr>
        <p:xfrm>
          <a:off x="914400" y="1143000"/>
          <a:ext cx="7313612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Document" r:id="rId4" imgW="7313400" imgH="3253882" progId="Word.Document.12">
                  <p:embed/>
                </p:oleObj>
              </mc:Choice>
              <mc:Fallback>
                <p:oleObj name="Document" r:id="rId4" imgW="7313400" imgH="3253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main JavaScript file for the Blackjack app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039666"/>
              </p:ext>
            </p:extLst>
          </p:nvPr>
        </p:nvGraphicFramePr>
        <p:xfrm>
          <a:off x="914400" y="11430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jquery.blackjack.deck.js file </a:t>
            </a:r>
            <a:br>
              <a:rPr lang="en-US" dirty="0"/>
            </a:br>
            <a:r>
              <a:rPr lang="en-US" dirty="0"/>
              <a:t>for the blackjack plugin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57811"/>
              </p:ext>
            </p:extLst>
          </p:nvPr>
        </p:nvGraphicFramePr>
        <p:xfrm>
          <a:off x="914400" y="12954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4" imgW="7313400" imgH="3858319" progId="Word.Document.12">
                  <p:embed/>
                </p:oleObj>
              </mc:Choice>
              <mc:Fallback>
                <p:oleObj name="Document" r:id="rId4" imgW="7313400" imgH="3858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jquery.blackjack.deck.js file (continued)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96763"/>
              </p:ext>
            </p:extLst>
          </p:nvPr>
        </p:nvGraphicFramePr>
        <p:xfrm>
          <a:off x="914400" y="1143000"/>
          <a:ext cx="73136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ocument" r:id="rId4" imgW="7313400" imgH="1846769" progId="Word.Document.12">
                  <p:embed/>
                </p:oleObj>
              </mc:Choice>
              <mc:Fallback>
                <p:oleObj name="Document" r:id="rId4" imgW="7313400" imgH="1846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jquery.blackjack.hand.js file </a:t>
            </a:r>
            <a:br>
              <a:rPr lang="en-US" dirty="0"/>
            </a:br>
            <a:r>
              <a:rPr lang="en-US" dirty="0"/>
              <a:t>for the blackjack </a:t>
            </a:r>
            <a:r>
              <a:rPr lang="en-US" dirty="0" smtClean="0"/>
              <a:t>plugin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970953"/>
              </p:ext>
            </p:extLst>
          </p:nvPr>
        </p:nvGraphicFramePr>
        <p:xfrm>
          <a:off x="914400" y="12954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jquery.blackjack.hand.js file (continued)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2914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4" imgW="7301323" imgH="3861347" progId="Word.Document.12">
                  <p:embed/>
                </p:oleObj>
              </mc:Choice>
              <mc:Fallback>
                <p:oleObj name="Document" r:id="rId4" imgW="7301323" imgH="3861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jquery.blackjack.game.js file </a:t>
            </a:r>
            <a:br>
              <a:rPr lang="en-US" dirty="0"/>
            </a:br>
            <a:r>
              <a:rPr lang="en-US" dirty="0"/>
              <a:t>for the blackjack </a:t>
            </a:r>
            <a:r>
              <a:rPr lang="en-US" dirty="0" smtClean="0"/>
              <a:t>plugin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18720"/>
              </p:ext>
            </p:extLst>
          </p:nvPr>
        </p:nvGraphicFramePr>
        <p:xfrm>
          <a:off x="914400" y="12954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Document" r:id="rId4" imgW="7313400" imgH="3858319" progId="Word.Document.12">
                  <p:embed/>
                </p:oleObj>
              </mc:Choice>
              <mc:Fallback>
                <p:oleObj name="Document" r:id="rId4" imgW="7313400" imgH="3858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jquery.blackjack.game.js file (continued)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53536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jquery.blackjack.js file </a:t>
            </a:r>
            <a:br>
              <a:rPr lang="en-US" dirty="0"/>
            </a:br>
            <a:r>
              <a:rPr lang="en-US" dirty="0"/>
              <a:t>for the blackjack plugin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936509"/>
              </p:ext>
            </p:extLst>
          </p:nvPr>
        </p:nvGraphicFramePr>
        <p:xfrm>
          <a:off x="914400" y="1295400"/>
          <a:ext cx="731361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Document" r:id="rId4" imgW="7313400" imgH="3656840" progId="Word.Document.12">
                  <p:embed/>
                </p:oleObj>
              </mc:Choice>
              <mc:Fallback>
                <p:oleObj name="Document" r:id="rId4" imgW="7313400" imgH="3656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jquery.blackjack.js file (continued)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613281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creates a closure with private state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82096"/>
              </p:ext>
            </p:extLst>
          </p:nvPr>
        </p:nvGraphicFramePr>
        <p:xfrm>
          <a:off x="914400" y="1143000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13400" imgH="4140749" progId="Word.Document.12">
                  <p:embed/>
                </p:oleObj>
              </mc:Choice>
              <mc:Fallback>
                <p:oleObj name="Document" r:id="rId4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jquery.blackjack.js file (continued)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45230"/>
              </p:ext>
            </p:extLst>
          </p:nvPr>
        </p:nvGraphicFramePr>
        <p:xfrm>
          <a:off x="914400" y="11430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Document" r:id="rId4" imgW="7313400" imgH="4461316" progId="Word.Document.12">
                  <p:embed/>
                </p:oleObj>
              </mc:Choice>
              <mc:Fallback>
                <p:oleObj name="Document" r:id="rId4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popular JavaScript </a:t>
            </a:r>
            <a:r>
              <a:rPr lang="en-US" dirty="0" err="1"/>
              <a:t>minification</a:t>
            </a:r>
            <a:r>
              <a:rPr lang="en-US" dirty="0"/>
              <a:t> tools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768660"/>
              </p:ext>
            </p:extLst>
          </p:nvPr>
        </p:nvGraphicFramePr>
        <p:xfrm>
          <a:off x="914400" y="1066800"/>
          <a:ext cx="7313400" cy="320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Document" r:id="rId4" imgW="7313400" imgH="3206031" progId="Word.Document.12">
                  <p:embed/>
                </p:oleObj>
              </mc:Choice>
              <mc:Fallback>
                <p:oleObj name="Document" r:id="rId4" imgW="7313400" imgH="3206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206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jscompress.com website </a:t>
            </a:r>
            <a:br>
              <a:rPr lang="en-US" dirty="0"/>
            </a:br>
            <a:r>
              <a:rPr lang="en-US" dirty="0"/>
              <a:t>with the four plugin files uploaded </a:t>
            </a:r>
          </a:p>
        </p:txBody>
      </p:sp>
      <p:pic>
        <p:nvPicPr>
          <p:cNvPr id="3" name="Picture 2" descr="18-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85" y="1423986"/>
            <a:ext cx="6038215" cy="4010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Some of the JavaScript code in the resulting jquery.blackjack.min.js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1818"/>
              </p:ext>
            </p:extLst>
          </p:nvPr>
        </p:nvGraphicFramePr>
        <p:xfrm>
          <a:off x="914400" y="1371600"/>
          <a:ext cx="7313400" cy="207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Document" r:id="rId4" imgW="7313400" imgH="2070554" progId="Word.Document.12">
                  <p:embed/>
                </p:oleObj>
              </mc:Choice>
              <mc:Fallback>
                <p:oleObj name="Document" r:id="rId4" imgW="7313400" imgH="207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07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3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18-1	Convert the Clock app to closures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189499"/>
              </p:ext>
            </p:extLst>
          </p:nvPr>
        </p:nvGraphicFramePr>
        <p:xfrm>
          <a:off x="914400" y="1143000"/>
          <a:ext cx="7313400" cy="329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Document" r:id="rId4" imgW="7313400" imgH="3295977" progId="Word.Document.12">
                  <p:embed/>
                </p:oleObj>
              </mc:Choice>
              <mc:Fallback>
                <p:oleObj name="Document" r:id="rId4" imgW="7313400" imgH="3295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95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5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Extra 18-2	Use namespaces and the module </a:t>
            </a:r>
            <a:r>
              <a:rPr lang="en-US" dirty="0" smtClean="0"/>
              <a:t>			pattern </a:t>
            </a:r>
            <a:r>
              <a:rPr lang="en-US" dirty="0"/>
              <a:t>with the Clock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7126"/>
              </p:ext>
            </p:extLst>
          </p:nvPr>
        </p:nvGraphicFramePr>
        <p:xfrm>
          <a:off x="914400" y="1295400"/>
          <a:ext cx="7313400" cy="329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Document" r:id="rId4" imgW="7313400" imgH="3295977" progId="Word.Document.12">
                  <p:embed/>
                </p:oleObj>
              </mc:Choice>
              <mc:Fallback>
                <p:oleObj name="Document" r:id="rId4" imgW="7313400" imgH="3295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295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8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18-3	Enhance the Clock app’s stopwatch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00548"/>
              </p:ext>
            </p:extLst>
          </p:nvPr>
        </p:nvGraphicFramePr>
        <p:xfrm>
          <a:off x="914400" y="1183336"/>
          <a:ext cx="7313400" cy="361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Document" r:id="rId4" imgW="7313400" imgH="3617264" progId="Word.Document.12">
                  <p:embed/>
                </p:oleObj>
              </mc:Choice>
              <mc:Fallback>
                <p:oleObj name="Document" r:id="rId4" imgW="7313400" imgH="3617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83336"/>
                        <a:ext cx="7313400" cy="3617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9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18-4	Create a rollover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1983"/>
              </p:ext>
            </p:extLst>
          </p:nvPr>
        </p:nvGraphicFramePr>
        <p:xfrm>
          <a:off x="914400" y="1143000"/>
          <a:ext cx="7313400" cy="28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Document" r:id="rId4" imgW="7313400" imgH="2847687" progId="Word.Document.12">
                  <p:embed/>
                </p:oleObj>
              </mc:Choice>
              <mc:Fallback>
                <p:oleObj name="Document" r:id="rId4" imgW="7313400" imgH="2847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8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18-1	Fix the closure loop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363401"/>
              </p:ext>
            </p:extLst>
          </p:nvPr>
        </p:nvGraphicFramePr>
        <p:xfrm>
          <a:off x="914400" y="1143000"/>
          <a:ext cx="7313400" cy="314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Document" r:id="rId4" imgW="7313400" imgH="3141270" progId="Word.Document.12">
                  <p:embed/>
                </p:oleObj>
              </mc:Choice>
              <mc:Fallback>
                <p:oleObj name="Document" r:id="rId4" imgW="7313400" imgH="3141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14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6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18-2	Modify the Slide Show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75479"/>
              </p:ext>
            </p:extLst>
          </p:nvPr>
        </p:nvGraphicFramePr>
        <p:xfrm>
          <a:off x="914400" y="1066800"/>
          <a:ext cx="7313400" cy="50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Document" r:id="rId4" imgW="7313400" imgH="5083381" progId="Word.Document.12">
                  <p:embed/>
                </p:oleObj>
              </mc:Choice>
              <mc:Fallback>
                <p:oleObj name="Document" r:id="rId4" imgW="7313400" imgH="50833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508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2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and uses the slideshow object returned by the function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31890"/>
              </p:ext>
            </p:extLst>
          </p:nvPr>
        </p:nvGraphicFramePr>
        <p:xfrm>
          <a:off x="914400" y="13716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18-3	Create a FAQs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308335"/>
              </p:ext>
            </p:extLst>
          </p:nvPr>
        </p:nvGraphicFramePr>
        <p:xfrm>
          <a:off x="914400" y="1143000"/>
          <a:ext cx="7313400" cy="363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Document" r:id="rId4" imgW="7313400" imgH="3638851" progId="Word.Document.12">
                  <p:embed/>
                </p:oleObj>
              </mc:Choice>
              <mc:Fallback>
                <p:oleObj name="Document" r:id="rId4" imgW="7313400" imgH="36388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38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2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bind() method to set the value </a:t>
            </a:r>
            <a:br>
              <a:rPr lang="en-US" dirty="0"/>
            </a:br>
            <a:r>
              <a:rPr lang="en-US" dirty="0"/>
              <a:t>of an inner function’s </a:t>
            </a:r>
            <a:r>
              <a:rPr lang="en-US" i="1" dirty="0"/>
              <a:t>this</a:t>
            </a:r>
            <a:r>
              <a:rPr lang="en-US" dirty="0"/>
              <a:t> keyword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603389"/>
              </p:ext>
            </p:extLst>
          </p:nvPr>
        </p:nvGraphicFramePr>
        <p:xfrm>
          <a:off x="914400" y="1235075"/>
          <a:ext cx="7313612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13400" imgH="4020221" progId="Word.Document.12">
                  <p:embed/>
                </p:oleObj>
              </mc:Choice>
              <mc:Fallback>
                <p:oleObj name="Document" r:id="rId4" imgW="7313400" imgH="4020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35075"/>
                        <a:ext cx="7313612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a variable to store the value </a:t>
            </a:r>
            <a:br>
              <a:rPr lang="en-US" dirty="0"/>
            </a:br>
            <a:r>
              <a:rPr lang="en-US" dirty="0"/>
              <a:t>of an outer function’s </a:t>
            </a:r>
            <a:r>
              <a:rPr lang="en-US" i="1" dirty="0"/>
              <a:t>this</a:t>
            </a:r>
            <a:r>
              <a:rPr lang="en-US" dirty="0"/>
              <a:t> keyword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500785"/>
              </p:ext>
            </p:extLst>
          </p:nvPr>
        </p:nvGraphicFramePr>
        <p:xfrm>
          <a:off x="914400" y="1219200"/>
          <a:ext cx="7313612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13400" imgH="4623218" progId="Word.Document.12">
                  <p:embed/>
                </p:oleObj>
              </mc:Choice>
              <mc:Fallback>
                <p:oleObj name="Document" r:id="rId4" imgW="7313400" imgH="4623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2" cy="462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1956</Words>
  <Application>Microsoft Office PowerPoint</Application>
  <PresentationFormat>On-screen Show (4:3)</PresentationFormat>
  <Paragraphs>350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18</vt:lpstr>
      <vt:lpstr>Objectives</vt:lpstr>
      <vt:lpstr>Objectives (continued)</vt:lpstr>
      <vt:lpstr>An example that illustrates a closure</vt:lpstr>
      <vt:lpstr>The Console panel after clicking the two buttons several times</vt:lpstr>
      <vt:lpstr>A function that creates a closure with private state</vt:lpstr>
      <vt:lpstr>Code that creates and uses the slideshow object returned by the function</vt:lpstr>
      <vt:lpstr>How to use the bind() method to set the value  of an inner function’s this keyword</vt:lpstr>
      <vt:lpstr>How to use a variable to store the value  of an outer function’s this keyword</vt:lpstr>
      <vt:lpstr>Terms</vt:lpstr>
      <vt:lpstr>The Slide Show application in the browser</vt:lpstr>
      <vt:lpstr>The HTML for the Slide Show application</vt:lpstr>
      <vt:lpstr>The library_slideshow.js file  for the Slide Show application</vt:lpstr>
      <vt:lpstr>The library_slideshow.js file (continued)</vt:lpstr>
      <vt:lpstr>The library_slideshow.js file (continued)</vt:lpstr>
      <vt:lpstr>The main JavaScript file for the Slide Show app</vt:lpstr>
      <vt:lpstr>The slideshow object  in the Watch Expressions pane</vt:lpstr>
      <vt:lpstr>A function expression that is defined  and then invoked</vt:lpstr>
      <vt:lpstr>Two ways to code the parentheses of an IIFE</vt:lpstr>
      <vt:lpstr>Some benefits of using an IIFE</vt:lpstr>
      <vt:lpstr>An IIFE that keeps a variable from conflicting  with another variable of the same name</vt:lpstr>
      <vt:lpstr>What else you need to know about closures</vt:lpstr>
      <vt:lpstr>How this affects closures in a loop</vt:lpstr>
      <vt:lpstr>How to fix the loop problem by calling a function that returns a function</vt:lpstr>
      <vt:lpstr>How to fix the loop problem by using an IIFE</vt:lpstr>
      <vt:lpstr>The pros and cons of object literals vs closures</vt:lpstr>
      <vt:lpstr>A module pattern that creates a single slideshow object with private state</vt:lpstr>
      <vt:lpstr>How to create a namespace</vt:lpstr>
      <vt:lpstr>An example that uses an IIFE  to augment the slideshow object</vt:lpstr>
      <vt:lpstr>An example that uses the slideshow object’s  new method</vt:lpstr>
      <vt:lpstr>How to use an accessor property to provide limited access to a private variable</vt:lpstr>
      <vt:lpstr>Terms</vt:lpstr>
      <vt:lpstr>The Slide Show app with the module pattern  after the Change Speed button is clicked</vt:lpstr>
      <vt:lpstr>The HTML for the Slide Show application</vt:lpstr>
      <vt:lpstr>The library_slideshow.js file  for the Slide Show application</vt:lpstr>
      <vt:lpstr>The library_slideshow.js file (continued)</vt:lpstr>
      <vt:lpstr>The library_slideshow_enhancements.js file for the Slide Show application</vt:lpstr>
      <vt:lpstr>The main JavaScript file for the Slide Show app</vt:lpstr>
      <vt:lpstr>The module pattern of a jQuery plugin</vt:lpstr>
      <vt:lpstr>The module pattern of a jQuery plugin (cont.)</vt:lpstr>
      <vt:lpstr>Naming conventions for plugin files</vt:lpstr>
      <vt:lpstr>A menu that is highlighted  by the highlightMenu plugin</vt:lpstr>
      <vt:lpstr>The HTML for the menu</vt:lpstr>
      <vt:lpstr>The CSS for the menu</vt:lpstr>
      <vt:lpstr>The highlightMenu plugin  in a file named jquery.highlightmenu.js</vt:lpstr>
      <vt:lpstr>The highlightMenu plugin with options</vt:lpstr>
      <vt:lpstr>The highlightMenu plugin with options (cont.)</vt:lpstr>
      <vt:lpstr>jQuery that uses the highlightMenu plugin  and sets one of its options</vt:lpstr>
      <vt:lpstr>A Blackjack application that uses  a blackjack plugin</vt:lpstr>
      <vt:lpstr>The HTML for the Blackjack application</vt:lpstr>
      <vt:lpstr>The main JavaScript file for the Blackjack app</vt:lpstr>
      <vt:lpstr>The jquery.blackjack.deck.js file  for the blackjack plugin</vt:lpstr>
      <vt:lpstr>The jquery.blackjack.deck.js file (continued)</vt:lpstr>
      <vt:lpstr>The jquery.blackjack.hand.js file  for the blackjack plugin</vt:lpstr>
      <vt:lpstr>The jquery.blackjack.hand.js file (continued)</vt:lpstr>
      <vt:lpstr>The jquery.blackjack.game.js file  for the blackjack plugin</vt:lpstr>
      <vt:lpstr>The jquery.blackjack.game.js file (continued)</vt:lpstr>
      <vt:lpstr>The jquery.blackjack.js file  for the blackjack plugin</vt:lpstr>
      <vt:lpstr>The jquery.blackjack.js file (continued)</vt:lpstr>
      <vt:lpstr>The jquery.blackjack.js file (continued)</vt:lpstr>
      <vt:lpstr>Some popular JavaScript minification tools</vt:lpstr>
      <vt:lpstr>The jscompress.com website  with the four plugin files uploaded </vt:lpstr>
      <vt:lpstr>Some of the JavaScript code in the resulting jquery.blackjack.min.js file</vt:lpstr>
      <vt:lpstr>Extra 18-1 Convert the Clock app to closures</vt:lpstr>
      <vt:lpstr>Extra 18-2 Use namespaces and the module    pattern with the Clock app</vt:lpstr>
      <vt:lpstr>Extra 18-3 Enhance the Clock app’s stopwatch</vt:lpstr>
      <vt:lpstr>Extra 18-4 Create a rollover plugin</vt:lpstr>
      <vt:lpstr>Short 18-1 Fix the closure loop problem</vt:lpstr>
      <vt:lpstr>Short 18-2 Modify the Slide Show app</vt:lpstr>
      <vt:lpstr>Short 18-3 Create a FAQs plugin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19</cp:revision>
  <cp:lastPrinted>2016-01-14T23:03:16Z</cp:lastPrinted>
  <dcterms:created xsi:type="dcterms:W3CDTF">2016-10-24T17:55:21Z</dcterms:created>
  <dcterms:modified xsi:type="dcterms:W3CDTF">2017-02-17T00:55:23Z</dcterms:modified>
</cp:coreProperties>
</file>