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7" r:id="rId31"/>
    <p:sldId id="301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300" r:id="rId42"/>
    <p:sldId id="304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6357" autoAdjust="0"/>
  </p:normalViewPr>
  <p:slideViewPr>
    <p:cSldViewPr>
      <p:cViewPr varScale="1">
        <p:scale>
          <a:sx n="102" d="100"/>
          <a:sy n="102" d="100"/>
        </p:scale>
        <p:origin x="1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159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8298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28630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blog.imagekit.io/jpeg-vs-png-vs-gif-which-image-format-to-use-and-when-c8913ae3e01d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HTML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structure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2A70-D7C9-4C50-BEA6-C453FE2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guidelines for heading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5087-D3FF-4677-ADE9-5046B1B2B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heading tags to show the structure and importance of the content on a page.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use the h1 tag to identify the most important information on the page, and only code a single h1 tag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Then, decrease one level at a time to show subsequent levels of importance.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heading levels as a way to size text. Instead, use CSS to size the headings.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D912-C428-44BA-9B95-A2699186F8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92D2-AD2B-41CC-89C2-9181EAB1C9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91EE-6FF1-4F53-AE89-E4AE88FCB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1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BDF6-8384-493E-965F-46975D9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block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B31B-E45B-435C-A790-D822203A5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use JavaScript to display the year:&lt;/p&gt;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&lt;p&gt;Ernest Hemingway wrote:&lt;/p&gt;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Cowardice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 distinguished from panic, 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almost always simply a lack of ability to suspend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functioning of the imagination.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contact Mike Murach &amp;amp; Associates:&lt;/p&gt;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&lt;div&gt;1-800-221-5528&lt;/div&gt;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&lt;div&gt;&lt;a href="emailto:murachbooks@murach.com"&gt;</a:t>
            </a:r>
            <a:b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murachbooks@murach.com&lt;/a&gt;&lt;/div&gt;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FEB4-8266-4A0D-857B-9362316F5A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BB81-17FB-4307-B788-A8C9416A20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5B0E-00F9-435F-944D-AD343BBA1E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03FD-1BD3-4766-A9AA-1542253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elements in a web browser</a:t>
            </a:r>
          </a:p>
        </p:txBody>
      </p:sp>
      <p:pic>
        <p:nvPicPr>
          <p:cNvPr id="7" name="Content Placeholder 6" descr="See page 92 in book" title="See slide title">
            <a:extLst>
              <a:ext uri="{FF2B5EF4-FFF2-40B4-BE49-F238E27FC236}">
                <a16:creationId xmlns:a16="http://schemas.microsoft.com/office/drawing/2014/main" id="{7CC8D133-113A-4A3E-880A-457354F92AC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104762" cy="3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9D5A-4035-4F0C-938A-D0ED8FC11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2307-A8E5-490B-B677-5DE0CC3E44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CCBD-273C-44CC-A746-32DC26C1F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14C0-0F6B-443F-9E2C-1AAC97C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some of the inline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836F-FC99-4CCF-A041-8557FFC62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 don't get 78% or more on your final,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won't pass.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&lt;p&gt;Save a bundle at 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&lt;strong&gt;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yearend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sale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&lt;/strong&gt;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&lt;p&gt;When the dialog box is displayed, enter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brock21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&lt;p&gt;The chemical symbol for water is 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&lt;sub&gt;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&lt;/sub&gt;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&lt;q&gt;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sleep, perchance to dream-ay, there's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rub.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&lt;/q&gt;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5943-D371-4C1B-8AA1-A509E3FDA1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7C98-1557-4152-941C-79EEC2050A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2AD6-4C04-47EF-A4A3-76A8707AAE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195A-7964-435D-BB25-C6EC7276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inline elements in a web browser</a:t>
            </a:r>
          </a:p>
        </p:txBody>
      </p:sp>
      <p:pic>
        <p:nvPicPr>
          <p:cNvPr id="7" name="Content Placeholder 6" descr="See page 94 in book" title="See slide title">
            <a:extLst>
              <a:ext uri="{FF2B5EF4-FFF2-40B4-BE49-F238E27FC236}">
                <a16:creationId xmlns:a16="http://schemas.microsoft.com/office/drawing/2014/main" id="{DE27BBAA-0569-4081-B178-77FE1A19782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491933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5495-2069-492D-A10E-1F954E197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3F07-C57E-4844-AFD3-E9546CE347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6CF5-7AF4-41DF-A987-D4B56DC89D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D898-01F0-4A06-B6DD-82A6148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character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45B9B-238B-474E-A79C-DBCEE5A06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&amp;rsquo;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to start your Christmas shopping!&lt;/p&gt;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&lt;p&gt;President John F. Kennedy said,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ldquo;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so, my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fellow Americans, ask not what your country can do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 you; ask what you can do for your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country.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rdquo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fear into hope,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medical futurist Dr. Alan J. Russell will discuss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science of regenerating damaged or diseased human body parts, while offering real hope for the future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 human health.&lt;/p&gt;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&amp;copy;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2015 Mike Murach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&amp;amp;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Associates, Inc.&lt;/p&gt;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18A9-5C2C-4972-98F1-48CD1B12DD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E282-256E-4A0B-8A56-2E154C4479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E676-7B79-438B-90E5-6BF7CA820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6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7D1-5AAA-4BD3-B35C-B88AACDF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character entities in a web browser</a:t>
            </a:r>
            <a:endParaRPr lang="en-US" dirty="0"/>
          </a:p>
        </p:txBody>
      </p:sp>
      <p:pic>
        <p:nvPicPr>
          <p:cNvPr id="7" name="Content Placeholder 6" descr="See page 96 in book" title="See slide title">
            <a:extLst>
              <a:ext uri="{FF2B5EF4-FFF2-40B4-BE49-F238E27FC236}">
                <a16:creationId xmlns:a16="http://schemas.microsoft.com/office/drawing/2014/main" id="{8177072C-E417-4B4D-83A5-23A586184D1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97230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4637-9709-45CF-BA59-26764ABDFA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A319-9165-455F-831B-78331EB75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96B6-AEDF-454F-A817-C64E458122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7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CCB0-AF90-47CC-8EFC-515BE651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core HTML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DF40-357D-4BE6-AFAF-E00BF2C5B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&gt;Welcome to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enter your e-mail address to subscribe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to our newsletter.&lt;/p&gt;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 field"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&gt;E-Mail: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title="Enter e-mail here."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&lt;p&gt;&lt;input type="submit" value="Subscribe"&gt;&lt;/p&gt;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code the </a:t>
            </a:r>
            <a:r>
              <a:rPr lang="en-US" sz="16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lang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attribute on the html element to identify the language for the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B09B-E82C-4944-B0BD-5457DBF777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67E9-F2CE-4996-90C1-AD24D2AD4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C023-CFD0-44EA-A03A-0A8D0B7986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C65A-5289-4F7F-9FB0-BA566FBE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web browser with a tooltip </a:t>
            </a:r>
            <a:endParaRPr lang="en-US" dirty="0"/>
          </a:p>
        </p:txBody>
      </p:sp>
      <p:pic>
        <p:nvPicPr>
          <p:cNvPr id="7" name="Content Placeholder 6" descr="See page 98 in book" title="See slide title">
            <a:extLst>
              <a:ext uri="{FF2B5EF4-FFF2-40B4-BE49-F238E27FC236}">
                <a16:creationId xmlns:a16="http://schemas.microsoft.com/office/drawing/2014/main" id="{D0FF1396-E193-4746-8E24-8F682D5AF8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6122"/>
            <a:ext cx="4847619" cy="22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4C4C-560E-406F-AEB7-3A808A4CEC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B494-A80C-4EAB-8A99-B5FFCFF71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5E79-74B0-4837-BF63-34AC9CD84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BC8-3C4B-43E7-9682-7328A23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page structured with semantic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79ED-B2E0-4410-BD99-357612D9D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2015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semantic elements to indicate the structure of your pages.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E6F0-BD93-4818-B1C2-F1908DEACE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E3C8-48FB-4DC5-A963-979B67F144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7CAF-E4B2-48C1-905C-7F80F37B3F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Code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relative URL that refers to any file in the folder 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p, and div.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em, strong, and span.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4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A1EA-660B-4C32-8A7D-605C976F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displayed in a web browser</a:t>
            </a:r>
            <a:endParaRPr lang="en-US" dirty="0"/>
          </a:p>
        </p:txBody>
      </p:sp>
      <p:pic>
        <p:nvPicPr>
          <p:cNvPr id="7" name="Content Placeholder 6" descr="See page 100 in book" title="See slide title">
            <a:extLst>
              <a:ext uri="{FF2B5EF4-FFF2-40B4-BE49-F238E27FC236}">
                <a16:creationId xmlns:a16="http://schemas.microsoft.com/office/drawing/2014/main" id="{1E4D111E-FC66-4CBB-9175-68B3B5D0538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295400"/>
            <a:ext cx="4800000" cy="16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3D5D-5627-47D7-A3A8-E3E07C80E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02F8-265B-48BE-AF3A-06EA82ABC9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32A0-A1E2-45CD-90A6-6A229CE111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4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0588-0146-4086-8E47-52F9C638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F2B7-24CF-48C1-A859-BDB963550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JavaScript code for getting the year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689C-AFA1-47B7-B39C-17BF7891DC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6687-6257-4D26-92C9-71F46B338E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2C22-2818-4860-B56A-90DF001A2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AAD3-E454-466A-80C7-17550C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 in a browser</a:t>
            </a:r>
            <a:endParaRPr lang="en-US" dirty="0"/>
          </a:p>
        </p:txBody>
      </p:sp>
      <p:pic>
        <p:nvPicPr>
          <p:cNvPr id="7" name="Content Placeholder 6" descr="See page 102 in book" title="See slide title">
            <a:extLst>
              <a:ext uri="{FF2B5EF4-FFF2-40B4-BE49-F238E27FC236}">
                <a16:creationId xmlns:a16="http://schemas.microsoft.com/office/drawing/2014/main" id="{B81217C3-3E25-4ACE-AC66-D25BE61EB49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295400"/>
            <a:ext cx="447513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8297-8A1E-4E1D-BEC8-84FEA705B8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5FCC-6C9C-4E7F-B5F8-1411ED3733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5667-1374-49AD-BB53-1BC1E943C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9115-5D12-474E-A29F-741A1242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structured with div and span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1BD6-9064-4668-B256-D58A53291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id="header"&gt;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id="main"&gt;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id="welcome"&gt;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San Joaquin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Valley Town Hall.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have some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fascinating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F74D-9850-44F7-A832-090C45053D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3C95-986A-4E22-BB15-E65ED01DB2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C976-9046-4DF3-A95F-79BA75BAB1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484-1538-4F29-AA26-052B1154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 and span elements in a web browser</a:t>
            </a:r>
            <a:endParaRPr lang="en-US" dirty="0"/>
          </a:p>
        </p:txBody>
      </p:sp>
      <p:pic>
        <p:nvPicPr>
          <p:cNvPr id="7" name="Content Placeholder 6" descr="See page 104 in book" title="See slide title">
            <a:extLst>
              <a:ext uri="{FF2B5EF4-FFF2-40B4-BE49-F238E27FC236}">
                <a16:creationId xmlns:a16="http://schemas.microsoft.com/office/drawing/2014/main" id="{91D7A4C3-1782-4371-A953-5794FCFC68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3" y="1249932"/>
            <a:ext cx="5545849" cy="17980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E6EB-D03B-43CB-B5A6-DAF2D59CB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C0CD-B114-4F61-A269-52BEFD128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F523-675D-4727-B062-8EBC9A5D63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AB06A0-2A0C-4D21-9D37-0754C906A605}"/>
              </a:ext>
            </a:extLst>
          </p:cNvPr>
          <p:cNvSpPr txBox="1">
            <a:spLocks/>
          </p:cNvSpPr>
          <p:nvPr/>
        </p:nvSpPr>
        <p:spPr bwMode="auto">
          <a:xfrm>
            <a:off x="942473" y="3825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guidelines </a:t>
            </a:r>
            <a:b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div and span elements</a:t>
            </a:r>
            <a:endParaRPr lang="en-US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A29B48-110B-4DEE-8277-09E9FA88F8F7}"/>
              </a:ext>
            </a:extLst>
          </p:cNvPr>
          <p:cNvSpPr txBox="1">
            <a:spLocks/>
          </p:cNvSpPr>
          <p:nvPr/>
        </p:nvSpPr>
        <p:spPr bwMode="auto">
          <a:xfrm>
            <a:off x="838200" y="4732347"/>
            <a:ext cx="7848600" cy="16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div tags only when the HTML5 semantic elements don’t apply.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span tags only when the tags for identifying content don’t apply.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2633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32A-A861-41A4-B8D8-95568363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website folder structure</a:t>
            </a:r>
          </a:p>
        </p:txBody>
      </p:sp>
      <p:pic>
        <p:nvPicPr>
          <p:cNvPr id="7" name="Content Placeholder 6" descr="See page 106 in book" title="See slide title">
            <a:extLst>
              <a:ext uri="{FF2B5EF4-FFF2-40B4-BE49-F238E27FC236}">
                <a16:creationId xmlns:a16="http://schemas.microsoft.com/office/drawing/2014/main" id="{F5827522-1233-4872-90AF-DF293FADA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463" y="1447800"/>
            <a:ext cx="7200000" cy="33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2000-E3FF-4761-91B7-2E0A2F8763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A27D-46F2-4514-B7E6-3789EF3D19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6589-C6FB-46EA-8E28-B2E59CD3A5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1071-C825-442B-9FA0-B3D17DDD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URLs and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52AE-4B34-4082-A393-6670A0D82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 URLs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http://www.murach.com/books/php/toc.html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Root-relative paths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/login.html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/images/logo.gif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images/logo.gif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/overview.html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../images/logo.gif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558E-D7BB-4E22-8703-22AF1A4ABD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8893-AD43-4DBC-824C-F6E4D02EBA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988C-D0A8-4BF4-BEC5-D201223A99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2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C96-AA18-4055-8F1B-DBF3E749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2D11-69CD-415A-8945-13D9E0432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the same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&lt;p&gt;Go view 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="products.html"&gt;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list&lt;/a&gt;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a subfolder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parent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&lt;p&gt;Read about the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="../company/services.html"&gt;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we provide&lt;/a&gt;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based on the root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&lt;p&gt;View your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 cart&lt;/a&gt;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at another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 learn more about JavaScript, visit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="http://www.javascript.com/"&gt;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JavaScript web site&lt;/a&gt;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6AE1-9FE8-4E01-AB7D-BC6B011F9F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823F-A60E-4CC5-9212-EA9B1BA89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BCF3-859C-44D7-923F-99C0DB17B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9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494-9157-4F85-AA77-BB996C9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examples in a web browser</a:t>
            </a:r>
            <a:endParaRPr lang="en-US" dirty="0"/>
          </a:p>
        </p:txBody>
      </p:sp>
      <p:pic>
        <p:nvPicPr>
          <p:cNvPr id="7" name="Content Placeholder 6" descr="See page 108 in book" title="See slide title">
            <a:extLst>
              <a:ext uri="{FF2B5EF4-FFF2-40B4-BE49-F238E27FC236}">
                <a16:creationId xmlns:a16="http://schemas.microsoft.com/office/drawing/2014/main" id="{C2FBF46F-83AE-4CAD-92A2-73E342B8B7E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358450"/>
            <a:ext cx="5465952" cy="1765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2698-2580-44CD-91DA-DBC1A32779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5D8-B772-4845-8F23-046288D25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FBD-B75B-4B0E-B275-8CDC0DD4C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6203DB-5981-42FF-9D0E-887395E8E16E}"/>
              </a:ext>
            </a:extLst>
          </p:cNvPr>
          <p:cNvSpPr txBox="1">
            <a:spLocks/>
          </p:cNvSpPr>
          <p:nvPr/>
        </p:nvSpPr>
        <p:spPr bwMode="auto">
          <a:xfrm>
            <a:off x="914400" y="42672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 for links</a:t>
            </a:r>
            <a:endParaRPr lang="en-US" kern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C0EE557-3D1F-467B-B812-443C162D5B2E}"/>
              </a:ext>
            </a:extLst>
          </p:cNvPr>
          <p:cNvSpPr txBox="1">
            <a:spLocks/>
          </p:cNvSpPr>
          <p:nvPr/>
        </p:nvSpPr>
        <p:spPr bwMode="auto">
          <a:xfrm>
            <a:off x="876300" y="4736068"/>
            <a:ext cx="7391400" cy="76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content of a link should be text that clearly indicates where the link is going.</a:t>
            </a:r>
          </a:p>
        </p:txBody>
      </p:sp>
    </p:spTree>
    <p:extLst>
      <p:ext uri="{BB962C8B-B14F-4D97-AF65-F5344CB8AC3E}">
        <p14:creationId xmlns:p14="http://schemas.microsoft.com/office/powerpoint/2010/main" val="346197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creates two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 have books on a variety of languages, including&lt;/p&gt;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&lt;li&gt;C#&lt;/li&gt;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 will need to complete the following steps:&lt;/p&gt;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billing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shipping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&lt;li&gt;Confirm your order.&lt;/li&gt;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footer, section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aside,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document-relative paths.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and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three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5086-0B0B-4FD9-8AEE-33FC9BCF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lists in a web browser</a:t>
            </a:r>
            <a:endParaRPr lang="en-US" dirty="0"/>
          </a:p>
        </p:txBody>
      </p:sp>
      <p:pic>
        <p:nvPicPr>
          <p:cNvPr id="7" name="Content Placeholder 6" descr="See page 110 in book" title="See slide title">
            <a:extLst>
              <a:ext uri="{FF2B5EF4-FFF2-40B4-BE49-F238E27FC236}">
                <a16:creationId xmlns:a16="http://schemas.microsoft.com/office/drawing/2014/main" id="{EB9CC82E-55A0-42F3-B7C8-01854A8BE35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2" y="1316598"/>
            <a:ext cx="4509499" cy="27982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CF1-C941-420E-AB0C-D54E1AEAE5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5E35-A814-433A-83AB-67FDDBC44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41D0-3A2A-4AD4-9124-0415C8F47B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3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 a definition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p&gt;Technologies learned:&lt;/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&lt;dt&gt;HTML&lt;/dt&gt;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structure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&lt;dt&gt;CSS&lt;/dt&gt;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style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&lt;dt&gt;JavaScript&lt;dt&gt;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implement interactivity on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576-942F-4CE0-87A2-2BC9E267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inline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D5F3-6F4E-4B90-8A4A-21B1B40B6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="images/murachlogo.gif"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alt="Murach Logo" height="75"&gt;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&lt;h1&gt;Mike Murach &amp;amp; Associates, Inc.&lt;/h1&gt;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267B-8F21-4DE9-A94C-B9FF4DBB2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4B4-BBE6-4900-97D1-C917930C8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742A-FF02-4F25-B511-F0DDB3AAA1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BA7-44FF-44D4-B219-EFAFD451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in a web browser</a:t>
            </a:r>
            <a:endParaRPr lang="en-US" dirty="0"/>
          </a:p>
        </p:txBody>
      </p:sp>
      <p:pic>
        <p:nvPicPr>
          <p:cNvPr id="7" name="Content Placeholder 6" descr="See page 112 in book" title="See slide title">
            <a:extLst>
              <a:ext uri="{FF2B5EF4-FFF2-40B4-BE49-F238E27FC236}">
                <a16:creationId xmlns:a16="http://schemas.microsoft.com/office/drawing/2014/main" id="{C7E044A2-62E8-46A6-9E7A-3CBC507E5B2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657143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C5E9-4E65-44E3-9803-614FA197DE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16F8-55DF-481C-927F-ADC0EAB027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8264-670D-45B5-8A1C-5F45CFD203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42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9D72-7249-486B-A902-C17EF472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formats that are supported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most browsers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7045-6492-4102-AB43-1A919269E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B8E3-7270-4BA8-93F0-BEC6DC2BC8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8076-48B0-402A-ADE2-290AD38EF1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0E1CB-7389-4E95-B6CB-6745CB0114B3}"/>
              </a:ext>
            </a:extLst>
          </p:cNvPr>
          <p:cNvSpPr txBox="1"/>
          <p:nvPr/>
        </p:nvSpPr>
        <p:spPr>
          <a:xfrm>
            <a:off x="533400" y="50292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+mn-lt"/>
              </a:rPr>
              <a:t>Learn More: JPEG vs PNG vs GIF — which image format to use and when?</a:t>
            </a:r>
          </a:p>
          <a:p>
            <a:r>
              <a:rPr lang="en-US" sz="140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https://blog.imagekit.io/jpeg-vs-png-vs-gif-which-image-format-to-use-and-when-c8913ae3e01d</a:t>
            </a:r>
            <a:endParaRPr lang="en-US" sz="1400">
              <a:latin typeface="+mn-lt"/>
            </a:endParaRPr>
          </a:p>
        </p:txBody>
      </p:sp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688C0BD-F991-451B-BB93-61DAF87F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62062"/>
            <a:ext cx="3048000" cy="17018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E785B83-5468-48D0-A6D7-C307D8BF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9" y="1841690"/>
            <a:ext cx="1752600" cy="1752600"/>
          </a:xfrm>
          <a:prstGeom prst="rect">
            <a:avLst/>
          </a:prstGeom>
        </p:spPr>
      </p:pic>
      <p:pic>
        <p:nvPicPr>
          <p:cNvPr id="14" name="Picture 13" descr="A large white building&#10;&#10;Description automatically generated">
            <a:extLst>
              <a:ext uri="{FF2B5EF4-FFF2-40B4-BE49-F238E27FC236}">
                <a16:creationId xmlns:a16="http://schemas.microsoft.com/office/drawing/2014/main" id="{FDC11BD6-E119-405D-A3A9-CCB394EA9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75" y="1862062"/>
            <a:ext cx="3025422" cy="1701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E2EC06-0CDF-4688-B37E-2F4A11D11C03}"/>
              </a:ext>
            </a:extLst>
          </p:cNvPr>
          <p:cNvSpPr/>
          <p:nvPr/>
        </p:nvSpPr>
        <p:spPr>
          <a:xfrm>
            <a:off x="979335" y="3662340"/>
            <a:ext cx="847668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PNG</a:t>
            </a:r>
            <a:endParaRPr lang="en-US" b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D1CDA-72FD-4988-B184-2A86F0CBB26A}"/>
              </a:ext>
            </a:extLst>
          </p:cNvPr>
          <p:cNvSpPr/>
          <p:nvPr/>
        </p:nvSpPr>
        <p:spPr>
          <a:xfrm>
            <a:off x="3534715" y="3662340"/>
            <a:ext cx="1000274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JPEG</a:t>
            </a:r>
            <a:endParaRPr lang="en-US" b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3B8C02-4D9D-411C-A375-465FD9EF880E}"/>
              </a:ext>
            </a:extLst>
          </p:cNvPr>
          <p:cNvSpPr/>
          <p:nvPr/>
        </p:nvSpPr>
        <p:spPr>
          <a:xfrm>
            <a:off x="6889723" y="3662340"/>
            <a:ext cx="692177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GIF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48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1E81-8CE8-4194-AAE6-41E0F3C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68F7-67B2-4152-A389-62A0A60DA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images with useful content, always code an alt attribute that describes the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with no value ("").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A9E3-1B4E-4087-9879-3E554D407C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FBE5-DDE4-42E9-AB7F-F7E15206A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9C93-3D3F-4F45-AFEE-9AC678368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3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9610-C8D3-42D8-A7F4-D5A01330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 page</a:t>
            </a:r>
            <a:endParaRPr lang="en-US" dirty="0"/>
          </a:p>
        </p:txBody>
      </p:sp>
      <p:pic>
        <p:nvPicPr>
          <p:cNvPr id="7" name="Content Placeholder 6" descr="See page 114 in book" title="See slide title">
            <a:extLst>
              <a:ext uri="{FF2B5EF4-FFF2-40B4-BE49-F238E27FC236}">
                <a16:creationId xmlns:a16="http://schemas.microsoft.com/office/drawing/2014/main" id="{6668BD89-C932-4BE8-AA8F-D846E4D5B78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4140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97F0-96FE-43CB-A2DF-D09971C6B9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7C27-D931-4ADA-B5FC-C65F0ED440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AE5B-DDF7-4C89-A921-C7A582F510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1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0-652A-43F8-9282-8FD6F33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7334"/>
            <a:ext cx="8305800" cy="369332"/>
          </a:xfrm>
        </p:spPr>
        <p:txBody>
          <a:bodyPr/>
          <a:lstStyle/>
          <a:p>
            <a:r>
              <a:rPr lang="en-US" dirty="0"/>
              <a:t>The HTML file for the simple 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8C05-E4DC-4D19-9F2C-F5072E743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icon"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href="images/favicon.ico"&gt;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alt="Town Hall Logo" width="50"&gt;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&lt;h3&gt;Bringing cutting-edge speakers 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valley&lt;/h3&gt;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CA83-BC42-4841-8204-BA6AB8533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801C-B542-444E-BDC3-007DD49BD1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32AF-E80B-435A-A2A4-FA32AFCDE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C143-04E8-4AD5-851E-BA9297F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7334"/>
            <a:ext cx="75438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2B5D-EE0C-40E3-B5DE-F31E74A8D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153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for ticket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&lt;p&gt;&amp;copy; Copyright 2015 San Joaquin </a:t>
            </a: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Valley Town Hall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AEF3-BB30-4D74-95D1-807D96099F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63CF-D203-4D2B-B4A9-03F31D8402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3140-1B58-49C0-A740-CB434456F9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19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D0C5-8485-4D94-A46F-9890EA2C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5767"/>
            <a:ext cx="7315200" cy="307777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3-1	Create an HTML page for a speaker</a:t>
            </a:r>
            <a:endParaRPr lang="en-US" sz="2000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CF6C68A4-BF48-4AD3-8946-820B635589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5486400" cy="48912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85DD-927F-48C9-8C65-32E29CE48E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5DBB-3F26-4CD6-AEC0-0311855BD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74B5-0AED-4F4C-B1BC-0AE9A9D59D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that shows the title and favicon</a:t>
            </a:r>
          </a:p>
        </p:txBody>
      </p:sp>
      <p:pic>
        <p:nvPicPr>
          <p:cNvPr id="9" name="Content Placeholder 8" descr="See page 8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271" y="1089722"/>
            <a:ext cx="6334293" cy="9754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r>
              <a:rPr lang="en-US" dirty="0"/>
              <a:t>A head section with a title and a link to a favicon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743199"/>
            <a:ext cx="7391400" cy="2438401"/>
          </a:xfrm>
        </p:spPr>
        <p:txBody>
          <a:bodyPr/>
          <a:lstStyle/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="favicon.ico"&gt;</a:t>
            </a:r>
          </a:p>
          <a:p>
            <a:pPr marL="22542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9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Code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relative URL that refers to any file in the folder 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p, and div.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em, strong, and span.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95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footer, section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aside,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document-relative paths.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and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three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52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AE74-1759-485D-B725-A2632B0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head section that includes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93ED-D7C4-40D8-9E3C-5717D50CC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name="description" content="A yearly lecture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series with speakers that present new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information on a wide range of subjects"&gt;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name="keywords" content="san </a:t>
            </a:r>
            <a:r>
              <a:rPr lang="en-US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joaquin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town hall, speakers, lectures, luncheons"&gt;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ED89-3048-4F1C-A6DC-5721E2198F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B08D-04AA-4D88-A2AB-978163DF9D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A42C-8FD1-4735-8200-436CE3F6F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94F-CF76-4F7A-BD74-BCBEA914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title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D647-6202-42B8-BF36-2E41D5D3BF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Always 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title tag in the head section.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accurately describe the page’s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include the one or two focus keywords that you want to be used for ranking the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interesting enough to entice the reader to click on it when it’s shown in the search results for a search engine.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unique for each page in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 the length of your titles to around 65 characters because most search engines don’t display more than that in their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CD8F-EA62-4B27-82C3-B796A91684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69DD-6FD8-4A6F-B09B-E260C889CF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55FA-C84A-40E0-B2AF-036A882269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4D6A-93E2-416C-A7B3-92802129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meta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C80E-D5B7-487B-AC05-33FE615B2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metadata for each page of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should summarize the contents of the page, it should be unique for each page, and it can be longer than the title tag.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description is displayed in the search-engine results, it should encourage users to click on your link.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keywords metadata for each page of your website.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should use no more than 10 keywords or phrases in the metadata, and the metadata should be unique for each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B4D0-6B18-4072-BC46-80FA7821F2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FE7E-8147-4D71-9AD2-725D21B13E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1FA6-1F0F-4166-A58C-D328BC5482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9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C89-6C9E-44F8-BB7B-752A5CD0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h1, h2, and &lt;p&gt; block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D3D5-C3AB-431F-BC61-9A6B9E0BA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&lt;h1&gt;San Joaquin Valley Town Hall Programs&lt;/h1&gt;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h2&gt;Pre-lecture coffee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&lt;p&gt;Join us for a complimentary coffee hour, 9:15 to 10:15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a.m. on the day of each lecture. The speakers usually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attend this very special event.&lt;/p&gt;</a:t>
            </a:r>
          </a:p>
          <a:p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&lt;h2&gt;Post-lecture luncheon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&lt;p&gt;Extend the excitement of Town Hall by purchasing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tickets to the luncheons&lt;/p&gt;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504A-E1B9-46AA-8BDE-73DBE9A0E4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6C5C-E879-448B-B881-26458CC6AA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31B6-CA64-4099-A97E-77CD187AE3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CD08-A172-4D6A-9D7C-F793F133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h1, h2, and &lt;p&gt; elements in a web browser</a:t>
            </a:r>
            <a:endParaRPr lang="en-US" dirty="0"/>
          </a:p>
        </p:txBody>
      </p:sp>
      <p:pic>
        <p:nvPicPr>
          <p:cNvPr id="7" name="Content Placeholder 6" descr="See page 90 in book" title="See slide title">
            <a:extLst>
              <a:ext uri="{FF2B5EF4-FFF2-40B4-BE49-F238E27FC236}">
                <a16:creationId xmlns:a16="http://schemas.microsoft.com/office/drawing/2014/main" id="{D33D583A-6052-40E5-825F-9FA92FD46F3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800000" cy="2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91AB-855F-4FD2-935C-B86D2618E4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B65C-2F38-46D5-BDDA-8B3C63C60C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0922-2ADA-4144-9C4D-9972B52EE7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527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281</TotalTime>
  <Words>3753</Words>
  <Application>Microsoft Office PowerPoint</Application>
  <PresentationFormat>On-screen Show (4:3)</PresentationFormat>
  <Paragraphs>470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</vt:lpstr>
      <vt:lpstr>Objectives (continued)</vt:lpstr>
      <vt:lpstr>A browser that shows the title and favicon</vt:lpstr>
      <vt:lpstr>A head section that includes metadata</vt:lpstr>
      <vt:lpstr>SEO guidelines for the title tag</vt:lpstr>
      <vt:lpstr>SEO guidelines for the meta tags</vt:lpstr>
      <vt:lpstr>HTML that uses h1, h2, and &lt;p&gt; block elements</vt:lpstr>
      <vt:lpstr>The h1, h2, and &lt;p&gt; elements in a web browser</vt:lpstr>
      <vt:lpstr>SEO guidelines for heading tags</vt:lpstr>
      <vt:lpstr>HTML that uses block elements</vt:lpstr>
      <vt:lpstr>The block elements in a web browser</vt:lpstr>
      <vt:lpstr>HTML that uses some of the inline elements</vt:lpstr>
      <vt:lpstr>The inline elements in a web browser</vt:lpstr>
      <vt:lpstr>Examples of character entities</vt:lpstr>
      <vt:lpstr>The character entities in a web browser</vt:lpstr>
      <vt:lpstr>Code that uses the core HTML attributes</vt:lpstr>
      <vt:lpstr>The HTML in a web browser with a tooltip </vt:lpstr>
      <vt:lpstr>An HTML page structured with semantic elements</vt:lpstr>
      <vt:lpstr>The page displayed in a web browser</vt:lpstr>
      <vt:lpstr>The figure and figcaption elements</vt:lpstr>
      <vt:lpstr>The fig and figcaption elements in a browser</vt:lpstr>
      <vt:lpstr>A page structured with div and span elements</vt:lpstr>
      <vt:lpstr>The div and span elements in a web browser</vt:lpstr>
      <vt:lpstr>A simple website folder structure</vt:lpstr>
      <vt:lpstr>Working with URLs and paths</vt:lpstr>
      <vt:lpstr>Link examples</vt:lpstr>
      <vt:lpstr>The link examples in a web browser</vt:lpstr>
      <vt:lpstr>HTML that creates two lists</vt:lpstr>
      <vt:lpstr>The lists in a web browser</vt:lpstr>
      <vt:lpstr>HTML that creates a definition list</vt:lpstr>
      <vt:lpstr>An inline img element </vt:lpstr>
      <vt:lpstr>The image in a web browser</vt:lpstr>
      <vt:lpstr>The image formats that are supported  by most browsers</vt:lpstr>
      <vt:lpstr>Accessibility guidelines for images</vt:lpstr>
      <vt:lpstr>A simple web page</vt:lpstr>
      <vt:lpstr>The HTML file for the simple web page</vt:lpstr>
      <vt:lpstr>The HTML file for the web page (continued)</vt:lpstr>
      <vt:lpstr>Short 3-1 Create an HTML page for a speaker</vt:lpstr>
      <vt:lpstr>Objectives</vt:lpstr>
      <vt:lpstr>Objectives (continued)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44</cp:revision>
  <cp:lastPrinted>2016-01-14T23:03:16Z</cp:lastPrinted>
  <dcterms:created xsi:type="dcterms:W3CDTF">2018-02-26T19:35:59Z</dcterms:created>
  <dcterms:modified xsi:type="dcterms:W3CDTF">2020-05-28T14:45:11Z</dcterms:modified>
</cp:coreProperties>
</file>