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323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71" r:id="rId14"/>
    <p:sldId id="372" r:id="rId15"/>
    <p:sldId id="373" r:id="rId16"/>
    <p:sldId id="374" r:id="rId17"/>
    <p:sldId id="375" r:id="rId18"/>
    <p:sldId id="336" r:id="rId19"/>
    <p:sldId id="343" r:id="rId20"/>
    <p:sldId id="344" r:id="rId21"/>
    <p:sldId id="345" r:id="rId22"/>
    <p:sldId id="346" r:id="rId23"/>
    <p:sldId id="347" r:id="rId24"/>
    <p:sldId id="348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12" r:id="rId53"/>
    <p:sldId id="423" r:id="rId54"/>
    <p:sldId id="424" r:id="rId55"/>
    <p:sldId id="425" r:id="rId56"/>
    <p:sldId id="426" r:id="rId57"/>
    <p:sldId id="427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366" r:id="rId66"/>
    <p:sldId id="421" r:id="rId67"/>
    <p:sldId id="428" r:id="rId68"/>
    <p:sldId id="367" r:id="rId69"/>
    <p:sldId id="368" r:id="rId70"/>
    <p:sldId id="422" r:id="rId71"/>
    <p:sldId id="369" r:id="rId72"/>
    <p:sldId id="370" r:id="rId7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86452" autoAdjust="0"/>
  </p:normalViewPr>
  <p:slideViewPr>
    <p:cSldViewPr>
      <p:cViewPr varScale="1">
        <p:scale>
          <a:sx n="98" d="100"/>
          <a:sy n="98" d="100"/>
        </p:scale>
        <p:origin x="17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7/15/2020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492443"/>
          </a:xfrm>
        </p:spPr>
        <p:txBody>
          <a:bodyPr/>
          <a:lstStyle/>
          <a:p>
            <a:pPr algn="ctr"/>
            <a:r>
              <a:rPr lang="en-US" sz="3200" dirty="0"/>
              <a:t>Chapter 6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5369"/>
              </p:ext>
            </p:extLst>
          </p:nvPr>
        </p:nvGraphicFramePr>
        <p:xfrm>
          <a:off x="914400" y="1600200"/>
          <a:ext cx="7185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18502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Common methods of the Document </a:t>
            </a:r>
            <a:br>
              <a:rPr lang="en-US" dirty="0"/>
            </a:br>
            <a:r>
              <a:rPr lang="en-US" dirty="0"/>
              <a:t>and Element interfaces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77255"/>
              </p:ext>
            </p:extLst>
          </p:nvPr>
        </p:nvGraphicFramePr>
        <p:xfrm>
          <a:off x="914400" y="1278415"/>
          <a:ext cx="7313400" cy="26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Document" r:id="rId3" imgW="7313400" imgH="2683985" progId="Word.Document.12">
                  <p:embed/>
                </p:oleObj>
              </mc:Choice>
              <mc:Fallback>
                <p:oleObj name="Document" r:id="rId3" imgW="7313400" imgH="2683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8415"/>
                        <a:ext cx="7313400" cy="26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9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an array of all &lt;a&gt; tags </a:t>
            </a:r>
            <a:br>
              <a:rPr lang="en-US" dirty="0"/>
            </a:br>
            <a:r>
              <a:rPr lang="en-US" dirty="0"/>
              <a:t>in a document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0904"/>
              </p:ext>
            </p:extLst>
          </p:nvPr>
        </p:nvGraphicFramePr>
        <p:xfrm>
          <a:off x="914400" y="1295400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1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test for and get an attribute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31068"/>
              </p:ext>
            </p:extLst>
          </p:nvPr>
        </p:nvGraphicFramePr>
        <p:xfrm>
          <a:off x="914400" y="1066800"/>
          <a:ext cx="7313400" cy="30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Document" r:id="rId3" imgW="7313400" imgH="3073990" progId="Word.Document.12">
                  <p:embed/>
                </p:oleObj>
              </mc:Choice>
              <mc:Fallback>
                <p:oleObj name="Document" r:id="rId3" imgW="7313400" imgH="3073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for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84465"/>
              </p:ext>
            </p:extLst>
          </p:nvPr>
        </p:nvGraphicFramePr>
        <p:xfrm>
          <a:off x="914400" y="1143000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Document" r:id="rId3" imgW="7313400" imgH="498300" progId="Word.Document.12">
                  <p:embed/>
                </p:oleObj>
              </mc:Choice>
              <mc:Fallback>
                <p:oleObj name="Document" r:id="rId3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6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properties available </a:t>
            </a:r>
            <a:br>
              <a:rPr lang="en-US" dirty="0"/>
            </a:br>
            <a:r>
              <a:rPr lang="en-US" dirty="0"/>
              <a:t>with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83053"/>
              </p:ext>
            </p:extLst>
          </p:nvPr>
        </p:nvGraphicFramePr>
        <p:xfrm>
          <a:off x="914400" y="1295400"/>
          <a:ext cx="7313400" cy="43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Document" r:id="rId3" imgW="7313400" imgH="4350862" progId="Word.Document.12">
                  <p:embed/>
                </p:oleObj>
              </mc:Choice>
              <mc:Fallback>
                <p:oleObj name="Document" r:id="rId3" imgW="7313400" imgH="4350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3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DOM HTML specification </a:t>
            </a:r>
            <a:br>
              <a:rPr lang="en-US" dirty="0"/>
            </a:br>
            <a:r>
              <a:rPr lang="en-US" dirty="0"/>
              <a:t>can simplify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78088"/>
              </p:ext>
            </p:extLst>
          </p:nvPr>
        </p:nvGraphicFramePr>
        <p:xfrm>
          <a:off x="914400" y="1219200"/>
          <a:ext cx="7313400" cy="26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Document" r:id="rId3" imgW="7301323" imgH="2704231" progId="Word.Document.12">
                  <p:embed/>
                </p:oleObj>
              </mc:Choice>
              <mc:Fallback>
                <p:oleObj name="Document" r:id="rId3" imgW="7301323" imgH="2704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698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2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using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76592"/>
              </p:ext>
            </p:extLst>
          </p:nvPr>
        </p:nvGraphicFramePr>
        <p:xfrm>
          <a:off x="914400" y="1222375"/>
          <a:ext cx="7253288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Document" r:id="rId3" imgW="7301323" imgH="2894945" progId="Word.Document.12">
                  <p:embed/>
                </p:oleObj>
              </mc:Choice>
              <mc:Fallback>
                <p:oleObj name="Document" r:id="rId3" imgW="7301323" imgH="2894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22375"/>
                        <a:ext cx="7253288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93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using the DOM HTML specification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76113"/>
              </p:ext>
            </p:extLst>
          </p:nvPr>
        </p:nvGraphicFramePr>
        <p:xfrm>
          <a:off x="914400" y="1222375"/>
          <a:ext cx="7253288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Document" r:id="rId3" imgW="7301323" imgH="1888744" progId="Word.Document.12">
                  <p:embed/>
                </p:oleObj>
              </mc:Choice>
              <mc:Fallback>
                <p:oleObj name="Document" r:id="rId3" imgW="7301323" imgH="1888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22375"/>
                        <a:ext cx="7253288" cy="187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23176"/>
              </p:ext>
            </p:extLst>
          </p:nvPr>
        </p:nvGraphicFramePr>
        <p:xfrm>
          <a:off x="914400" y="1143000"/>
          <a:ext cx="730408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Document" r:id="rId3" imgW="7313400" imgH="2111210" progId="Word.Document.12">
                  <p:embed/>
                </p:oleObj>
              </mc:Choice>
              <mc:Fallback>
                <p:oleObj name="Document" r:id="rId3" imgW="7313400" imgH="2111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4088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4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in a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2" y="1219200"/>
            <a:ext cx="642031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62773"/>
              </p:ext>
            </p:extLst>
          </p:nvPr>
        </p:nvGraphicFramePr>
        <p:xfrm>
          <a:off x="916200" y="1035137"/>
          <a:ext cx="7313400" cy="52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3" imgW="7313400" imgH="5213263" progId="Word.Document.12">
                  <p:embed/>
                </p:oleObj>
              </mc:Choice>
              <mc:Fallback>
                <p:oleObj name="Document" r:id="rId3" imgW="7313400" imgH="5213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035137"/>
                        <a:ext cx="7313400" cy="521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8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FAQs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04665"/>
              </p:ext>
            </p:extLst>
          </p:nvPr>
        </p:nvGraphicFramePr>
        <p:xfrm>
          <a:off x="914400" y="114935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19410"/>
              </p:ext>
            </p:extLst>
          </p:nvPr>
        </p:nvGraphicFramePr>
        <p:xfrm>
          <a:off x="916200" y="119068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19068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1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the FAQs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87826"/>
              </p:ext>
            </p:extLst>
          </p:nvPr>
        </p:nvGraphicFramePr>
        <p:xfrm>
          <a:off x="914400" y="11430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Document" r:id="rId3" imgW="7313400" imgH="3054922" progId="Word.Document.12">
                  <p:embed/>
                </p:oleObj>
              </mc:Choice>
              <mc:Fallback>
                <p:oleObj name="Document" r:id="rId3" imgW="7313400" imgH="3054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FAQs application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71790"/>
              </p:ext>
            </p:extLst>
          </p:nvPr>
        </p:nvGraphicFramePr>
        <p:xfrm>
          <a:off x="914400" y="1143000"/>
          <a:ext cx="7541944" cy="482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Document" r:id="rId3" imgW="7541944" imgH="4821459" progId="Word.Document.12">
                  <p:embed/>
                </p:oleObj>
              </mc:Choice>
              <mc:Fallback>
                <p:oleObj name="Document" r:id="rId3" imgW="7541944" imgH="482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41944" cy="482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6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FAQs application (cont.)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33851"/>
              </p:ext>
            </p:extLst>
          </p:nvPr>
        </p:nvGraphicFramePr>
        <p:xfrm>
          <a:off x="914400" y="1196975"/>
          <a:ext cx="7313400" cy="276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3" imgW="7313400" imgH="2765296" progId="Word.Document.12">
                  <p:embed/>
                </p:oleObj>
              </mc:Choice>
              <mc:Fallback>
                <p:oleObj name="Document" r:id="rId3" imgW="7313400" imgH="2765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76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4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 in a web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0" y="1219200"/>
            <a:ext cx="600329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00476"/>
              </p:ext>
            </p:extLst>
          </p:nvPr>
        </p:nvGraphicFramePr>
        <p:xfrm>
          <a:off x="914400" y="1196975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5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that’s sent when the form is submitted with the get method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63356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9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form element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66771"/>
              </p:ext>
            </p:extLst>
          </p:nvPr>
        </p:nvGraphicFramePr>
        <p:xfrm>
          <a:off x="914400" y="1143000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73562"/>
              </p:ext>
            </p:extLst>
          </p:nvPr>
        </p:nvGraphicFramePr>
        <p:xfrm>
          <a:off x="914400" y="11140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40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89505"/>
              </p:ext>
            </p:extLst>
          </p:nvPr>
        </p:nvGraphicFramePr>
        <p:xfrm>
          <a:off x="914400" y="1150426"/>
          <a:ext cx="7313400" cy="456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3" imgW="7313400" imgH="4564574" progId="Word.Document.12">
                  <p:embed/>
                </p:oleObj>
              </mc:Choice>
              <mc:Fallback>
                <p:oleObj name="Document" r:id="rId3" imgW="7313400" imgH="4564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426"/>
                        <a:ext cx="7313400" cy="456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a Textbox, </a:t>
            </a:r>
            <a:r>
              <a:rPr lang="en-US" dirty="0" err="1"/>
              <a:t>Textarea</a:t>
            </a:r>
            <a:r>
              <a:rPr lang="en-US" dirty="0"/>
              <a:t>, or Select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56981"/>
              </p:ext>
            </p:extLst>
          </p:nvPr>
        </p:nvGraphicFramePr>
        <p:xfrm>
          <a:off x="914400" y="12954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6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for a text box, text area, and select list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61521"/>
              </p:ext>
            </p:extLst>
          </p:nvPr>
        </p:nvGraphicFramePr>
        <p:xfrm>
          <a:off x="914400" y="1193643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3643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0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code to get the text box, text area, </a:t>
            </a:r>
            <a:br>
              <a:rPr lang="en-US" dirty="0"/>
            </a:br>
            <a:r>
              <a:rPr lang="en-US" dirty="0"/>
              <a:t>and select list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40275"/>
              </p:ext>
            </p:extLst>
          </p:nvPr>
        </p:nvGraphicFramePr>
        <p:xfrm>
          <a:off x="914400" y="1295400"/>
          <a:ext cx="7313400" cy="3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Document" r:id="rId3" imgW="7313400" imgH="3687421" progId="Word.Document.12">
                  <p:embed/>
                </p:oleObj>
              </mc:Choice>
              <mc:Fallback>
                <p:oleObj name="Document" r:id="rId3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code to set the text box, text area, </a:t>
            </a:r>
            <a:br>
              <a:rPr lang="en-US" dirty="0"/>
            </a:br>
            <a:r>
              <a:rPr lang="en-US" dirty="0"/>
              <a:t>and select list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92952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properties of a Radio or Checkbox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92304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for two radio buttons and a check box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93132"/>
              </p:ext>
            </p:extLst>
          </p:nvPr>
        </p:nvGraphicFramePr>
        <p:xfrm>
          <a:off x="914400" y="1194003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4003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7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to get the radio button </a:t>
            </a:r>
            <a:br>
              <a:rPr lang="en-US" dirty="0"/>
            </a:br>
            <a:r>
              <a:rPr lang="en-US" dirty="0"/>
              <a:t>and check box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31200"/>
              </p:ext>
            </p:extLst>
          </p:nvPr>
        </p:nvGraphicFramePr>
        <p:xfrm>
          <a:off x="914400" y="1344742"/>
          <a:ext cx="747644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Document" r:id="rId3" imgW="7476440" imgH="3227258" progId="Word.Document.12">
                  <p:embed/>
                </p:oleObj>
              </mc:Choice>
              <mc:Fallback>
                <p:oleObj name="Document" r:id="rId3" imgW="747644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44742"/>
                        <a:ext cx="747644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4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to set the radio button </a:t>
            </a:r>
            <a:br>
              <a:rPr lang="en-US" dirty="0"/>
            </a:br>
            <a:r>
              <a:rPr lang="en-US" dirty="0"/>
              <a:t>and check box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00899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9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that are commonly used </a:t>
            </a:r>
            <a:br>
              <a:rPr lang="en-US" dirty="0"/>
            </a:br>
            <a:r>
              <a:rPr lang="en-US" dirty="0"/>
              <a:t>with forms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12303"/>
              </p:ext>
            </p:extLst>
          </p:nvPr>
        </p:nvGraphicFramePr>
        <p:xfrm>
          <a:off x="914400" y="14478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methods that are commonly used </a:t>
            </a:r>
            <a:br>
              <a:rPr lang="en-US" dirty="0"/>
            </a:br>
            <a:r>
              <a:rPr lang="en-US" dirty="0"/>
              <a:t>with controls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38844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a web page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78492"/>
              </p:ext>
            </p:extLst>
          </p:nvPr>
        </p:nvGraphicFramePr>
        <p:xfrm>
          <a:off x="914400" y="114300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8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 events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0837"/>
              </p:ext>
            </p:extLst>
          </p:nvPr>
        </p:nvGraphicFramePr>
        <p:xfrm>
          <a:off x="914400" y="1143000"/>
          <a:ext cx="726281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62813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46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use the reset and submit methods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0509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1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onchange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a select list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1698"/>
              </p:ext>
            </p:extLst>
          </p:nvPr>
        </p:nvGraphicFramePr>
        <p:xfrm>
          <a:off x="914400" y="1371600"/>
          <a:ext cx="7313400" cy="299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Document" r:id="rId3" imgW="7313400" imgH="2995558" progId="Word.Document.12">
                  <p:embed/>
                </p:oleObj>
              </mc:Choice>
              <mc:Fallback>
                <p:oleObj name="Document" r:id="rId3" imgW="7313400" imgH="2995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5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5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dblclick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a text box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97814"/>
              </p:ext>
            </p:extLst>
          </p:nvPr>
        </p:nvGraphicFramePr>
        <p:xfrm>
          <a:off x="914400" y="1371600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0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onload</a:t>
            </a:r>
            <a:r>
              <a:rPr lang="en-US" dirty="0"/>
              <a:t> event handler that assigns event handlers to events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59218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3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application in a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781800" cy="233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21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of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66528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68004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83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CSS for the span elements </a:t>
            </a:r>
            <a:br>
              <a:rPr lang="en-US" dirty="0"/>
            </a:br>
            <a:r>
              <a:rPr lang="en-US" dirty="0"/>
              <a:t>in the registration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64325"/>
              </p:ext>
            </p:extLst>
          </p:nvPr>
        </p:nvGraphicFramePr>
        <p:xfrm>
          <a:off x="914400" y="1339077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39077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28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85641"/>
              </p:ext>
            </p:extLst>
          </p:nvPr>
        </p:nvGraphicFramePr>
        <p:xfrm>
          <a:off x="914400" y="1066800"/>
          <a:ext cx="7643439" cy="52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Document" r:id="rId3" imgW="7643439" imgH="5284860" progId="Word.Document.12">
                  <p:embed/>
                </p:oleObj>
              </mc:Choice>
              <mc:Fallback>
                <p:oleObj name="Document" r:id="rId3" imgW="7643439" imgH="5284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643439" cy="52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for the web page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3" y="1371600"/>
            <a:ext cx="663256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54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48289"/>
              </p:ext>
            </p:extLst>
          </p:nvPr>
        </p:nvGraphicFramePr>
        <p:xfrm>
          <a:off x="914400" y="1143000"/>
          <a:ext cx="7313400" cy="503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Document" r:id="rId3" imgW="7313400" imgH="5030853" progId="Word.Document.12">
                  <p:embed/>
                </p:oleObj>
              </mc:Choice>
              <mc:Fallback>
                <p:oleObj name="Document" r:id="rId3" imgW="7313400" imgH="5030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394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64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One property of the Element interface </a:t>
            </a:r>
            <a:br>
              <a:rPr lang="en-US" dirty="0"/>
            </a:br>
            <a:r>
              <a:rPr lang="en-US" dirty="0"/>
              <a:t>for setting or returning HTML content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36889"/>
              </p:ext>
            </p:extLst>
          </p:nvPr>
        </p:nvGraphicFramePr>
        <p:xfrm>
          <a:off x="914400" y="14375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Document" r:id="rId3" imgW="7301323" imgH="5039483" progId="Word.Document.12">
                  <p:embed/>
                </p:oleObj>
              </mc:Choice>
              <mc:Fallback>
                <p:oleObj name="Document" r:id="rId3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375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14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application that displays a list of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1295400"/>
            <a:ext cx="5313680" cy="1894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873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starting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13845"/>
              </p:ext>
            </p:extLst>
          </p:nvPr>
        </p:nvGraphicFramePr>
        <p:xfrm>
          <a:off x="914400" y="11430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Document" r:id="rId3" imgW="7313400" imgH="1380130" progId="Word.Document.12">
                  <p:embed/>
                </p:oleObj>
              </mc:Choice>
              <mc:Fallback>
                <p:oleObj name="Document" r:id="rId3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505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that adds the images to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40265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228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the HTML content of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98285"/>
              </p:ext>
            </p:extLst>
          </p:nvPr>
        </p:nvGraphicFramePr>
        <p:xfrm>
          <a:off x="914400" y="10668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Document" r:id="rId3" imgW="7313400" imgH="1076832" progId="Word.Document.12">
                  <p:embed/>
                </p:oleObj>
              </mc:Choice>
              <mc:Fallback>
                <p:oleObj name="Document" r:id="rId3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56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Elements panel after JavaScript </a:t>
            </a:r>
            <a:br>
              <a:rPr lang="en-US" dirty="0"/>
            </a:br>
            <a:r>
              <a:rPr lang="en-US" dirty="0"/>
              <a:t>has changed the DOM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638800" cy="4570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904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application with a table </a:t>
            </a:r>
            <a:br>
              <a:rPr lang="en-US" dirty="0"/>
            </a:br>
            <a:r>
              <a:rPr lang="en-US" dirty="0"/>
              <a:t>that’s created for the user’s entries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00850" cy="3714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071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elements below the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93926"/>
              </p:ext>
            </p:extLst>
          </p:nvPr>
        </p:nvGraphicFramePr>
        <p:xfrm>
          <a:off x="914400" y="121920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nodes that you commonly use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30578"/>
              </p:ext>
            </p:extLst>
          </p:nvPr>
        </p:nvGraphicFramePr>
        <p:xfrm>
          <a:off x="914400" y="12192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the span elements in the table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42672"/>
              </p:ext>
            </p:extLst>
          </p:nvPr>
        </p:nvGraphicFramePr>
        <p:xfrm>
          <a:off x="914400" y="121287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287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9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85895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9318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07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98476"/>
              </p:ext>
            </p:extLst>
          </p:nvPr>
        </p:nvGraphicFramePr>
        <p:xfrm>
          <a:off x="914399" y="1149349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1149349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2192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64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6-1  Experiment with the FAQs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935254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542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6-2  Add controls to the Register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03527"/>
              </p:ext>
            </p:extLst>
          </p:nvPr>
        </p:nvGraphicFramePr>
        <p:xfrm>
          <a:off x="914400" y="1143000"/>
          <a:ext cx="7374945" cy="394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Document" r:id="rId3" imgW="7374945" imgH="3947185" progId="Word.Document.12">
                  <p:embed/>
                </p:oleObj>
              </mc:Choice>
              <mc:Fallback>
                <p:oleObj name="Document" r:id="rId3" imgW="7374945" imgH="3947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4945" cy="394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822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6-3	 Enhance the Email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76562"/>
              </p:ext>
            </p:extLst>
          </p:nvPr>
        </p:nvGraphicFramePr>
        <p:xfrm>
          <a:off x="914400" y="1143000"/>
          <a:ext cx="7313400" cy="300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Document" r:id="rId3" imgW="7313400" imgH="3001674" progId="Word.Document.12">
                  <p:embed/>
                </p:oleObj>
              </mc:Choice>
              <mc:Fallback>
                <p:oleObj name="Document" r:id="rId3" imgW="7313400" imgH="3001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01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862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6-1	Develop the Temp Converter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68"/>
              </p:ext>
            </p:extLst>
          </p:nvPr>
        </p:nvGraphicFramePr>
        <p:xfrm>
          <a:off x="914400" y="914400"/>
          <a:ext cx="7313400" cy="440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Document" r:id="rId3" imgW="7313400" imgH="4409147" progId="Word.Document.12">
                  <p:embed/>
                </p:oleObj>
              </mc:Choice>
              <mc:Fallback>
                <p:oleObj name="Document" r:id="rId3" imgW="7313400" imgH="4409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13400" cy="4409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4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6-2	Use a Test Score array</a:t>
            </a:r>
          </a:p>
        </p:txBody>
      </p:sp>
      <p:pic>
        <p:nvPicPr>
          <p:cNvPr id="47109" name="Picture 5" descr="M:\Current projects\JavaScript Instructors CD\documents\pngs\extra_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581258" cy="40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17842"/>
              </p:ext>
            </p:extLst>
          </p:nvPr>
        </p:nvGraphicFramePr>
        <p:xfrm>
          <a:off x="914400" y="5100638"/>
          <a:ext cx="72913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100638"/>
                        <a:ext cx="7291388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0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properties of the Node interface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73262"/>
              </p:ext>
            </p:extLst>
          </p:nvPr>
        </p:nvGraphicFramePr>
        <p:xfrm>
          <a:off x="914400" y="1212850"/>
          <a:ext cx="72532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3" imgW="7301323" imgH="2147955" progId="Word.Document.12">
                  <p:embed/>
                </p:oleObj>
              </mc:Choice>
              <mc:Fallback>
                <p:oleObj name="Document" r:id="rId3" imgW="7301323" imgH="2147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2850"/>
                        <a:ext cx="7253288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6-3	Modify the FAQs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9151"/>
              </p:ext>
            </p:extLst>
          </p:nvPr>
        </p:nvGraphicFramePr>
        <p:xfrm>
          <a:off x="914400" y="1143000"/>
          <a:ext cx="7313400" cy="26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Document" r:id="rId3" imgW="7313400" imgH="2696937" progId="Word.Document.12">
                  <p:embed/>
                </p:oleObj>
              </mc:Choice>
              <mc:Fallback>
                <p:oleObj name="Document" r:id="rId3" imgW="7313400" imgH="2696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525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6-1	Upgrade the MPG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92315"/>
              </p:ext>
            </p:extLst>
          </p:nvPr>
        </p:nvGraphicFramePr>
        <p:xfrm>
          <a:off x="914400" y="1066800"/>
          <a:ext cx="7313400" cy="335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Document" r:id="rId3" imgW="7313400" imgH="3356421" progId="Word.Document.12">
                  <p:embed/>
                </p:oleObj>
              </mc:Choice>
              <mc:Fallback>
                <p:oleObj name="Document" r:id="rId3" imgW="7313400" imgH="335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5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64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6-2	Display Text Score arrays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544"/>
              </p:ext>
            </p:extLst>
          </p:nvPr>
        </p:nvGraphicFramePr>
        <p:xfrm>
          <a:off x="914400" y="1066800"/>
          <a:ext cx="7313400" cy="479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Document" r:id="rId3" imgW="7313400" imgH="4793756" progId="Word.Document.12">
                  <p:embed/>
                </p:oleObj>
              </mc:Choice>
              <mc:Fallback>
                <p:oleObj name="Document" r:id="rId3" imgW="7313400" imgH="4793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9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contains element and text nodes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03003"/>
              </p:ext>
            </p:extLst>
          </p:nvPr>
        </p:nvGraphicFramePr>
        <p:xfrm>
          <a:off x="914400" y="12192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Document" r:id="rId3" imgW="7313400" imgH="3227258" progId="Word.Document.12">
                  <p:embed/>
                </p:oleObj>
              </mc:Choice>
              <mc:Fallback>
                <p:oleObj name="Document" r:id="rId3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text of an HTML element </a:t>
            </a:r>
            <a:br>
              <a:rPr lang="en-US" dirty="0"/>
            </a:br>
            <a:r>
              <a:rPr lang="en-US" dirty="0"/>
              <a:t>with “</a:t>
            </a:r>
            <a:r>
              <a:rPr lang="en-US" dirty="0" err="1"/>
              <a:t>email_error</a:t>
            </a:r>
            <a:r>
              <a:rPr lang="en-US" dirty="0"/>
              <a:t>” as its id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87090"/>
              </p:ext>
            </p:extLst>
          </p:nvPr>
        </p:nvGraphicFramePr>
        <p:xfrm>
          <a:off x="914400" y="1295400"/>
          <a:ext cx="7313612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Document" r:id="rId3" imgW="7313400" imgH="2571733" progId="Word.Document.12">
                  <p:embed/>
                </p:oleObj>
              </mc:Choice>
              <mc:Fallback>
                <p:oleObj name="Document" r:id="rId3" imgW="7313400" imgH="2571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57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0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883</TotalTime>
  <Words>2161</Words>
  <Application>Microsoft Office PowerPoint</Application>
  <PresentationFormat>On-screen Show (4:3)</PresentationFormat>
  <Paragraphs>360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6</vt:lpstr>
      <vt:lpstr>Objectives</vt:lpstr>
      <vt:lpstr>Objectives (continued)</vt:lpstr>
      <vt:lpstr>The code for a web page</vt:lpstr>
      <vt:lpstr>The DOM for the web page</vt:lpstr>
      <vt:lpstr>The DOM nodes that you commonly use</vt:lpstr>
      <vt:lpstr>Some of the properties of the Node interface</vt:lpstr>
      <vt:lpstr>HTML that contains element and text nodes</vt:lpstr>
      <vt:lpstr>How to get the text of an HTML element  with “email_error” as its id</vt:lpstr>
      <vt:lpstr>Common methods of the Document  and Element interfaces</vt:lpstr>
      <vt:lpstr>How to create an array of all &lt;a&gt; tags  in a document</vt:lpstr>
      <vt:lpstr>How to test for and get an attribute</vt:lpstr>
      <vt:lpstr>The URL for the DOM HTML specification</vt:lpstr>
      <vt:lpstr>Typical properties available  with the DOM HTML specification</vt:lpstr>
      <vt:lpstr>How the DOM HTML specification  can simplify your code</vt:lpstr>
      <vt:lpstr>Other examples of using the DOM HTML specification</vt:lpstr>
      <vt:lpstr>Other examples of using the DOM HTML specification (continued)</vt:lpstr>
      <vt:lpstr>Terms</vt:lpstr>
      <vt:lpstr>The FAQs application in a browser</vt:lpstr>
      <vt:lpstr>The HTML for the FAQs application</vt:lpstr>
      <vt:lpstr>The HTML (continued)</vt:lpstr>
      <vt:lpstr>The CSS for the FAQs application</vt:lpstr>
      <vt:lpstr>The JavaScript for the FAQs application</vt:lpstr>
      <vt:lpstr>The JavaScript for the FAQs application (cont.)</vt:lpstr>
      <vt:lpstr>A form in a web browser</vt:lpstr>
      <vt:lpstr>The HTML for the form</vt:lpstr>
      <vt:lpstr>The URL that’s sent when the form is submitted with the get method</vt:lpstr>
      <vt:lpstr>Attributes of the form element</vt:lpstr>
      <vt:lpstr>Terms</vt:lpstr>
      <vt:lpstr>Property of a Textbox, Textarea, or Select object</vt:lpstr>
      <vt:lpstr>HTML code for a text box, text area, and select list</vt:lpstr>
      <vt:lpstr>JavaScript code to get the text box, text area,  and select list values</vt:lpstr>
      <vt:lpstr>JavaScript code to set the text box, text area,  and select list values</vt:lpstr>
      <vt:lpstr>Two properties of a Radio or Checkbox object</vt:lpstr>
      <vt:lpstr>HTML code for two radio buttons and a check box</vt:lpstr>
      <vt:lpstr>JavaScript code to get the radio button  and check box values</vt:lpstr>
      <vt:lpstr>JavaScript code to set the radio button  and check box values</vt:lpstr>
      <vt:lpstr>Two methods that are commonly used  with forms</vt:lpstr>
      <vt:lpstr>Two methods that are commonly used  with controls</vt:lpstr>
      <vt:lpstr>Common control events</vt:lpstr>
      <vt:lpstr>Statements that use the reset and submit methods</vt:lpstr>
      <vt:lpstr>An event handler for the onchange event  of a select list</vt:lpstr>
      <vt:lpstr>An event handler for the dblclick event  of a text box</vt:lpstr>
      <vt:lpstr>An onload event handler that assigns event handlers to events</vt:lpstr>
      <vt:lpstr>The Register application in a browser</vt:lpstr>
      <vt:lpstr>The HTML of the Register application</vt:lpstr>
      <vt:lpstr>The HTML (continued)</vt:lpstr>
      <vt:lpstr>The CSS for the span elements  in the registration form</vt:lpstr>
      <vt:lpstr>The JavaScript for the Register application</vt:lpstr>
      <vt:lpstr>The JavaScript (continued)</vt:lpstr>
      <vt:lpstr>The JavaScript (continued)</vt:lpstr>
      <vt:lpstr>One property of the Element interface  for setting or returning HTML content</vt:lpstr>
      <vt:lpstr>An application that displays a list of images</vt:lpstr>
      <vt:lpstr>The starting HTML for the application</vt:lpstr>
      <vt:lpstr>The JavaScript that adds the images to the list</vt:lpstr>
      <vt:lpstr>How to get the HTML content of an element</vt:lpstr>
      <vt:lpstr>The Elements panel after JavaScript  has changed the DOM</vt:lpstr>
      <vt:lpstr>The Register application with a table  that’s created for the user’s entries</vt:lpstr>
      <vt:lpstr>The HTML for the elements below the form</vt:lpstr>
      <vt:lpstr>The CSS for the span elements in the table</vt:lpstr>
      <vt:lpstr>The JavaScript for the Register application</vt:lpstr>
      <vt:lpstr>The JavaScript (continued)</vt:lpstr>
      <vt:lpstr>The JavaScript (continued)</vt:lpstr>
      <vt:lpstr>The JavaScript (continued)</vt:lpstr>
      <vt:lpstr>Exercise 6-1  Experiment with the FAQs app</vt:lpstr>
      <vt:lpstr>Exercise 6-2  Add controls to the Register app</vt:lpstr>
      <vt:lpstr>Exercise 6-3  Enhance the Email List application</vt:lpstr>
      <vt:lpstr>Extra 6-1 Develop the Temp Converter app</vt:lpstr>
      <vt:lpstr>Extra 6-2 Use a Test Score array</vt:lpstr>
      <vt:lpstr>Extra 6-3 Modify the FAQs application</vt:lpstr>
      <vt:lpstr>Short 6-1 Upgrade the MPG application</vt:lpstr>
      <vt:lpstr>Short 6-2 Display Text Score arrays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91</cp:revision>
  <cp:lastPrinted>2015-09-17T23:04:22Z</cp:lastPrinted>
  <dcterms:created xsi:type="dcterms:W3CDTF">2010-11-30T18:46:51Z</dcterms:created>
  <dcterms:modified xsi:type="dcterms:W3CDTF">2020-07-15T15:20:59Z</dcterms:modified>
</cp:coreProperties>
</file>