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07" r:id="rId4"/>
    <p:sldId id="308" r:id="rId5"/>
    <p:sldId id="309" r:id="rId6"/>
    <p:sldId id="260" r:id="rId7"/>
    <p:sldId id="258" r:id="rId8"/>
    <p:sldId id="259" r:id="rId9"/>
    <p:sldId id="262" r:id="rId10"/>
    <p:sldId id="261" r:id="rId11"/>
    <p:sldId id="263" r:id="rId12"/>
    <p:sldId id="264" r:id="rId13"/>
    <p:sldId id="265" r:id="rId14"/>
    <p:sldId id="305" r:id="rId15"/>
    <p:sldId id="266" r:id="rId16"/>
    <p:sldId id="268" r:id="rId17"/>
    <p:sldId id="267" r:id="rId18"/>
    <p:sldId id="269" r:id="rId19"/>
    <p:sldId id="270" r:id="rId20"/>
    <p:sldId id="271" r:id="rId21"/>
    <p:sldId id="274" r:id="rId22"/>
    <p:sldId id="275" r:id="rId23"/>
    <p:sldId id="281" r:id="rId24"/>
    <p:sldId id="282" r:id="rId25"/>
    <p:sldId id="306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5" r:id="rId35"/>
    <p:sldId id="297" r:id="rId36"/>
    <p:sldId id="298" r:id="rId37"/>
    <p:sldId id="299" r:id="rId38"/>
    <p:sldId id="304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03" d="100"/>
          <a:sy n="103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archive.org/web/20180312212924/https:/aaronlumsden.com/multicol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824-1068-41BD-AC76-8D9617E69661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2B26-B2E4-4E70-92E9-FB39AEF6B2A4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FBD2B-0832-4C52-B93D-358F7D9DD116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962px}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601D-2B63-4918-B702-A14600C58520}"/>
              </a:ext>
            </a:extLst>
          </p:cNvPr>
          <p:cNvSpPr txBox="1"/>
          <p:nvPr/>
        </p:nvSpPr>
        <p:spPr>
          <a:xfrm>
            <a:off x="1676400" y="268945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600px}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BD94-1A74-4A33-9381-DD967AE834A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D8DAF-E0EB-45C8-BDA8-E111D542BEBD}"/>
              </a:ext>
            </a:extLst>
          </p:cNvPr>
          <p:cNvCxnSpPr>
            <a:cxnSpLocks/>
          </p:cNvCxnSpPr>
          <p:nvPr/>
        </p:nvCxnSpPr>
        <p:spPr bwMode="auto">
          <a:xfrm>
            <a:off x="5410200" y="2514600"/>
            <a:ext cx="205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A2F68-DE19-454B-948B-E109B7B67A82}"/>
              </a:ext>
            </a:extLst>
          </p:cNvPr>
          <p:cNvSpPr txBox="1"/>
          <p:nvPr/>
        </p:nvSpPr>
        <p:spPr>
          <a:xfrm>
            <a:off x="5410200" y="267213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962px;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6C2E-4B25-48A0-B85A-BE854E87945C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66%}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33%}</a:t>
            </a: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33%;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B2417-C4BA-49AE-B17A-3A63AA6CBA9D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fixed aside and fluid main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calc(90% - 360px)}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121104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content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calc(90% - 360px);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F000-6E77-426F-A29D-A070B124508B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book_examples/ch06/03_2_column_liquid_fixed.html</a:t>
            </a: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E980-0687-41C2-9D25-6D1623362ED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ED61D-5045-41B7-AA20-461CA49BC79D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6EEF53-83A4-40DC-A664-E2E604108D38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964px}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22AA-DEE2-40FC-8B00-212097F67600}"/>
              </a:ext>
            </a:extLst>
          </p:cNvPr>
          <p:cNvSpPr txBox="1"/>
          <p:nvPr/>
        </p:nvSpPr>
        <p:spPr>
          <a:xfrm>
            <a:off x="2781301" y="2666052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600px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4068F-154C-415C-B110-B96A6962038A}"/>
              </a:ext>
            </a:extLst>
          </p:cNvPr>
          <p:cNvCxnSpPr>
            <a:cxnSpLocks/>
          </p:cNvCxnSpPr>
          <p:nvPr/>
        </p:nvCxnSpPr>
        <p:spPr bwMode="auto">
          <a:xfrm>
            <a:off x="27813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60E4-E7CB-4CC0-B95E-3AF2E8198795}"/>
              </a:ext>
            </a:extLst>
          </p:cNvPr>
          <p:cNvCxnSpPr>
            <a:cxnSpLocks/>
          </p:cNvCxnSpPr>
          <p:nvPr/>
        </p:nvCxnSpPr>
        <p:spPr bwMode="auto">
          <a:xfrm>
            <a:off x="64770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6D2-C595-4335-AA5F-523541A8FDEA}"/>
              </a:ext>
            </a:extLst>
          </p:cNvPr>
          <p:cNvSpPr txBox="1"/>
          <p:nvPr/>
        </p:nvSpPr>
        <p:spPr>
          <a:xfrm>
            <a:off x="6477000" y="267213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9582F-9A3F-4E29-9312-40504D70F60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BBF18-9C59-4E57-A2DB-A0C5C584BC31}"/>
              </a:ext>
            </a:extLst>
          </p:cNvPr>
          <p:cNvSpPr txBox="1"/>
          <p:nvPr/>
        </p:nvSpPr>
        <p:spPr>
          <a:xfrm>
            <a:off x="1676400" y="2612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086C-AAF2-4867-9650-F232DAC9782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D58C-F650-4A99-8223-DAC70AC8B21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8501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512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B74-7063-4B6C-B4FA-D26BEE99F07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4A0F-7224-47EC-8B2D-25393C3BFE7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39AC-3F9D-4E80-9215-6B43C5D43524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8C76D-C05A-4F88-9998-1F4D252DF3B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16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173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B128-969B-4ED0-80A1-B331406695C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D10A-068C-44BB-BC9B-8C1E9494070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03CE-6066-4B5E-8D5B-69F4618ED47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9438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column-count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column-rule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753F-0D0E-47E1-BDD0-8A4A72D89EA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80957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r>
              <a:rPr lang="en-US" sz="1600" strike="sngStrik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</a:t>
            </a:r>
            <a:r>
              <a:rPr lang="en-US" sz="1600" strike="sngStrike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multicol/</a:t>
            </a:r>
            <a:endParaRPr lang="en-US" sz="1600">
              <a:solidFill>
                <a:srgbClr val="0070C0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https://web.archive.org/web/20180312212924/https://aaronlumsden.com/multicol/</a:t>
            </a:r>
            <a:endParaRPr lang="en-US" sz="1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7D069-82D1-464C-903A-B128D4DD36E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899011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99B155-3EB2-4994-847B-0AEB5D6A92FF}"/>
              </a:ext>
            </a:extLst>
          </p:cNvPr>
          <p:cNvSpPr txBox="1">
            <a:spLocks/>
          </p:cNvSpPr>
          <p:nvPr/>
        </p:nvSpPr>
        <p:spPr bwMode="auto">
          <a:xfrm>
            <a:off x="894436" y="577564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 column-count: 2; 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74E01-1661-4FB4-AE6C-E35AF66204A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15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Most of the tools for page layout in this chapter are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examples do not demonstrate modern practices for responsive design.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When the this textbook was initially published: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Websites where largely viewed on </a:t>
            </a:r>
            <a:r>
              <a:rPr lang="en-US" sz="2000" b="1"/>
              <a:t>4:3 monitors.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Minimum target resolution was </a:t>
            </a:r>
            <a:r>
              <a:rPr lang="en-US" sz="2000" b="1"/>
              <a:t>800x600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Maximum target resolution was </a:t>
            </a:r>
            <a:r>
              <a:rPr lang="en-US" sz="2000" b="1"/>
              <a:t>1680x1050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The most popular resolution was </a:t>
            </a:r>
            <a:r>
              <a:rPr lang="en-US" sz="2000" b="1"/>
              <a:t>1280x1024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2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A6C6A-15CA-4411-BC54-AB9ACAA8066A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relative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change to fixed for fixed positioning 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CB5E-D19F-448F-96A1-4DB592195E0E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470029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DAEA-CF33-4C4F-A579-58A752AFD176}"/>
              </a:ext>
            </a:extLst>
          </p:cNvPr>
          <p:cNvSpPr txBox="1"/>
          <p:nvPr/>
        </p:nvSpPr>
        <p:spPr>
          <a:xfrm>
            <a:off x="908180" y="107215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A595B-FA31-415F-AB61-7E7F397F572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ADF0-BC2B-44EE-A018-5F1B79F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3657600"/>
            <a:ext cx="748665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7029C-610D-4D0F-B63B-28D05603E31B}"/>
              </a:ext>
            </a:extLst>
          </p:cNvPr>
          <p:cNvSpPr txBox="1"/>
          <p:nvPr/>
        </p:nvSpPr>
        <p:spPr>
          <a:xfrm>
            <a:off x="908180" y="329929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Fixed Positioning</a:t>
            </a: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219973"/>
            <a:ext cx="59436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48B2CA-9707-43A7-997C-E0BF356C6D5E}"/>
              </a:ext>
            </a:extLst>
          </p:cNvPr>
          <p:cNvSpPr txBox="1">
            <a:spLocks/>
          </p:cNvSpPr>
          <p:nvPr/>
        </p:nvSpPr>
        <p:spPr bwMode="auto">
          <a:xfrm>
            <a:off x="6553200" y="194496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position: fixed;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right: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top: 170px;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334"/>
            <a:ext cx="7315200" cy="369332"/>
          </a:xfrm>
        </p:spPr>
        <p:txBody>
          <a:bodyPr/>
          <a:lstStyle/>
          <a:p>
            <a:r>
              <a:rPr lang="en-US"/>
              <a:t>Current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686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Websites today: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be able to handle a broad range of form factors.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support smartphones, tablets, monitors, and laptops of all sizes.</a:t>
            </a:r>
          </a:p>
          <a:p>
            <a:pPr lvl="1"/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Most devices have a </a:t>
            </a:r>
            <a:r>
              <a:rPr lang="en-US" sz="1800" b="1"/>
              <a:t>19:10</a:t>
            </a:r>
            <a:r>
              <a:rPr lang="en-US" sz="1800"/>
              <a:t> aspect ratio, in landscape orientation.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Cell phones range in resultion from </a:t>
            </a:r>
            <a:r>
              <a:rPr lang="en-US" sz="1800" b="1"/>
              <a:t>320x568</a:t>
            </a:r>
            <a:r>
              <a:rPr lang="en-US" sz="1800"/>
              <a:t> to </a:t>
            </a:r>
            <a:r>
              <a:rPr lang="en-US" sz="1800" b="1"/>
              <a:t>1080x1920.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Laptops and monitors range in resultion from </a:t>
            </a:r>
            <a:r>
              <a:rPr lang="en-US" sz="1800" b="1"/>
              <a:t>1280x1024</a:t>
            </a:r>
            <a:r>
              <a:rPr lang="en-US" sz="1800"/>
              <a:t> to </a:t>
            </a:r>
            <a:r>
              <a:rPr lang="en-US" sz="1800" b="1"/>
              <a:t>3840x2160.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most popular laptop/monitor resolution is </a:t>
            </a:r>
            <a:r>
              <a:rPr lang="en-US" sz="1800" b="1"/>
              <a:t>1920x1080.</a:t>
            </a:r>
          </a:p>
          <a:p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As such, the tools presented in this chapter are not recommended for creating modern responsive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 will discuss CSS FlexBox in a later chapter.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DB97-C798-4F4A-B3A3-2EF836AA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Layout Practices Over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7CCC-F8A5-4EB0-96AD-5CE0CF56B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D397-D496-498E-9DBD-0275AA08F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23E-2DE6-4D6F-8504-E7184F991F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7A6E4-2EE6-4DFE-8A86-A980B3A12862}"/>
              </a:ext>
            </a:extLst>
          </p:cNvPr>
          <p:cNvSpPr txBox="1"/>
          <p:nvPr/>
        </p:nvSpPr>
        <p:spPr>
          <a:xfrm>
            <a:off x="838200" y="290503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02E03-1841-45A3-853E-8F67AC99B3CB}"/>
              </a:ext>
            </a:extLst>
          </p:cNvPr>
          <p:cNvSpPr txBox="1"/>
          <p:nvPr/>
        </p:nvSpPr>
        <p:spPr>
          <a:xfrm>
            <a:off x="3886200" y="290503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Floats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37432-C77E-4B1D-B8CC-3D5417C42331}"/>
              </a:ext>
            </a:extLst>
          </p:cNvPr>
          <p:cNvSpPr txBox="1"/>
          <p:nvPr/>
        </p:nvSpPr>
        <p:spPr>
          <a:xfrm>
            <a:off x="6781800" y="2905034"/>
            <a:ext cx="1371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FlexBox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11F2E4-3776-4492-8A16-652A7CC78F93}"/>
              </a:ext>
            </a:extLst>
          </p:cNvPr>
          <p:cNvCxnSpPr/>
          <p:nvPr/>
        </p:nvCxnSpPr>
        <p:spPr bwMode="auto">
          <a:xfrm>
            <a:off x="2286000" y="3124200"/>
            <a:ext cx="144780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0098EB-3248-4708-BD71-9D338BCC75D6}"/>
              </a:ext>
            </a:extLst>
          </p:cNvPr>
          <p:cNvCxnSpPr/>
          <p:nvPr/>
        </p:nvCxnSpPr>
        <p:spPr bwMode="auto">
          <a:xfrm>
            <a:off x="5257800" y="3124200"/>
            <a:ext cx="144780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8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34290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1D4-6C52-4C4A-9CB5-412D75B05EB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E1447-04CB-4A80-9086-ACE16E72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1" y="1541134"/>
            <a:ext cx="63246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A26FC-B0A9-4D15-B5A3-E6036C422672}"/>
              </a:ext>
            </a:extLst>
          </p:cNvPr>
          <p:cNvSpPr txBox="1"/>
          <p:nvPr/>
        </p:nvSpPr>
        <p:spPr>
          <a:xfrm>
            <a:off x="914400" y="1179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140A-5C73-4A51-BDB5-0C508BB38AA3}"/>
              </a:ext>
            </a:extLst>
          </p:cNvPr>
          <p:cNvSpPr txBox="1"/>
          <p:nvPr/>
        </p:nvSpPr>
        <p:spPr>
          <a:xfrm>
            <a:off x="908180" y="30398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F263-D543-4B4C-B4C5-E08B1B779A4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500px;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0px 20px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CB17-7BA4-4866-8BC3-BFA45D51170B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2-column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4C46-1F30-4510-82FE-214736BA515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440</TotalTime>
  <Words>2994</Words>
  <Application>Microsoft Office PowerPoint</Application>
  <PresentationFormat>On-screen Show (4:3)</PresentationFormat>
  <Paragraphs>531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6</vt:lpstr>
      <vt:lpstr>Objectives</vt:lpstr>
      <vt:lpstr>Old Practices</vt:lpstr>
      <vt:lpstr>Current Practices</vt:lpstr>
      <vt:lpstr>Page Layout Practices Over Time</vt:lpstr>
      <vt:lpstr>The web page with the side bar in a browser</vt:lpstr>
      <vt:lpstr>The HTML for a web page with a sidebar</vt:lpstr>
      <vt:lpstr>The CSS for floating the sidebar</vt:lpstr>
      <vt:lpstr>The HTML for the 2-column layout</vt:lpstr>
      <vt:lpstr>A 2-column web page with fixed-width columns</vt:lpstr>
      <vt:lpstr>The CSS for the 2-column, fixed-width page</vt:lpstr>
      <vt:lpstr>A 2-column page with fluid column widths</vt:lpstr>
      <vt:lpstr>The CSS for the 2-column, fluid page</vt:lpstr>
      <vt:lpstr>A 2-column page with fixed aside and fluid main</vt:lpstr>
      <vt:lpstr>The CSS when the aside is fixed  and the main content is fluid</vt:lpstr>
      <vt:lpstr>The HTML for the 3-column page</vt:lpstr>
      <vt:lpstr>A 3-column page with fixed-width columns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</vt:lpstr>
      <vt:lpstr>A speaker page with a sidebar on the right</vt:lpstr>
      <vt:lpstr>The HTML for the speaker page</vt:lpstr>
      <vt:lpstr>The CSS for the speaker page</vt:lpstr>
      <vt:lpstr>The primary CSS3 properties  for creating text columns</vt:lpstr>
      <vt:lpstr>3 columns with 35px gaps and 2px rules  in a browser window</vt:lpstr>
      <vt:lpstr>A web page with a two-column article</vt:lpstr>
      <vt:lpstr>Properties for positioning elements</vt:lpstr>
      <vt:lpstr>The HTML for a web page that will use positioning</vt:lpstr>
      <vt:lpstr>The CSS for the web page  with absolute positioning</vt:lpstr>
      <vt:lpstr>The web page in a browser </vt:lpstr>
      <vt:lpstr>A sidebar that uses fixed positioning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101</cp:revision>
  <cp:lastPrinted>2016-01-14T23:03:16Z</cp:lastPrinted>
  <dcterms:created xsi:type="dcterms:W3CDTF">2018-02-26T23:54:32Z</dcterms:created>
  <dcterms:modified xsi:type="dcterms:W3CDTF">2020-06-10T20:54:35Z</dcterms:modified>
</cp:coreProperties>
</file>