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60" r:id="rId5"/>
    <p:sldId id="261" r:id="rId6"/>
    <p:sldId id="262" r:id="rId7"/>
    <p:sldId id="31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18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6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6401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81845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329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4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ecolas.github.io/normalize.cs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9ED5A8-8C75-4BB5-826D-8FF2AF027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format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web page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F1EFEB-2401-4D83-88F9-500E8E2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D557-2454-4610-BEAC-924646F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relative units of measure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fixed border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6C9E-D4D1-4980-AB4D-8239A89E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2em;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.75em;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0FD6-7C64-479C-B92F-8FA2640092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785-2D25-4452-85FE-715A34116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6DC7-0E1F-47FF-B1C6-237883A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3F00-8084-42C5-A1C7-A8F49379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borders in a web browser</a:t>
            </a:r>
            <a:endParaRPr lang="en-US" dirty="0"/>
          </a:p>
        </p:txBody>
      </p:sp>
      <p:pic>
        <p:nvPicPr>
          <p:cNvPr id="7" name="Content Placeholder 6" descr="See page 128 in book" title="See slide title">
            <a:extLst>
              <a:ext uri="{FF2B5EF4-FFF2-40B4-BE49-F238E27FC236}">
                <a16:creationId xmlns:a16="http://schemas.microsoft.com/office/drawing/2014/main" id="{E28434D6-65F5-475C-87AC-69B92C6A64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53" y="1295400"/>
            <a:ext cx="7257143" cy="12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7E97-5C34-429F-ADAB-9A0EAB68B4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48BA-2AE0-4AB5-91EA-24C2E97D2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7784-82FF-4B68-AE3F-FFE6DE30A0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3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3E7C-E5F3-49AA-86CD-B282D0E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specify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D8382-09F7-43D5-9D9A-3EA8FB7A0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color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silver;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(red-green-blue)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(100%, 40%, 20%);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(255, 102, 51);   /* Using multiples of 51 from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0 to 255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RGB value that uses hexadecimal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ffffff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/* This color is white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#000000;             /* This color is black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 #ff0000;             /* This color is red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1D8A-BDAB-4B27-AFC0-8B40C70126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AA00-D602-4563-93AA-D7D8605A73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A27A-3134-443E-B7EA-2AAACA537F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9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D081-1A1B-47A3-8551-FDE858D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hexadecimal values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FDEF-8366-44A7-8F23-600B79273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2em;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#FFFFCC; }   /* This could also 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#FFC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#00F; }                 /* This could also 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coded as #0000FF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8F06-D549-44BE-BCBD-44414DC9DE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898A-D46A-44BC-AE9B-53B366F163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6459-55DB-4641-B772-4F1768F120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6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2BEC-A8B0-4289-ABAA-ED6D941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hex colors in a web browser</a:t>
            </a:r>
            <a:endParaRPr lang="en-US" dirty="0"/>
          </a:p>
        </p:txBody>
      </p:sp>
      <p:pic>
        <p:nvPicPr>
          <p:cNvPr id="7" name="Content Placeholder 6" descr="See page 130 in book" title="See slide title">
            <a:extLst>
              <a:ext uri="{FF2B5EF4-FFF2-40B4-BE49-F238E27FC236}">
                <a16:creationId xmlns:a16="http://schemas.microsoft.com/office/drawing/2014/main" id="{D7EE5690-0FE1-48BA-91A4-D3E1766324C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11435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5119-9360-4E48-9E72-2048FB1261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40EA-F006-40C7-AC2D-9F1C240FDE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CBC6-1BA7-4C84-84F0-2E1271A02B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3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0FC1-F610-4CAB-9ABF-801A8E4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7A-949F-44E2-8782-D5B5C65BD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Dark text on a light background is easier to read, and black type on a white background is easiest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BB7-B8AE-4E96-B49C-A7BD55E9D5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E77D-B780-4073-9ED8-E5CAAB2974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BCBB-F7FA-438D-8202-592F2CB915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FB8F-151F-4414-95A1-8C5051FF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code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4A48-C632-4867-8C12-CA72DF76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RGBA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(red%, green%, blue%,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HSL and HSLA colors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(hue-degrees, saturation%, lightness%, opacity-value)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values for colors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opacity-value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hue-degrees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saturation%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lightness%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2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282D-C960-47AF-99C3-41E655CC82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0FE8-C5FF-40BE-9944-154B74A524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8DBC-3442-40E9-98C7-85B85CD48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6C39-CEA1-423A-876C-06D9DEA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CSS3 colors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5C0F-3A0A-4669-B9F3-B4DA07ED6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01232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0, 255, .2)        /* transparent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blue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100%, 25%)        /* dark green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(120, 75%, 75%)         /* pastel green */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color: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hsla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(240, 100%, 50%, 0.5)  /* semi-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transparent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solid blue */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336E-2375-4A54-B97B-B0E2D4EA18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2C15-F0EC-4DC6-ACF4-CA7A23C135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97C4-68BD-44E8-AB6C-4D8B9F6A6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8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1D77-4A34-4D0E-9E69-1703FA1D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colors in a browser</a:t>
            </a:r>
            <a:endParaRPr lang="en-US" dirty="0"/>
          </a:p>
        </p:txBody>
      </p:sp>
      <p:pic>
        <p:nvPicPr>
          <p:cNvPr id="7" name="Content Placeholder 6" descr="See page 132 in book" title="See slide title">
            <a:extLst>
              <a:ext uri="{FF2B5EF4-FFF2-40B4-BE49-F238E27FC236}">
                <a16:creationId xmlns:a16="http://schemas.microsoft.com/office/drawing/2014/main" id="{9185D277-33E8-4122-9257-DC727A52F60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44045"/>
            <a:ext cx="4209524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68F6-04D0-4796-B798-A2F15C854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B317-6F60-4C91-9BA4-040E7F214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2891-09B8-4E2C-A15A-DEFFFC7C65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2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6CFA-A1F5-4245-9B53-C0E6604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element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1E43-D5D2-43DC-9EA5-FBECBF1C7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Speaker Lineup&lt;/h1&gt;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class="blue"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&gt;October: 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class="blue"&gt;November: Andrew Ross Sorkin&lt;/p&gt;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 class="blue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right"&gt;Copyright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2018&lt;/p&gt;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87DF-F557-4B93-B680-00924D391A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8B6A-5FAD-4CDC-B783-449FBB907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4707-7637-458A-862E-774E1EE9DA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9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developer tools for your 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85F7-2FB4-4464-9990-5C4AAAD7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by element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7F434-405B-4C3E-8B46-CAA5DDDE9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 margin: .5em 1em;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font-family: Arial, sans-serif;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margin-left: 3em;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element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 font-size: 80%;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by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.blue { color: blue;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.right { text-align: right;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1249-F270-4B0B-810B-0F781405A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E8E4-F5EF-44C8-90B2-27BAEC42C4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89F5-BA6C-4BAB-916C-E65DFB39D0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62A-E432-4AFB-9996-013DCD2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displayed in a browser</a:t>
            </a:r>
            <a:endParaRPr lang="en-US" dirty="0"/>
          </a:p>
        </p:txBody>
      </p:sp>
      <p:pic>
        <p:nvPicPr>
          <p:cNvPr id="7" name="Content Placeholder 6" descr="See page 134 in book" title="See slide title">
            <a:extLst>
              <a:ext uri="{FF2B5EF4-FFF2-40B4-BE49-F238E27FC236}">
                <a16:creationId xmlns:a16="http://schemas.microsoft.com/office/drawing/2014/main" id="{0D32B8FD-3D7F-4838-9C69-85F0872B25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28805"/>
            <a:ext cx="6257143" cy="20666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EAF7-338C-4C59-B860-54ACB88343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BF05-C888-4703-B595-EEA7CFCBB0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22BF-409D-48D0-AF85-B197277279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8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E41B-683D-437C-B5CB-7FC05A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selected by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2F77-8B80-4104-8E38-5D95A148E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&lt;h1&gt;This Season's Town Hall speakers&lt;/h1&gt;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class="speakers"&gt;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&lt;li&gt;January: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David Brancaccio&lt;/a&gt;&lt;/li&gt;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&lt;li&gt;February: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="speakers/fitzpatrick.html"&gt;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Robert Fitzpatrick&lt;/a&gt;&lt;/li&gt;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&lt;li&gt;March: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="speakers/williams.html"&gt;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Juan Williams&lt;/a&gt;&lt;/li&gt;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&lt;h2&gt;Post-lecture luncheons&lt;/h2&gt;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&lt;p&gt;Extend the excitement by going to the luncheon&lt;/p&gt;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&lt;p&gt;A limited number of tickets are available.&lt;/p&gt;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1212.&lt;/p&gt;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36F5-5C97-4740-BDA8-BA3078223E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5FA6-AA0D-4E30-B14C-595550AE5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936C-B71B-4987-8AEF-CC8EAC39DB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24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548-8105-41DB-B01B-E255B31D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with relational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81DBE-12DA-423C-AAAB-28AF2138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Descendant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li { font-size: 90%;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Adjacent sibling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h2+p { margin-top: .5em;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main&gt;p { font-size: 80%;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li&gt;a { color: green; 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sibling (a new feature of CSS3)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h2~p { margin-left: 2em;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3B02-0CA6-492C-9D47-A12E13A262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2DC6-AFFC-4486-AFEE-9ADC28D36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C671-A93A-4DEC-8BED-A7153A128D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8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1DA-FE75-4853-B4D5-320C38E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Combinations of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2CD9-A417-468C-B449-30F6B9D75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selector for a class within an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selectors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h1, h2, h3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color: blue;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ul.speakers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"Times New Roman", 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7E7E-9411-478A-A548-B47AEFB271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455F-E26E-40AA-97B4-D280CB96E9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D962-E873-4B60-97BB-29F06E12A5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69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A0D9-A1E0-4FBB-BC8A-3EEDE513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1809-A37D-4AAB-B030-B96B57491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&lt;a&gt; elements with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input elements with type attributes that have a value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“submit”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input[type="submit"]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4527-B7CB-426D-8B1E-1F65274AC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9D58-2661-4969-A5BB-D70231C098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A85D-CDA3-4A70-8514-B09D6C4DDB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4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E41-735D-4DF5-8CE3-FA7EAA0E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pseudo-classes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9C7A-D32D-4C52-BF03-AF27809C64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:link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:visited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:active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:hover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:focus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pseudo-classes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:first-child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:last-child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:only-child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CSS3 pseudo-elements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::first-letter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::first-line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1EC-E70D-4032-97A0-3FFF33DBEE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D6BF-1953-42A7-9D4B-31AB99954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CAA8-0DCA-4641-A36C-BB31643B01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38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4961-EE06-457B-8EB3-3A8AE4F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can be used by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770E-FA9D-4147-8EAA-FB5CFC9C1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="toobin.html"&gt;Jeffrey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="sorkin.html"&gt;Andrew Ross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Sorkin&lt;/a&gt;&lt;/li&gt;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="chua.html"&gt;Amy Chua&lt;/a&gt;&lt;/li&gt;&lt;/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0DA5-B4E8-46CB-9BA0-8571D2DF52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869-E0CB-470D-960E-B795EA339F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5899-6EEE-46DB-9BE6-8203F306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7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CEE8-E944-4B82-BA49-F7413FB3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pseudo-class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pseudo-element selectors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F36D-BFEA-41E5-8FDD-B44974E79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green;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fuchsia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p:first-child::first-letter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150%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FB62-FC9A-49B6-9128-6D469C2C49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F087-6F89-4788-A276-36384E54BB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B260-CB36-430C-B543-0CFF9E1035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48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F07-3739-4A77-B64D-7CB8EC74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in a browser</a:t>
            </a:r>
            <a:endParaRPr lang="en-US" dirty="0"/>
          </a:p>
        </p:txBody>
      </p:sp>
      <p:pic>
        <p:nvPicPr>
          <p:cNvPr id="7" name="Content Placeholder 6" descr="See page 140 in book" title="See slide title">
            <a:extLst>
              <a:ext uri="{FF2B5EF4-FFF2-40B4-BE49-F238E27FC236}">
                <a16:creationId xmlns:a16="http://schemas.microsoft.com/office/drawing/2014/main" id="{31437376-D05C-4C15-A96F-23D8D69BDAC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3218"/>
            <a:ext cx="5406503" cy="1909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3E51-1DCF-4CEB-A279-32D5E9E387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05DF-E9EB-4453-9594-E0025FE9E2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D273-15CD-400F-B522-33835CF7DC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4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user style sheets, !important rules, 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4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BD5D-C1EF-4354-B4D5-2BB65BDF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:hover and :focus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0342E-D676-4E0A-A7F5-5D64DF77B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same formatting to the :hover and :focus pseudo-classes for an element.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way, those who can’t use the mouse will have the same experience as those who can.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9A38-69C1-456C-87B2-B4322A711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9461-9FED-47F9-B863-F07F237D81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26CF-62CB-4DC3-83CE-9D5663751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3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1A27-792F-41B7-AE4E-A6CA0138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cascade order for applying CSS style rules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5CF2-C1B7-445F-9922-13490A006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!important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rules in a user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 rules in the web browser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BD9F-2900-4250-848A-D415B34CA5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A8AB-6CF5-4576-9A23-6352995618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EE6F-34A8-4F4F-9453-B5F4C1470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0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23D8-4FF1-4A33-A629-2E65B258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a rule as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B619-A82A-4947-8E13-355B673FC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.highlight {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!important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9FE2-5A81-432E-8C7E-EA161E7BCE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268C-C1D0-4028-A53D-43CEF910D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F9E2-5059-4351-ACC6-951B62FC7B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0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AD67-6F0B-4518-8A1B-96958D76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more than one style rule at a cascade level is applied to an element…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2FE5-7CE4-428D-BE5B-1C34E05D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5574" y="1219200"/>
            <a:ext cx="7391400" cy="4495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style rule with the highest specificity.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specificity is the same for two or more style rules in a group, use the style rule that’s specified last.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determine the specificity of a selector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id is the most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class, attribute selector, or pseudo-class selector is less specific.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element or pseudo-element selector is least specific.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DA89-3BDB-4397-95BF-8518DB7B98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9B6E-EB2B-4C9E-9DFF-4B8E05103C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99D4-0421-4971-9AE3-5FFBBE1953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4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CB8-3676-437A-95D8-E3F9CA7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styles in Chrome’s developer tools</a:t>
            </a:r>
            <a:endParaRPr lang="en-US" dirty="0"/>
          </a:p>
        </p:txBody>
      </p:sp>
      <p:pic>
        <p:nvPicPr>
          <p:cNvPr id="7" name="Content Placeholder 6" descr="See page 144 in book" title="See slide title">
            <a:extLst>
              <a:ext uri="{FF2B5EF4-FFF2-40B4-BE49-F238E27FC236}">
                <a16:creationId xmlns:a16="http://schemas.microsoft.com/office/drawing/2014/main" id="{CA52131E-FEF6-4908-92D9-38333665DD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61365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D243-F274-4530-A125-8CF7E3138F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05AE-A8D4-49EF-A2A3-DAA644A985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5999-1CFB-416E-A5C6-E18E917461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4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FD96-7CE2-42C4-B747-25B6C851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Chrome’s developer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D03B2-BE98-4416-9417-F119A5B9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panel for the tools, press the F12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inspect the styles that have been applied to an element, click on the element in the Elements pane at the left side of the developer tools panel.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styles that have been applied to the selected element are displayed in the Styles pane at the right side of the developer tools panel.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CFD7-11DD-4BB9-9800-F2206F8851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A7C-B515-4BEF-8D8E-C84CAD0FD6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59CF-D5E5-498D-A0F7-DC8C2EDA2D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5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89C-CFD1-4AAD-A3B4-79BDB4A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generic font families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B0B-FA00-44CF-87EE-79152C95B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sans-serif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monospace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cursive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2286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fantasy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D316-C90F-4AFA-81AD-4A4F81B8FF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8847-B903-4B44-B2FA-4B0FAC7D6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36A6-A0CB-48DA-B376-BBCD1673DF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60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38CA-0F33-4BCF-B270-09D09834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five generic font families</a:t>
            </a:r>
            <a:endParaRPr lang="en-US" dirty="0"/>
          </a:p>
        </p:txBody>
      </p:sp>
      <p:pic>
        <p:nvPicPr>
          <p:cNvPr id="7" name="Content Placeholder 6" descr="See page 146 in book" title="See slide title">
            <a:extLst>
              <a:ext uri="{FF2B5EF4-FFF2-40B4-BE49-F238E27FC236}">
                <a16:creationId xmlns:a16="http://schemas.microsoft.com/office/drawing/2014/main" id="{620D91B2-9E11-42A5-803D-0F4DEDCE193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7" y="1219200"/>
            <a:ext cx="638031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3CCA-7F39-4947-A37A-54E63A1454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4240-468B-4D20-956C-045E075C2D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0911-756A-473D-8505-FDFEF1B532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6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EA9-49E5-4E7C-8E4D-C6769799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font family and font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7EE-02C8-4849-B973-0E3CA150E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"Times New Roman", Times, serif;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font-family: "Courier New", Courier, monospace;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12pt;           /* in points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150%;           /* as a percent of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          /* same as 150%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FFD3-D9B6-4549-B9D4-20B6C25C8B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368-7A4F-4A82-9225-BFF12E074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CA87-DF6B-4F4D-A2BD-361D6BF55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84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2DB-4275-4AFA-ACA6-A55B6B4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the body element that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inherited by all descendants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E2551-DDA0-4F9D-B26F-F4A0FE442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font-family rule in a descendent that overrides the inherited font family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font-family: "Times New Roman", Times, 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0B5B-AC5A-4171-A93A-18703EC404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6F43-691A-4D86-B9AE-7C8BF47899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C0C4-00BA-4E42-BEF5-702EB7D494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20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0C7B-375D-45CA-849B-F6B095A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provide styles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FEAE-5A9D-4A72-93A4-78553BDAB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an external style sheet by coding a link element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the styles in the head section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h1 { font-size: 250%;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style attribute to apply styles to a single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 style="font-size: 500%; color: red;"&gt;Valley Town Hall&lt;/h1&gt;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5963-0F65-4062-A786-833B4DC699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3548-9D86-4EE5-8DC9-061A95E96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3CB8-C353-4864-B823-5B9C3B3A15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2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8E1-917C-4EF1-B807-877C075E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8879-AA65-448A-B66A-86A66134D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font-style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font-weight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font-variant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line-height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DADE-7089-4E99-B8C9-438D2B4802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793E-4117-48C5-A627-1CC5BDA60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46EE-4FE9-4ED8-85D5-B7DF7104A1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4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2C58-B1DF-44E5-9C11-0331DEC1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other properties for styling fonts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789-E66C-4B03-B8EB-C31D34BB4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font styles and variants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italic;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font-style: normal;        /* remove style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font-variant: small-caps;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specify font weights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700;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bold;         /* same as 700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normal;       /* same as 400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font-weight: lighter;      /* relative to the parent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element */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line heights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14pt;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140%;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1.4em;        /* same as 140% */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line-height: 1.4;          /* same as 140% and 1.4em */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4ED9-B361-4752-874F-BF8E223BF4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613E-0F19-4649-B570-A2F6B4044D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AB4A-C4D6-40AC-AFEA-A4303A4060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20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F294-A62A-4494-86EA-5CE34E1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shorthand font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CDA0A-6611-49E9-B957-20FB7E3F7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[style] [weight] [variant]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line-height]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shorthand font property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italic bold 14px/19px Arial, sans-serif;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small-caps 150% "Times New Roman", Times, serif;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font: 90%/120% "Comic Sans MS", Impact, sans-serif;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09F-C245-4210-9AC0-9B5E2F8CD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1174-D96F-489F-A4C1-16C1949A2E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6F7A-8E8B-4584-9863-857931ECEC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06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75A-25CD-4368-9482-FEA1007E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indenting, aligning,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decorating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317B-FC3F-40CB-91AA-D04B28B35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text-indent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text-align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vertical-align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text-decoration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5C60-F0E7-4FDB-A291-9BDE1A7291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C7C7-AACB-47B6-B37D-FD7BFF79CD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44FD-B760-4581-A8F5-7CE17C60A7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80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1363-E9E2-4C0A-98E2-0759E68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text indent and horizontal alignment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C306-A8C8-4683-93A1-E57E6B8ED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&lt;p&gt;Welcome to San Joaquin Valley Town Hall.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We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Town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013A-A33C-4F42-A94A-10605AAF85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8FCF-F2CC-4B01-93B0-B7E0EF490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69F0-2346-4481-B06A-CC3CBAF5C0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8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E0-47AB-4871-AE2B-4989E413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a text indent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horizontal alignment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4568-403E-43A3-A911-BA7B98B4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text-indent: 2em;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D787-0B04-4C06-9E67-01F98EC5CE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713D-B57F-4CF8-ABD3-C7A391D54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E303-5C4D-473D-9E53-B3B36BA3B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1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F7E1-19F1-4B9E-8D7D-E9371F2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formatted HTML in a web browser</a:t>
            </a:r>
            <a:endParaRPr lang="en-US" dirty="0"/>
          </a:p>
        </p:txBody>
      </p:sp>
      <p:pic>
        <p:nvPicPr>
          <p:cNvPr id="7" name="Content Placeholder 6" descr="See page 150 in book" title="See slide title">
            <a:extLst>
              <a:ext uri="{FF2B5EF4-FFF2-40B4-BE49-F238E27FC236}">
                <a16:creationId xmlns:a16="http://schemas.microsoft.com/office/drawing/2014/main" id="{6187959A-7D09-4FF0-8FD1-BBC638C96B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295400"/>
            <a:ext cx="6866667" cy="14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0597-8EA1-4FFD-9B2E-6BACC6793A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6779-3F68-4341-BA6D-62A9377B1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7D9-25B9-403A-844F-FAAF8E9EC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30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text-shadow property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68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text-shadow: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verticalOffset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blurRadius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shadowColor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825079"/>
            <a:ext cx="7391400" cy="382544"/>
          </a:xfrm>
        </p:spPr>
        <p:txBody>
          <a:bodyPr/>
          <a:lstStyle/>
          <a:p>
            <a:r>
              <a:rPr lang="en-US" dirty="0"/>
              <a:t>A text shadow with no blur or color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280101"/>
            <a:ext cx="7391400" cy="2049956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#ef9c00;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4px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47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9C78-38A6-4D43-99B8-6CCF056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shadow with no blur or color in 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id="{9A315228-054A-4A5E-9D20-4A51A3E01D2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2954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2863-ED5A-4E7F-8107-3E9FD8900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AB11A-DCED-4366-B532-BFC4846373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1F31-DBCB-4BAA-A7EA-1EDAA5F346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34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76F-63D5-4ED5-A548-3001BA7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shadow with blur and color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0ECF-2600-4821-B6D4-F594D4B85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-2px -2px 4px red;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1536-67E8-4BC5-B930-756C39CCA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6A1C-1BDB-49CC-A7B2-96A4240FFD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DCEB-CBDD-46D3-A2D6-86E906865B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F1D8-7446-4255-9438-7642C24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provided styles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applied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5979-FCBF-4039-ABA0-B126C0866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Styles from an external style sheet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Embedded styles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Inline styles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D46A-8820-4480-951F-C5992B4A24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19DB-1804-4009-AA34-02D7EE4952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F751-BC84-4900-A186-26DA0B3BE7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2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7312-D1FA-463D-8CFE-FF63454C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shadow with blur and a color in a browser</a:t>
            </a:r>
            <a:endParaRPr lang="en-US" dirty="0"/>
          </a:p>
        </p:txBody>
      </p:sp>
      <p:pic>
        <p:nvPicPr>
          <p:cNvPr id="7" name="Content Placeholder 6" descr="See page 152 in book" title="See slide title">
            <a:extLst>
              <a:ext uri="{FF2B5EF4-FFF2-40B4-BE49-F238E27FC236}">
                <a16:creationId xmlns:a16="http://schemas.microsoft.com/office/drawing/2014/main" id="{3E614C84-4F91-4815-89A1-57069C9912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315200" cy="9310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469C-19E1-4962-9ACD-4BA33DDBB9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8BF0-8E75-4BAE-A404-763D89363D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A95E-B837-4AFF-8629-1E2965174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0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F3BD-7F80-45EA-8FEC-FAC13C3F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 for shadows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0724-0CC3-48CB-9C0E-F17378443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Remember the visually-impaired. Too much shadow or blur makes text harder to read.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9FD-58AE-497B-818D-F1ED6D3D80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8F88-92FA-43DB-A77C-2D5E49EE7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9B49-95E9-4051-845C-8FB38F4ED9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34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FC6-E86C-498C-8733-6181FB52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43434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that has been floated to the left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headings that follow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id="{DFBB67D7-887C-4D7F-B1B0-B1CAA63CA36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5447619" cy="1009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F92F-5D9B-4958-9DCF-DA5F8A4875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F43E-C89D-4EC8-9D69-FF0AECF0F9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5537-F76F-4C1E-9242-6924B7B7DB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61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646-F64E-449D-8ACD-7744166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the floated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1660-F9EE-436A-A2FE-BA4EC8CA8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&lt;h1&gt;San Joaquin Valley Town Hall&lt;/h1&gt;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&lt;h2&gt;Bringing cutting-edge speakers to the valley&lt;/h2&gt;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left;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C29-66ED-4748-B4A3-8321A166B9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A59C-BCC8-42E0-97AF-1CA0684F7D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F584-3C64-416C-96D8-3B61C77C6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7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A00A-391E-4D3F-B69F-D27211D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if the image width is reduced to 40</a:t>
            </a:r>
            <a:endParaRPr lang="en-US" dirty="0"/>
          </a:p>
        </p:txBody>
      </p:sp>
      <p:pic>
        <p:nvPicPr>
          <p:cNvPr id="7" name="Content Placeholder 6" descr="See page 154 in book" title="See slide title">
            <a:extLst>
              <a:ext uri="{FF2B5EF4-FFF2-40B4-BE49-F238E27FC236}">
                <a16:creationId xmlns:a16="http://schemas.microsoft.com/office/drawing/2014/main" id="{C3684511-52BD-45A2-97D0-342F9FFF90B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661315" cy="1066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BE107-2426-41F2-A3D8-50CFC91799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27D-A9B7-4DD2-982B-5C1AD5010D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97C5-7F4F-45A7-B006-DC24D0D7B2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796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B521-F845-400E-AB1B-80951C9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that will stop the floating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a subsequent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A46E-0F3C-4D88-A90E-E768520DB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2C8C-383B-48DB-AA34-DC23942ED4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746-B1FF-4F72-865F-A91FF522F5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D65F-EDDD-408B-AA20-8860D48E1B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37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8A1-9E9D-4B68-947D-F72A5991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that uses the styles of this chapter</a:t>
            </a:r>
            <a:endParaRPr lang="en-US" dirty="0"/>
          </a:p>
        </p:txBody>
      </p:sp>
      <p:pic>
        <p:nvPicPr>
          <p:cNvPr id="7" name="Content Placeholder 6" descr="See page 156 in book" title="See slide title">
            <a:extLst>
              <a:ext uri="{FF2B5EF4-FFF2-40B4-BE49-F238E27FC236}">
                <a16:creationId xmlns:a16="http://schemas.microsoft.com/office/drawing/2014/main" id="{855E6A8D-F06F-4EDF-806F-BE37CB8DC4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3678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B2C-D006-4C54-9483-37A132114E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CD9B-4F10-4695-9D63-560F58EB70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2B9C-F7DF-4072-AFE1-B519B784DF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24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EBCB-A75D-4617-87F6-F2B94C4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FAFE-911B-430A-B2E3-13E6B658A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="images/logo.gif" alt="Town Hall Logo" width="80"&gt;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valley&lt;/h3&gt;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35A5-F403-461B-8CFC-270D502A9B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D976-4F37-4DEC-A5E8-12122B0FB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CB1A-C57F-4213-A408-3ADE3AA18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94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8FEE-F33E-489D-B144-46273DD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A0C1-9AE4-483D-B311-FC24D4089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&lt;li&gt;October: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&lt;li&gt;November: &lt;a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="speakers/sorkin.html"&gt;Andrew Ross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Sorkin&lt;/a&gt;&lt;/li&gt;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&lt;li&gt;January: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Amy Chua&lt;/a&gt;&lt;/li&gt;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&lt;li&gt;February: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="speakers/sampson.html"&gt;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Scott Sampson&lt;/a&gt;&lt;/li&gt;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&lt;li&gt;March: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&lt;li&gt;April: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Tynan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s-E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E311-3455-4836-8CA0-E5790BA787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5DD4-AC6E-4A35-B45B-AC363AA201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4DB0-87E9-4B28-BDDE-2B9DA66C77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F7CC-446E-4FEE-97F1-85861146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732C-2656-4744-81B3-A5E19EE12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&lt;h2&gt;Looking for a unique gift?&lt;/h2&gt;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&lt;p&gt;Town Hall has the answer. For only $100, you can get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book of tickets for all of the remaining speakers. And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the bargain includes a second book of tickets for a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&gt;Or, for $50, you can give yourself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gift of our speakers, and still get an extra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companion, but for just one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class="indent"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for ticket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6B65-E809-48DF-9C44-7435BE6554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77E2-5007-4840-9413-7758F3A6F7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BC85-BC58-4FCF-9760-A88E2EE887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4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200-8CBD-45A2-ACE7-B70930B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head element that includes two style sheets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C710-B8D5-4874-B61E-ACF445A98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="../styles/main.css"&gt;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="../styles/speaker.css"&gt;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sequence in which the styles are 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first external style sheet to the last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C767-18CD-443F-ACDA-CE9A641BF7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8915-AEE9-482A-9F88-3D80DD92F9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2734-B319-42D9-A18B-4C17BD5409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6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58E2-B345-4B94-AB75-C830F87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CD01-7F80-443C-B2D3-265C68356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line-height: 1.5;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p { font-size: 95%;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left;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E6EA-EF20-412B-8640-70A683067A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22B5-AEEC-46E6-9BC1-C1403C55A4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4ACE-7B5A-41D3-BC18-9A289D86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47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C5AC-D4FE-4257-906E-09E55882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file for the web page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4C38-25BF-4C74-829E-4C7D51563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clear: left;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h1 { font-size: 170%;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h2 { font-size: 130%;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p.indent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text-indent: 2em;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color: gray;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622-8970-49EB-B698-D977477892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9C9-AD6B-4F50-8E1F-4891607535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C638-4738-4B0D-936C-7538EFFA9F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18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EE-959D-40CE-8100-583E8C0F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FF70-0469-401D-B2A1-712DF23656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for formatting the web page using any of the types of selectors or rules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one or more CSS style sheets applied to it, use the developer tools for your browser to inspect the styles.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selector in the CSS for an HTML document, describe what the selector applies to.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include CSS in a web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it’s usually best to use an external style sheet for formatting a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11FD-08FA-4547-AB8E-071CC7355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5A81-2529-468B-BF96-FBAC19652C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F860-D18A-4E1D-877A-9C81C9C908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838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72-DCC5-4D12-A756-65B47BFB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F72C-D441-4068-BD2A-EA311DD92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the normalize.css style sheet.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units of measurement.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specify color in CSS, and describe how CSS3 expands upon that.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selectors: universal, type, id, class, descendant, child, sibling, pseudo-class, and pseudo-element.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one accessibility guideline for using pseudo-class selectors.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user style sheets, !important rules, and specificity are used in the cascade order for applying style rules.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styling fonts: font-family, font-style, font-weight, font-size, and line-height.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for formatting text: text-indent, text-align, text-decoration, and text-shadow.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7093-0E59-4AB8-A3B1-695FE9BE34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AED2-4FA1-46D1-83E6-0467771810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961-C68C-49FE-AAD8-E10A6EF91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9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download and use normalize.css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solidFill>
                  <a:schemeClr val="accent6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http://necolas.github.io/normalize.css/</a:t>
            </a:r>
            <a:endParaRPr lang="en-US" spc="-10" dirty="0">
              <a:solidFill>
                <a:schemeClr val="accent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 a browser, browse to the URL shown above, and click the Download button.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the normalize.css file to your web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you save the normalize.css file to your website, you can code a link element for it in each page.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320269"/>
            <a:ext cx="7391400" cy="382544"/>
          </a:xfrm>
        </p:spPr>
        <p:txBody>
          <a:bodyPr/>
          <a:lstStyle/>
          <a:p>
            <a:r>
              <a:rPr lang="en-US" dirty="0"/>
              <a:t>What the normalize.css style sheet does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775291"/>
            <a:ext cx="7391400" cy="2049956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Normalize.css makes minor adjustments to browser defaults so all browsers render HTML elements the same way.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also sets the default font family to sans-serif.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D0F-C465-453A-A227-CFD2A1BC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units of measure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843F-F12C-491D-8A5C-E228EAB5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px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pt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rem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AC26-EF17-431D-A020-F85F8CFFAC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103D-9A1C-4051-A967-1696CF8CB5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CDDA0-A854-4759-B1F9-B88865E168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0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C203-4665-4AF2-BD73-4BBC1DB7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have borders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9B20-503D-41AB-A784-53066A6F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  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DFD-EC5F-440D-A542-E40C0C6C14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D9C3-D221-4DF6-8CD2-892F2892D1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7B28-9143-4DFD-A6B5-BEAC6BB74E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5642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369</TotalTime>
  <Words>3921</Words>
  <Application>Microsoft Office PowerPoint</Application>
  <PresentationFormat>On-screen Show (4:3)</PresentationFormat>
  <Paragraphs>739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Three ways to provide styles</vt:lpstr>
      <vt:lpstr>The sequence in which the provided styles  are applied</vt:lpstr>
      <vt:lpstr>A head element that includes two style sheets</vt:lpstr>
      <vt:lpstr>How to download and use normalize.css</vt:lpstr>
      <vt:lpstr>Common units of measure</vt:lpstr>
      <vt:lpstr>The HTML for a web page that will have borders</vt:lpstr>
      <vt:lpstr>CSS that uses relative units of measure  with a fixed border</vt:lpstr>
      <vt:lpstr>The web page with borders in a web browser</vt:lpstr>
      <vt:lpstr>Three ways to specify colors</vt:lpstr>
      <vt:lpstr>CSS that uses hexadecimal values for colors</vt:lpstr>
      <vt:lpstr>The hex colors in a web browser</vt:lpstr>
      <vt:lpstr>Accessibility guideline for colors</vt:lpstr>
      <vt:lpstr>Three ways to code CSS3 colors</vt:lpstr>
      <vt:lpstr>Examples of CSS3 colors</vt:lpstr>
      <vt:lpstr>The CSS3 colors in a browser</vt:lpstr>
      <vt:lpstr>HTML that can be selected  by element type, id, or class</vt:lpstr>
      <vt:lpstr>CSS style rules by element type, id, and class</vt:lpstr>
      <vt:lpstr>The elements displayed in a browser</vt:lpstr>
      <vt:lpstr>HTML that can be selected by relationships</vt:lpstr>
      <vt:lpstr>CSS style rules with relational selectors</vt:lpstr>
      <vt:lpstr>Combinations of selectors</vt:lpstr>
      <vt:lpstr>Attribute selectors</vt:lpstr>
      <vt:lpstr>Common CSS pseudo-classes</vt:lpstr>
      <vt:lpstr>HTML that can be used by pseudo-class  and pseudo-element selectors</vt:lpstr>
      <vt:lpstr>The CSS for pseudo-class  and pseudo-element selectors</vt:lpstr>
      <vt:lpstr>The pseudo-class and pseudo-element selectors in a browser</vt:lpstr>
      <vt:lpstr>Accessibility guideline for :hover and :focus</vt:lpstr>
      <vt:lpstr>The cascade order for applying CSS style rules</vt:lpstr>
      <vt:lpstr>How to identify a rule as important</vt:lpstr>
      <vt:lpstr>If more than one style rule at a cascade level is applied to an element…</vt:lpstr>
      <vt:lpstr>Cascading styles in Chrome’s developer tools</vt:lpstr>
      <vt:lpstr>How to use Chrome’s developer tools</vt:lpstr>
      <vt:lpstr>The five generic font families</vt:lpstr>
      <vt:lpstr>Examples of the five generic font families</vt:lpstr>
      <vt:lpstr>How to specify a font family and font size</vt:lpstr>
      <vt:lpstr>A font-family rule in the body element that  is inherited by all descendants</vt:lpstr>
      <vt:lpstr>Other properties for styling fonts</vt:lpstr>
      <vt:lpstr>How to use the other properties for styling fonts</vt:lpstr>
      <vt:lpstr>The shorthand font property</vt:lpstr>
      <vt:lpstr>Properties for indenting, aligning,  and decorating text</vt:lpstr>
      <vt:lpstr>The HTML for a web page that will use text indent and horizontal alignment </vt:lpstr>
      <vt:lpstr>CSS that specifies a text indent  and horizontal alignment</vt:lpstr>
      <vt:lpstr>The formatted HTML in a web browser</vt:lpstr>
      <vt:lpstr>The text-shadow property</vt:lpstr>
      <vt:lpstr>The shadow with no blur or color in a browser</vt:lpstr>
      <vt:lpstr>A text shadow with blur and color</vt:lpstr>
      <vt:lpstr>The shadow with blur and a color in a browser</vt:lpstr>
      <vt:lpstr>Accessibility guideline for shadows</vt:lpstr>
      <vt:lpstr>An image that has been floated to the left  of the headings that follow</vt:lpstr>
      <vt:lpstr>The HTML and CSS for the floated image</vt:lpstr>
      <vt:lpstr>The page if the image width is reduced to 40</vt:lpstr>
      <vt:lpstr>The property that will stop the floating  before a subsequent element</vt:lpstr>
      <vt:lpstr>A web page that uses the styles of this chapter</vt:lpstr>
      <vt:lpstr>The HTML file for the web page (part 1)</vt:lpstr>
      <vt:lpstr>The HTML file for the web page (part 2)</vt:lpstr>
      <vt:lpstr>The HTML file for the web page (part 3)</vt:lpstr>
      <vt:lpstr>The CSS file for the web page (part 1)</vt:lpstr>
      <vt:lpstr>The CSS file for the web page (part 2)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24</cp:revision>
  <cp:lastPrinted>2016-01-14T23:03:16Z</cp:lastPrinted>
  <dcterms:created xsi:type="dcterms:W3CDTF">2018-02-26T20:17:41Z</dcterms:created>
  <dcterms:modified xsi:type="dcterms:W3CDTF">2019-06-10T15:37:27Z</dcterms:modified>
</cp:coreProperties>
</file>