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307" r:id="rId4"/>
    <p:sldId id="308" r:id="rId5"/>
    <p:sldId id="260" r:id="rId6"/>
    <p:sldId id="258" r:id="rId7"/>
    <p:sldId id="259" r:id="rId8"/>
    <p:sldId id="262" r:id="rId9"/>
    <p:sldId id="261" r:id="rId10"/>
    <p:sldId id="263" r:id="rId11"/>
    <p:sldId id="264" r:id="rId12"/>
    <p:sldId id="265" r:id="rId13"/>
    <p:sldId id="305" r:id="rId14"/>
    <p:sldId id="266" r:id="rId15"/>
    <p:sldId id="268" r:id="rId16"/>
    <p:sldId id="267" r:id="rId17"/>
    <p:sldId id="269" r:id="rId18"/>
    <p:sldId id="270" r:id="rId19"/>
    <p:sldId id="271" r:id="rId20"/>
    <p:sldId id="274" r:id="rId21"/>
    <p:sldId id="275" r:id="rId22"/>
    <p:sldId id="281" r:id="rId23"/>
    <p:sldId id="282" r:id="rId24"/>
    <p:sldId id="306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93" r:id="rId33"/>
    <p:sldId id="295" r:id="rId34"/>
    <p:sldId id="297" r:id="rId35"/>
    <p:sldId id="298" r:id="rId36"/>
    <p:sldId id="299" r:id="rId37"/>
    <p:sldId id="304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86452" autoAdjust="0"/>
  </p:normalViewPr>
  <p:slideViewPr>
    <p:cSldViewPr>
      <p:cViewPr varScale="1">
        <p:scale>
          <a:sx n="114" d="100"/>
          <a:sy n="114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6/10/2020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5" y="63212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aronlumsden.com/multicol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eb.archive.org/web/20180312212924/https:/aaronlumsden.com/multicol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positioning.as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CSS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page 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248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432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1363-A265-4859-99A8-F0359E09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r>
              <a:rPr lang="en-US" dirty="0"/>
              <a:t>The CSS for the 2-column, fixed-width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CCF2-89B6-41CC-B461-C911D76F54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962px;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15px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600px;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clear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both;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D8C4-FA29-4553-97EE-CF84F42884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1154-C35D-4AA5-A273-5CD41625F9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048F-A589-4405-B998-B78E8B665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86C2E-4B25-48A0-B85A-BE854E87945C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book_examples/ch06/02_2_column_fixed.html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344081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0520-B265-4A97-A733-3FAC10AB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page with fluid column widths</a:t>
            </a:r>
            <a:endParaRPr lang="en-US" dirty="0"/>
          </a:p>
        </p:txBody>
      </p:sp>
      <p:pic>
        <p:nvPicPr>
          <p:cNvPr id="7" name="Content Placeholder 6" descr="See page 206 in book" title="See slide title">
            <a:extLst>
              <a:ext uri="{FF2B5EF4-FFF2-40B4-BE49-F238E27FC236}">
                <a16:creationId xmlns:a16="http://schemas.microsoft.com/office/drawing/2014/main" id="{3C4E4D83-9B57-4907-B50F-D65D9D418AE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897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68A3-C9DC-40BA-A357-081BD04E20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7A91-61B8-4537-94DF-234052A745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455-48FB-4386-AF4C-0FCDB7B2B8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D5056-7E77-468C-9E6F-9E3F50EF99F6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book_examples/ch06/03_2_column_liquid.html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5167FC-3E35-4C56-B241-29119C62F5C4}"/>
              </a:ext>
            </a:extLst>
          </p:cNvPr>
          <p:cNvCxnSpPr>
            <a:cxnSpLocks/>
          </p:cNvCxnSpPr>
          <p:nvPr/>
        </p:nvCxnSpPr>
        <p:spPr bwMode="auto">
          <a:xfrm>
            <a:off x="1295400" y="4648200"/>
            <a:ext cx="6553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76EADE-BCF2-4533-A797-FAAA9C95274F}"/>
              </a:ext>
            </a:extLst>
          </p:cNvPr>
          <p:cNvSpPr txBox="1"/>
          <p:nvPr/>
        </p:nvSpPr>
        <p:spPr>
          <a:xfrm>
            <a:off x="1295400" y="4711869"/>
            <a:ext cx="655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body {width: 90%}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870D8-E021-4568-B5E8-F2AB0B19BD89}"/>
              </a:ext>
            </a:extLst>
          </p:cNvPr>
          <p:cNvSpPr txBox="1"/>
          <p:nvPr/>
        </p:nvSpPr>
        <p:spPr>
          <a:xfrm>
            <a:off x="1371600" y="2689451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main {width: 66%}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58A9BE-FC5F-42C7-8B4C-86D6E30BB033}"/>
              </a:ext>
            </a:extLst>
          </p:cNvPr>
          <p:cNvCxnSpPr>
            <a:cxnSpLocks/>
          </p:cNvCxnSpPr>
          <p:nvPr/>
        </p:nvCxnSpPr>
        <p:spPr bwMode="auto">
          <a:xfrm>
            <a:off x="1371600" y="2514600"/>
            <a:ext cx="4191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33C653-32F9-4791-BD88-231B037A1EB7}"/>
              </a:ext>
            </a:extLst>
          </p:cNvPr>
          <p:cNvCxnSpPr>
            <a:cxnSpLocks/>
          </p:cNvCxnSpPr>
          <p:nvPr/>
        </p:nvCxnSpPr>
        <p:spPr bwMode="auto">
          <a:xfrm>
            <a:off x="5791200" y="2514600"/>
            <a:ext cx="1981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9A883F-16EA-49EA-86F9-C664C7014334}"/>
              </a:ext>
            </a:extLst>
          </p:cNvPr>
          <p:cNvSpPr txBox="1"/>
          <p:nvPr/>
        </p:nvSpPr>
        <p:spPr>
          <a:xfrm>
            <a:off x="5791200" y="2672133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aside </a:t>
            </a:r>
          </a:p>
          <a:p>
            <a:pPr algn="ctr"/>
            <a:r>
              <a:rPr lang="en-US" sz="1600">
                <a:latin typeface="Consolas" panose="020B0609020204030204" pitchFamily="49" charset="0"/>
              </a:rPr>
              <a:t>{width: 33%}</a:t>
            </a:r>
          </a:p>
        </p:txBody>
      </p:sp>
    </p:spTree>
    <p:extLst>
      <p:ext uri="{BB962C8B-B14F-4D97-AF65-F5344CB8AC3E}">
        <p14:creationId xmlns:p14="http://schemas.microsoft.com/office/powerpoint/2010/main" val="224460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F5ED-84AE-4E44-A82D-3B6B775D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2-column, fluid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77D7E-85E0-4A4D-A316-8A8CAB3B4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90%;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15px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66%;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left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33%;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right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clear: both;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CA3D-10A6-4F98-899E-6F8F63A5D3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670B-559D-44A2-9E64-AA9605D659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A8C32-7301-4260-978F-40FB5F4C55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B2417-C4BA-49AE-B17A-3A63AA6CBA9D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book_examples/ch06/03_2_column_liquid.html</a:t>
            </a:r>
          </a:p>
        </p:txBody>
      </p:sp>
    </p:spTree>
    <p:extLst>
      <p:ext uri="{BB962C8B-B14F-4D97-AF65-F5344CB8AC3E}">
        <p14:creationId xmlns:p14="http://schemas.microsoft.com/office/powerpoint/2010/main" val="239929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0520-B265-4A97-A733-3FAC10AB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page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fixed aside and fluid main</a:t>
            </a:r>
            <a:endParaRPr lang="en-US" dirty="0"/>
          </a:p>
        </p:txBody>
      </p:sp>
      <p:pic>
        <p:nvPicPr>
          <p:cNvPr id="7" name="Content Placeholder 6" descr="See page 206 in book" title="See slide title">
            <a:extLst>
              <a:ext uri="{FF2B5EF4-FFF2-40B4-BE49-F238E27FC236}">
                <a16:creationId xmlns:a16="http://schemas.microsoft.com/office/drawing/2014/main" id="{3C4E4D83-9B57-4907-B50F-D65D9D418AE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897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68A3-C9DC-40BA-A357-081BD04E20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7A91-61B8-4537-94DF-234052A745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455-48FB-4386-AF4C-0FCDB7B2B8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D5056-7E77-468C-9E6F-9E3F50EF99F6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book_examples/ch06/03_2_column_liquid.html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5167FC-3E35-4C56-B241-29119C62F5C4}"/>
              </a:ext>
            </a:extLst>
          </p:cNvPr>
          <p:cNvCxnSpPr>
            <a:cxnSpLocks/>
          </p:cNvCxnSpPr>
          <p:nvPr/>
        </p:nvCxnSpPr>
        <p:spPr bwMode="auto">
          <a:xfrm>
            <a:off x="1295400" y="4648200"/>
            <a:ext cx="6553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76EADE-BCF2-4533-A797-FAAA9C95274F}"/>
              </a:ext>
            </a:extLst>
          </p:cNvPr>
          <p:cNvSpPr txBox="1"/>
          <p:nvPr/>
        </p:nvSpPr>
        <p:spPr>
          <a:xfrm>
            <a:off x="1295400" y="4711869"/>
            <a:ext cx="655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body {width: 90%}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870D8-E021-4568-B5E8-F2AB0B19BD89}"/>
              </a:ext>
            </a:extLst>
          </p:cNvPr>
          <p:cNvSpPr txBox="1"/>
          <p:nvPr/>
        </p:nvSpPr>
        <p:spPr>
          <a:xfrm>
            <a:off x="1371600" y="2689451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main {width: calc(90% - 360px)}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58A9BE-FC5F-42C7-8B4C-86D6E30BB033}"/>
              </a:ext>
            </a:extLst>
          </p:cNvPr>
          <p:cNvCxnSpPr>
            <a:cxnSpLocks/>
          </p:cNvCxnSpPr>
          <p:nvPr/>
        </p:nvCxnSpPr>
        <p:spPr bwMode="auto">
          <a:xfrm>
            <a:off x="1371600" y="2514600"/>
            <a:ext cx="4191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33C653-32F9-4791-BD88-231B037A1EB7}"/>
              </a:ext>
            </a:extLst>
          </p:cNvPr>
          <p:cNvCxnSpPr>
            <a:cxnSpLocks/>
          </p:cNvCxnSpPr>
          <p:nvPr/>
        </p:nvCxnSpPr>
        <p:spPr bwMode="auto">
          <a:xfrm>
            <a:off x="5791200" y="2514600"/>
            <a:ext cx="1981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9A883F-16EA-49EA-86F9-C664C7014334}"/>
              </a:ext>
            </a:extLst>
          </p:cNvPr>
          <p:cNvSpPr txBox="1"/>
          <p:nvPr/>
        </p:nvSpPr>
        <p:spPr>
          <a:xfrm>
            <a:off x="5791200" y="2672133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aside </a:t>
            </a:r>
          </a:p>
          <a:p>
            <a:pPr algn="ctr"/>
            <a:r>
              <a:rPr lang="en-US" sz="1600">
                <a:latin typeface="Consolas" panose="020B0609020204030204" pitchFamily="49" charset="0"/>
              </a:rPr>
              <a:t>{width: 360px}</a:t>
            </a:r>
          </a:p>
        </p:txBody>
      </p:sp>
    </p:spTree>
    <p:extLst>
      <p:ext uri="{BB962C8B-B14F-4D97-AF65-F5344CB8AC3E}">
        <p14:creationId xmlns:p14="http://schemas.microsoft.com/office/powerpoint/2010/main" val="1211045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DF9C-AA74-4E56-AAC2-8EA25151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when the aside is fixed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main content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fluid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6CB0-D988-472A-A251-B1A47E661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6200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90%;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15px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calc(90% - 360px);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360px;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float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clear: both;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6A45-184E-41AD-9C9D-106936702D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2642C-2B0F-4589-83FB-778DE1A42FC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13D1-5E38-4077-9F44-36061E3FA5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9F000-6E77-426F-A29D-A070B124508B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book_examples/ch06/03_2_column_liquid_fixed.html</a:t>
            </a:r>
          </a:p>
        </p:txBody>
      </p:sp>
    </p:spTree>
    <p:extLst>
      <p:ext uri="{BB962C8B-B14F-4D97-AF65-F5344CB8AC3E}">
        <p14:creationId xmlns:p14="http://schemas.microsoft.com/office/powerpoint/2010/main" val="183880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0401-9845-4DA5-8CFD-4F6A3188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3-column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AE70-35D3-4ADC-B886-84BAFB72B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&lt;h2&gt;Header&lt;/h2&gt;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 id="</a:t>
            </a: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sidebarA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&lt;h2&gt;Sidebar A&lt;/h2&gt;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&lt;h2&gt;Main content&lt;/h2&gt;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 id="</a:t>
            </a: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sidebarB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&lt;h2&gt;Sidebar B&lt;/h2&gt;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&lt;h2&gt;Footer&lt;/h2&gt;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C790-7516-453A-B80B-79249CB73F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C1EE9-9E13-49A9-8572-B80BBDAF2C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A50D-03B1-4166-BAE7-A57E7D412D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8E980-0687-41C2-9D25-6D1623362ED8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book_examples/ch06/04_3_column_fixed.html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56869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F477-AC40-4FD6-9E82-09809A63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3-column page with fixed-width columns</a:t>
            </a:r>
            <a:endParaRPr lang="en-US" dirty="0"/>
          </a:p>
        </p:txBody>
      </p:sp>
      <p:pic>
        <p:nvPicPr>
          <p:cNvPr id="7" name="Content Placeholder 6" descr="See page 208 in book" title="See slide title">
            <a:extLst>
              <a:ext uri="{FF2B5EF4-FFF2-40B4-BE49-F238E27FC236}">
                <a16:creationId xmlns:a16="http://schemas.microsoft.com/office/drawing/2014/main" id="{3E0A3E28-5E7C-477D-86DB-687C138ACF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7754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15A8-C32F-4D1A-8E66-709C7BABE7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5429C-1AF7-4CEA-A231-5AF38C95DA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0AFD-1CA8-40C2-8627-0F9FC77D3C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8ED61D-5045-41B7-AA20-461CA49BC79D}"/>
              </a:ext>
            </a:extLst>
          </p:cNvPr>
          <p:cNvCxnSpPr/>
          <p:nvPr/>
        </p:nvCxnSpPr>
        <p:spPr bwMode="auto">
          <a:xfrm>
            <a:off x="1638300" y="4648200"/>
            <a:ext cx="5867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6EEF53-83A4-40DC-A664-E2E604108D38}"/>
              </a:ext>
            </a:extLst>
          </p:cNvPr>
          <p:cNvSpPr txBox="1"/>
          <p:nvPr/>
        </p:nvSpPr>
        <p:spPr>
          <a:xfrm>
            <a:off x="1676400" y="4711869"/>
            <a:ext cx="582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body {width: 964px}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A22AA-DEE2-40FC-8B00-212097F67600}"/>
              </a:ext>
            </a:extLst>
          </p:cNvPr>
          <p:cNvSpPr txBox="1"/>
          <p:nvPr/>
        </p:nvSpPr>
        <p:spPr>
          <a:xfrm>
            <a:off x="2781301" y="2666052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600px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84068F-154C-415C-B110-B96A6962038A}"/>
              </a:ext>
            </a:extLst>
          </p:cNvPr>
          <p:cNvCxnSpPr>
            <a:cxnSpLocks/>
          </p:cNvCxnSpPr>
          <p:nvPr/>
        </p:nvCxnSpPr>
        <p:spPr bwMode="auto">
          <a:xfrm>
            <a:off x="2781300" y="2514600"/>
            <a:ext cx="3581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7360E4-E7CB-4CC0-B95E-3AF2E8198795}"/>
              </a:ext>
            </a:extLst>
          </p:cNvPr>
          <p:cNvCxnSpPr>
            <a:cxnSpLocks/>
          </p:cNvCxnSpPr>
          <p:nvPr/>
        </p:nvCxnSpPr>
        <p:spPr bwMode="auto">
          <a:xfrm>
            <a:off x="6477000" y="2514600"/>
            <a:ext cx="990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85E6D2-C595-4335-AA5F-523541A8FDEA}"/>
              </a:ext>
            </a:extLst>
          </p:cNvPr>
          <p:cNvSpPr txBox="1"/>
          <p:nvPr/>
        </p:nvSpPr>
        <p:spPr>
          <a:xfrm>
            <a:off x="6477000" y="2672133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180px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E9582F-9A3F-4E29-9312-40504D70F603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514600"/>
            <a:ext cx="990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8BBF18-9C59-4E57-A2DB-A0C5C584BC31}"/>
              </a:ext>
            </a:extLst>
          </p:cNvPr>
          <p:cNvSpPr txBox="1"/>
          <p:nvPr/>
        </p:nvSpPr>
        <p:spPr>
          <a:xfrm>
            <a:off x="1676400" y="26124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180px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2086C-AAF2-4867-9650-F232DAC9782D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book_examples/ch06/04_3_column_fixed.html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3917775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8C90-4F02-4A22-85A1-F1DB3FBC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3-column, fixed-width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A839-28C0-4438-B81C-91ECE51817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964px;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sidebarA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left;</a:t>
            </a:r>
            <a:endParaRPr lang="en-US" sz="14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600px;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left;</a:t>
            </a:r>
            <a:endParaRPr lang="en-US" sz="1400" b="1" dirty="0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sidebarB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180px;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E3FC-5450-47A2-91C4-004EB0755D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C552-D858-471D-A129-9A74E601F2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F649-B8FB-449B-8E2C-994689B027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2D58C-F650-4A99-8223-DAC70AC8B218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book_examples/ch06/04_3_column_fixed.html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1018654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BD5E-F63B-440F-8758-83D80DBD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78501"/>
            <a:ext cx="7315200" cy="369332"/>
          </a:xfrm>
        </p:spPr>
        <p:txBody>
          <a:bodyPr/>
          <a:lstStyle/>
          <a:p>
            <a:r>
              <a:rPr lang="en-US" dirty="0"/>
              <a:t>A home page with a sidebar floated to the right </a:t>
            </a:r>
          </a:p>
        </p:txBody>
      </p:sp>
      <p:pic>
        <p:nvPicPr>
          <p:cNvPr id="7" name="Content Placeholder 6" descr="See page 210 in book" title="See slide title">
            <a:extLst>
              <a:ext uri="{FF2B5EF4-FFF2-40B4-BE49-F238E27FC236}">
                <a16:creationId xmlns:a16="http://schemas.microsoft.com/office/drawing/2014/main" id="{B1AACF38-8F10-463E-9DDD-751B86079D0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96512"/>
            <a:ext cx="6568238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C0F2C-6FCF-4C58-91AF-D33942A343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B0AFB-8AFC-440E-BBB9-DECB70AA0E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BEFB1-BFDA-4075-BFCB-563C4AE372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00B74-7063-4B6C-B4FA-D26BEE99F076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1210889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6A08-1B0D-4D27-81CD-2982C03A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(part 1)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0790B-CA44-41E0-935A-5094370F57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305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="images/logo.jpg" alt="Town Hall Logo"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width="80"&gt;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&lt;h2&gt;San Joaquin Valley Town Hall&lt;/h2&gt;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&lt;h3&gt;Bringing cutting-edge speakers to the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valley&lt;/h3&gt;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&lt;aside&gt;...&lt;/aside&gt;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&lt;section&gt;...&lt;/section&gt;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F9ED5-1363-465C-83C0-5F046CD77C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023F2-E4FE-4B5B-958D-F4E0715674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0500A-2AB9-4FEA-AAB1-E57066F3DE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84A0F-7224-47EC-8B2D-25393C3BFE77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73046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D73B-AC66-4EA7-8BE7-C09D2652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570ED-6E23-4385-9EB3-57C5C6271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that uses floating to implement a fixed or fluid page layout in two- or 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three-column format with both header and footer.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floating for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clear property in a CSS rule set.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fixed and fluid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CSS3 feature for text columns.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absolute, relative, and fixed positioning.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3BDA-0B1D-46E4-AD66-B4A8CD0EE3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1FE5-EF3F-415E-8993-E5D0475C92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8769-1A39-486A-9EBA-E5E26E0CFD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1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7295-EE27-41CA-B563-6B22C75B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90394-5E1B-47B5-B687-8AF25DCAC3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8305800" cy="48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 Hall.&lt;/p&gt;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06826-84B4-44D1-BA52-AB33803E8C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E3D77-354E-46D8-BE27-D997352EC91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56F3-8D84-47B9-81A7-9B539C47F9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939AC-3F9D-4E80-9215-6B43C5D43524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2543313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1422-2463-4882-AB82-C081A477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6BED-4E9B-479B-9CE2-5FD412C81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992px;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1em auto;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padding: 1em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535px;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350px;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8763-B889-4693-A55E-FF80C75FDD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F871-73C0-41FF-A206-C3DCDF63A3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5431-AEA7-4C05-A4DF-1FF6F7C556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8C76D-C05A-4F88-9998-1F4D252DF3B2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139362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8C4F-8BDC-4155-B431-25ED50D4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97162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with a sidebar on the right</a:t>
            </a:r>
            <a:endParaRPr lang="en-US" dirty="0"/>
          </a:p>
        </p:txBody>
      </p:sp>
      <p:pic>
        <p:nvPicPr>
          <p:cNvPr id="7" name="Content Placeholder 6" descr="See page 218 in book" title="See slide title">
            <a:extLst>
              <a:ext uri="{FF2B5EF4-FFF2-40B4-BE49-F238E27FC236}">
                <a16:creationId xmlns:a16="http://schemas.microsoft.com/office/drawing/2014/main" id="{178180B0-797C-479D-AB81-35B6C24BCBA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5173"/>
            <a:ext cx="4731823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1B48-8627-48AD-A515-8DF4E75EFD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26A97-CFC3-4786-BE46-820CD7D00A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08955-359D-45A7-A2FD-AF797A451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2B128-969B-4ED0-80A1-B331406695C2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665245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69FE-3933-40F8-A245-BDE77AA7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speaker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8FB51-7D43-4471-8359-C9E9A7CA4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="styles/speaker.css"&gt;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&lt;header&gt;...&lt;/header&gt;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&lt;aside&gt;...&lt;/aside&gt;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&lt;article&gt;...&lt;/article&gt;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55123-185C-4E93-B5B9-3CE9710901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DA7C-4447-473A-8672-03C91E5644E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ED48-C4F6-4301-BBC7-B8EED545FF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8D10A-068C-44BB-BC9B-8C1E94940707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390953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1422-2463-4882-AB82-C081A477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speaker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6BED-4E9B-479B-9CE2-5FD412C81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992px;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1em auto;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padding: 1em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535px;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350px;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8763-B889-4693-A55E-FF80C75FDD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F871-73C0-41FF-A206-C3DCDF63A3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5431-AEA7-4C05-A4DF-1FF6F7C556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F03CE-6066-4B5E-8D5B-69F4618ED475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book_apps/ch06/town_hall</a:t>
            </a:r>
          </a:p>
        </p:txBody>
      </p:sp>
    </p:spTree>
    <p:extLst>
      <p:ext uri="{BB962C8B-B14F-4D97-AF65-F5344CB8AC3E}">
        <p14:creationId xmlns:p14="http://schemas.microsoft.com/office/powerpoint/2010/main" val="794387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27F0-CBFE-4C03-954C-AF504866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CSS3 properties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creating text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864B-A90F-47C6-88EA-947FAA938C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column-count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column-gap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column-rule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default-sized gaps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column-count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3;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35px gaps and 2px rules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the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column-count: 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column-column-gap: 35px;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column-rule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2px solid black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7CED-9868-42F2-A4A8-69EB8BB14D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04A4-6F0E-4643-A9D9-312DF82B30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8B142-2450-40E0-AD1A-14023C17A3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1753F-0D0E-47E1-BDD0-8A4A72D89EA5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book_examples/ch06/10_text_columns.html</a:t>
            </a:r>
          </a:p>
        </p:txBody>
      </p:sp>
    </p:spTree>
    <p:extLst>
      <p:ext uri="{BB962C8B-B14F-4D97-AF65-F5344CB8AC3E}">
        <p14:creationId xmlns:p14="http://schemas.microsoft.com/office/powerpoint/2010/main" val="4157387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FCE8-6C16-4A6B-ADF3-9BAC5EA0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35px gaps and 2px rules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 window</a:t>
            </a:r>
            <a:endParaRPr lang="en-US" dirty="0"/>
          </a:p>
        </p:txBody>
      </p:sp>
      <p:pic>
        <p:nvPicPr>
          <p:cNvPr id="7" name="Content Placeholder 6" descr="See page 222 in book" title="See slide title">
            <a:extLst>
              <a:ext uri="{FF2B5EF4-FFF2-40B4-BE49-F238E27FC236}">
                <a16:creationId xmlns:a16="http://schemas.microsoft.com/office/drawing/2014/main" id="{B06D718C-A40D-4638-9AE6-EAE93B916B1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65" y="1447800"/>
            <a:ext cx="7315200" cy="217255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34F6-E329-4F00-A59D-15C4EF99BD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3F16-F852-4C60-A353-7E66591CFE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B685-13F5-42B0-9959-C4F6053C75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DB8258-E61D-41A2-82CF-B816F1B894FC}"/>
              </a:ext>
            </a:extLst>
          </p:cNvPr>
          <p:cNvSpPr/>
          <p:nvPr/>
        </p:nvSpPr>
        <p:spPr>
          <a:xfrm>
            <a:off x="895865" y="4103382"/>
            <a:ext cx="80957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  <a:latin typeface="+mn-lt"/>
                <a:cs typeface="Times New Roman" panose="02020603050405020304" pitchFamily="18" charset="0"/>
              </a:rPr>
              <a:t>Try it out</a:t>
            </a:r>
          </a:p>
          <a:p>
            <a:r>
              <a:rPr lang="en-US" sz="1600" strike="sngStrike" dirty="0">
                <a:solidFill>
                  <a:srgbClr val="0070C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http://aaronlumsden.com/</a:t>
            </a:r>
            <a:r>
              <a:rPr lang="en-US" sz="1600" strike="sngStrike">
                <a:solidFill>
                  <a:srgbClr val="0070C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multicol/</a:t>
            </a:r>
            <a:endParaRPr lang="en-US" sz="1600">
              <a:solidFill>
                <a:srgbClr val="0070C0"/>
              </a:solidFill>
              <a:latin typeface="+mn-l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>
                <a:solidFill>
                  <a:srgbClr val="0070C0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https://web.archive.org/web/20180312212924/https://aaronlumsden.com/multicol/</a:t>
            </a:r>
            <a:endParaRPr lang="en-US" sz="1600" b="1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7D069-82D1-464C-903A-B128D4DD36ED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book_examples/ch06/10_text_columns.html</a:t>
            </a:r>
          </a:p>
        </p:txBody>
      </p:sp>
    </p:spTree>
    <p:extLst>
      <p:ext uri="{BB962C8B-B14F-4D97-AF65-F5344CB8AC3E}">
        <p14:creationId xmlns:p14="http://schemas.microsoft.com/office/powerpoint/2010/main" val="4039537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0383-715F-4D28-A98F-3700704D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a two-column article</a:t>
            </a:r>
            <a:endParaRPr lang="en-US" dirty="0"/>
          </a:p>
        </p:txBody>
      </p:sp>
      <p:pic>
        <p:nvPicPr>
          <p:cNvPr id="7" name="Content Placeholder 6" descr="See page 224 in book" title="See slide title">
            <a:extLst>
              <a:ext uri="{FF2B5EF4-FFF2-40B4-BE49-F238E27FC236}">
                <a16:creationId xmlns:a16="http://schemas.microsoft.com/office/drawing/2014/main" id="{1DD2AEC3-4429-49DC-A3D6-387DFC9D59D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30" y="899011"/>
            <a:ext cx="6251662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8CA6-F390-4E84-95C4-2FD63E745F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7B00B-E4DE-4BCF-946A-7F7D5B5E91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1075-C9E5-448A-9D57-FBFA26BCD9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99B155-3EB2-4994-847B-0AEB5D6A92FF}"/>
              </a:ext>
            </a:extLst>
          </p:cNvPr>
          <p:cNvSpPr txBox="1">
            <a:spLocks/>
          </p:cNvSpPr>
          <p:nvPr/>
        </p:nvSpPr>
        <p:spPr bwMode="auto">
          <a:xfrm>
            <a:off x="894436" y="5775649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 column-count: 2; }</a:t>
            </a:r>
            <a:endParaRPr lang="en-US" sz="1600" b="1" kern="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23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CB05-7A2A-4C54-A7E7-57E81D73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positioning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AAB49-CB20-4015-A441-51F341540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position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top, bottom, left, right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z-index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Possible values for the position property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static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absolute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fixed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663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relative</a:t>
            </a:r>
          </a:p>
          <a:p>
            <a:pPr marL="347663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sticky</a:t>
            </a:r>
          </a:p>
          <a:p>
            <a:pPr marL="347663"/>
            <a:endParaRPr lang="en-US" sz="1600" b="1" dirty="0"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More Information</a:t>
            </a:r>
          </a:p>
          <a:p>
            <a:r>
              <a:rPr lang="en-US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https://www.w3schools.com/css/css_positioning.asp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0312B-DC7E-43AC-9385-BD8D8271B8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1E48-9360-461C-BFBF-DFCD17C87B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84CC-4BC5-4FA4-9156-1755BBF81F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74E01-1661-4FB4-AE6C-E35AF66204A8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book_examples/ch06/13_absolute_and_fixed.html</a:t>
            </a:r>
          </a:p>
        </p:txBody>
      </p:sp>
    </p:spTree>
    <p:extLst>
      <p:ext uri="{BB962C8B-B14F-4D97-AF65-F5344CB8AC3E}">
        <p14:creationId xmlns:p14="http://schemas.microsoft.com/office/powerpoint/2010/main" val="1507777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1082-8FBC-440A-AC97-A86F5334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use positioning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1B4E2-A588-42A6-B5C4-0547E647D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&lt;h1&gt;Our speakers this season&lt;/h1&gt;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&lt;li&gt;October: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Jeffrey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&lt;li&gt;November: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="speakers/sorkin.html"&gt;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Andrew Ross Sorkin&lt;/a&gt;&lt;/li&gt;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&lt;li&gt;January: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="speakers/chua.html"&gt;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Amy Chua&lt;/a&gt;&lt;/li&gt;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contact us for tickets.&lt;/p&gt;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="raffle.html"&gt;Enter to win a free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ticket!&lt;/a&gt;&lt;/p&gt;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08E09-BF6F-4CC6-AB40-8E839F13C2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840A-A257-46ED-9449-A85EA36603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15A5D-D044-454F-BF1E-E677F7B7F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A6C6A-15CA-4411-BC54-AB9ACAA8066A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book_examples/ch06/13_absolute_and_fixed.html</a:t>
            </a:r>
          </a:p>
        </p:txBody>
      </p:sp>
    </p:spTree>
    <p:extLst>
      <p:ext uri="{BB962C8B-B14F-4D97-AF65-F5344CB8AC3E}">
        <p14:creationId xmlns:p14="http://schemas.microsoft.com/office/powerpoint/2010/main" val="219834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5FBF-7111-4413-93B3-95078943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Old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0E070-17A3-41AD-B281-37580DB20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15200" cy="4876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Most of the tools for page layout in this chapter are 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examples do not demonstrate modern practices for responsive design.</a:t>
            </a:r>
          </a:p>
          <a:p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When the this textbook was initially published: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Websites where largely viewed on </a:t>
            </a:r>
            <a:r>
              <a:rPr lang="en-US" sz="2000" b="1"/>
              <a:t>4:3 monitors.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Minimum target resolution was </a:t>
            </a:r>
            <a:r>
              <a:rPr lang="en-US" sz="2000" b="1"/>
              <a:t>800x600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Maximum target resolution was </a:t>
            </a:r>
            <a:r>
              <a:rPr lang="en-US" sz="2000" b="1"/>
              <a:t>1280x1024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The most popular resolution was </a:t>
            </a:r>
            <a:r>
              <a:rPr lang="en-US" sz="2000" b="1"/>
              <a:t>1280x1024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A2F7-ED87-4BAA-B647-6DA00AF657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3D5F-3229-493C-BCFD-9CA16939DF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C854B-3802-429C-A5C1-D9EA802399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24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E4B2-8908-4709-8E1A-B573ED1C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web page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absolute positioning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C9FCD-7C40-4DFF-963A-C0284AC5FB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/* not needed for fixed positioning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relative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550px;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/* change to fixed for fixed positioning */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absolute;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80px;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396AC-C852-4894-ADE7-14553D8CFE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20D38-0340-4F66-A878-F7A16806EB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3AD7-B0CF-4FE0-8E6E-64C1FE0149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7CB5E-D19F-448F-96A1-4DB592195E0E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book_examples/ch06/13_absolute_and_fixed.html</a:t>
            </a:r>
          </a:p>
        </p:txBody>
      </p:sp>
    </p:spTree>
    <p:extLst>
      <p:ext uri="{BB962C8B-B14F-4D97-AF65-F5344CB8AC3E}">
        <p14:creationId xmlns:p14="http://schemas.microsoft.com/office/powerpoint/2010/main" val="2577226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6868-670D-42F9-A4F0-CE98EB9F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page in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browser </a:t>
            </a:r>
            <a:endParaRPr lang="en-US" dirty="0"/>
          </a:p>
        </p:txBody>
      </p:sp>
      <p:pic>
        <p:nvPicPr>
          <p:cNvPr id="7" name="Content Placeholder 6" descr="See page 228 in book" title="See slide title">
            <a:extLst>
              <a:ext uri="{FF2B5EF4-FFF2-40B4-BE49-F238E27FC236}">
                <a16:creationId xmlns:a16="http://schemas.microsoft.com/office/drawing/2014/main" id="{2602DB4C-A637-4C3D-9D43-9C95567EEE6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0" y="1470029"/>
            <a:ext cx="5733333" cy="180952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50A2-D9A0-4556-8FB9-1AD5F02469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4BCB-9364-42BB-A491-B18690E1C3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4A9C1-938A-421E-8EBA-72544CA5F8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FDAEA-CF33-4C4F-A579-58A752AFD176}"/>
              </a:ext>
            </a:extLst>
          </p:cNvPr>
          <p:cNvSpPr txBox="1"/>
          <p:nvPr/>
        </p:nvSpPr>
        <p:spPr>
          <a:xfrm>
            <a:off x="908180" y="1072152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lt"/>
              </a:rPr>
              <a:t>Absolute Positioning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A595B-FA31-415F-AB61-7E7F397F5721}"/>
              </a:ext>
            </a:extLst>
          </p:cNvPr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book_examples/ch06/13_absolute_and_fixed.html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FFADF0-BC2B-44EE-A018-5F1B79F2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80" y="3657600"/>
            <a:ext cx="7486650" cy="2171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B7029C-610D-4D0F-B63B-28D05603E31B}"/>
              </a:ext>
            </a:extLst>
          </p:cNvPr>
          <p:cNvSpPr txBox="1"/>
          <p:nvPr/>
        </p:nvSpPr>
        <p:spPr>
          <a:xfrm>
            <a:off x="908180" y="3299299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lt"/>
              </a:rPr>
              <a:t>Fixed Positioning</a:t>
            </a:r>
          </a:p>
        </p:txBody>
      </p:sp>
    </p:spTree>
    <p:extLst>
      <p:ext uri="{BB962C8B-B14F-4D97-AF65-F5344CB8AC3E}">
        <p14:creationId xmlns:p14="http://schemas.microsoft.com/office/powerpoint/2010/main" val="1779478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3FA5-89AA-4C3C-96CA-D8DE1FA9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sidebar that uses fixed positioning</a:t>
            </a:r>
            <a:endParaRPr lang="en-US" dirty="0"/>
          </a:p>
        </p:txBody>
      </p:sp>
      <p:pic>
        <p:nvPicPr>
          <p:cNvPr id="7" name="Content Placeholder 6" descr="See page 230 in book" title="See slide title">
            <a:extLst>
              <a:ext uri="{FF2B5EF4-FFF2-40B4-BE49-F238E27FC236}">
                <a16:creationId xmlns:a16="http://schemas.microsoft.com/office/drawing/2014/main" id="{FEE9C7FE-FD3F-45A2-B20D-C8A11E8B2F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219973"/>
            <a:ext cx="5943600" cy="4114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B29E-CC88-40A2-BF12-DF276B6CBD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30D-595C-47D5-B14F-D5687BE31D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A11F-017F-4E60-9D82-041896712F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948B2CA-9707-43A7-997C-E0BF356C6D5E}"/>
              </a:ext>
            </a:extLst>
          </p:cNvPr>
          <p:cNvSpPr txBox="1">
            <a:spLocks/>
          </p:cNvSpPr>
          <p:nvPr/>
        </p:nvSpPr>
        <p:spPr bwMode="auto">
          <a:xfrm>
            <a:off x="6553200" y="1944960"/>
            <a:ext cx="2743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position: fixed;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right: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top: 170px;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width: 350px;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kern="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13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B968-1552-494C-B96A-14CD7F6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6-1	Use the CSS3 columns feature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A3BE0E45-05D7-40E7-8D10-B117B9C21BA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143000"/>
            <a:ext cx="7200899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DAA3-9B9E-411E-862C-ED6A05634B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09C1-CB80-4F87-A782-7DD07192A15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AE24-F93A-49BE-9929-A1BDCBE4E3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26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2DEA-F282-46A8-85B7-9B7B9484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6-2	Switch the columns of a page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1450AA9A-3E97-4A76-B163-FB16B4A15D2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7" y="1143000"/>
            <a:ext cx="7226166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DBCA-7C26-46BE-ABD5-3659251BDF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14CCF-F24B-4C09-BF67-0CC63B261C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ACE8-B3F8-4F06-A09B-54C670883E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79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A278-0BBF-4471-9A25-21CA69F2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6-3	Add a third column to a page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FE8621C6-AFBE-40C7-BCC6-F0F01C1BF24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93" y="1143000"/>
            <a:ext cx="5638542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26A4-CC75-4A29-A2B3-4C9E943F8A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ECCD-D5D6-4A44-9EBF-03A0F7866F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2D53-1272-446C-9ABB-E112CF3093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8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D73B-AC66-4EA7-8BE7-C09D2652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570ED-6E23-4385-9EB3-57C5C6271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that uses floating to implement a fixed or fluid page layout in two- or 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three-column format with both header and footer.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floating for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clear property in a CSS rule set.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fixed and fluid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CSS3 feature for text columns.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absolute, relative, and fixed positioning.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3BDA-0B1D-46E4-AD66-B4A8CD0EE3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1FE5-EF3F-415E-8993-E5D0475C92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8769-1A39-486A-9EBA-E5E26E0CFD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82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en-US" sz="3200"/>
              <a:t>Reading assignments on Perusall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Homework and Labs on InsideRanken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9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5FBF-7111-4413-93B3-95078943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7334"/>
            <a:ext cx="7315200" cy="369332"/>
          </a:xfrm>
        </p:spPr>
        <p:txBody>
          <a:bodyPr/>
          <a:lstStyle/>
          <a:p>
            <a:r>
              <a:rPr lang="en-US"/>
              <a:t>Current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0E070-17A3-41AD-B281-37580DB20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686800" cy="4876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Websites today: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Must be able to handle a broad range of form factors.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Must support smartphones, tablets, monitors, and laptops of all sizes.</a:t>
            </a:r>
          </a:p>
          <a:p>
            <a:pPr lvl="1"/>
            <a:endParaRPr 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Most devices have a </a:t>
            </a:r>
            <a:r>
              <a:rPr lang="en-US" sz="1800" b="1"/>
              <a:t>19:10</a:t>
            </a:r>
            <a:r>
              <a:rPr lang="en-US" sz="1800"/>
              <a:t> aspect ratio, in landscape orientation.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Cell phones range in resultion from </a:t>
            </a:r>
            <a:r>
              <a:rPr lang="en-US" sz="1800" b="1"/>
              <a:t>320x568</a:t>
            </a:r>
            <a:r>
              <a:rPr lang="en-US" sz="1800"/>
              <a:t> to </a:t>
            </a:r>
            <a:r>
              <a:rPr lang="en-US" sz="1800" b="1"/>
              <a:t>1080x1920.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Laptops and monitors range in resultion from </a:t>
            </a:r>
            <a:r>
              <a:rPr lang="en-US" sz="1800" b="1"/>
              <a:t>1280x1024</a:t>
            </a:r>
            <a:r>
              <a:rPr lang="en-US" sz="1800"/>
              <a:t> to </a:t>
            </a:r>
            <a:r>
              <a:rPr lang="en-US" sz="1800" b="1"/>
              <a:t>3840x2160.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The most popular laptop/monitor resolution is </a:t>
            </a:r>
            <a:r>
              <a:rPr lang="en-US" sz="1800" b="1"/>
              <a:t>1920x1080.</a:t>
            </a:r>
          </a:p>
          <a:p>
            <a:endParaRPr 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As such, the tools presented in this chapter are not recommended for creating modern responsive websites.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We will discuss CSS FlexBox in a later chapter.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A2F7-ED87-4BAA-B647-6DA00AF657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3D5F-3229-493C-BCFD-9CA16939DF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C854B-3802-429C-A5C1-D9EA802399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3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E197-99AE-43CA-90ED-720967DD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the side bar in a browser</a:t>
            </a:r>
            <a:endParaRPr lang="en-US" dirty="0"/>
          </a:p>
        </p:txBody>
      </p:sp>
      <p:pic>
        <p:nvPicPr>
          <p:cNvPr id="7" name="Content Placeholder 6" descr="See page 202 in book" title="See slide title">
            <a:extLst>
              <a:ext uri="{FF2B5EF4-FFF2-40B4-BE49-F238E27FC236}">
                <a16:creationId xmlns:a16="http://schemas.microsoft.com/office/drawing/2014/main" id="{C0563BC2-78EE-49D2-BA07-DB243D26770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1" y="3429000"/>
            <a:ext cx="5447619" cy="13619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9AEB-6A34-4B85-ABBC-C615DC9234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25E13-077A-40B0-A17D-0F89882F2C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40F0-6E60-47A3-A046-A3877FC8F6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F91D4-6C52-4C4A-9CB5-412D75B05EB6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book_examples/ch06/01_float_clear.html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E1447-04CB-4A80-9086-ACE16E72A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81" y="1541134"/>
            <a:ext cx="63246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AA26FC-B0A9-4D15-B5A3-E6036C422672}"/>
              </a:ext>
            </a:extLst>
          </p:cNvPr>
          <p:cNvSpPr txBox="1"/>
          <p:nvPr/>
        </p:nvSpPr>
        <p:spPr>
          <a:xfrm>
            <a:off x="914400" y="11794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+mn-lt"/>
              </a:rPr>
              <a:t>Without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B140A-5C73-4A51-BDB5-0C508BB38AA3}"/>
              </a:ext>
            </a:extLst>
          </p:cNvPr>
          <p:cNvSpPr txBox="1"/>
          <p:nvPr/>
        </p:nvSpPr>
        <p:spPr>
          <a:xfrm>
            <a:off x="908180" y="303985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+mn-lt"/>
              </a:rPr>
              <a:t>With CSS</a:t>
            </a:r>
          </a:p>
        </p:txBody>
      </p:sp>
    </p:spTree>
    <p:extLst>
      <p:ext uri="{BB962C8B-B14F-4D97-AF65-F5344CB8AC3E}">
        <p14:creationId xmlns:p14="http://schemas.microsoft.com/office/powerpoint/2010/main" val="139418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ABE5-1EE6-4AF1-AFFF-806FA743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with a sidebar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AB0E-5546-4E4C-98FC-D21C14D33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&lt;p&gt;The luncheon starts 15 minutes after the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lecture ends&lt;/p&gt;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call today at (559) 555-1212 to get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your tickets!&lt;/p&gt;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BECB-DEA0-4665-AE52-2F2467A028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152D-56BB-4A8C-84BF-B8274978E0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645B-81EF-4861-955D-5CD050117E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6F263-D543-4B4C-B4C5-E08B1B779A40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book_examples/ch06/01_float_clear.html</a:t>
            </a:r>
          </a:p>
        </p:txBody>
      </p:sp>
    </p:spTree>
    <p:extLst>
      <p:ext uri="{BB962C8B-B14F-4D97-AF65-F5344CB8AC3E}">
        <p14:creationId xmlns:p14="http://schemas.microsoft.com/office/powerpoint/2010/main" val="255032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44C1-BE91-4A92-9728-5BDAFAC3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floating the sidebar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5ECC2-645E-4BD3-B7CB-0D821687D0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724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500px;</a:t>
            </a:r>
            <a:endParaRPr lang="en-US" sz="1600" b="1" dirty="0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main, aside, footer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padding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0px 20px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margin: 1em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margin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 20px 10px;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border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1px solid black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both;</a:t>
            </a:r>
            <a:endParaRPr lang="en-US" sz="1600" b="1" dirty="0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B1CC-0325-41A7-8076-44ECA26338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7B379-F041-4DAA-BEE1-51729D175E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80DA1-C58B-4109-B256-EFC9A4383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1CB17-7BA4-4866-8BC3-BFA45D51170B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book_examples/ch06/01_float_clear.html</a:t>
            </a:r>
          </a:p>
        </p:txBody>
      </p:sp>
    </p:spTree>
    <p:extLst>
      <p:ext uri="{BB962C8B-B14F-4D97-AF65-F5344CB8AC3E}">
        <p14:creationId xmlns:p14="http://schemas.microsoft.com/office/powerpoint/2010/main" val="378303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128A-0ECE-4DC8-B2A1-5B84AE0B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2-column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965C1-89E5-4BD8-B50F-171200268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&lt;h2&gt;Header&lt;/h2&gt;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&lt;h2&gt;Main content&lt;/h2&gt;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&lt;h2&gt;Aside&lt;/h2&gt;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&lt;h2&gt;Footer&lt;/h2&gt;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96EE1-D6CD-42E1-8C1A-AB9AF2AC13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C584D-76F5-410B-909B-BFC2400DF5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110A-1E23-4FBC-A1E8-04D14AF0A5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04C46-1F30-4510-82FE-214736BA5150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book_examples/ch06/02_2_column_fixed.html</a:t>
            </a:r>
          </a:p>
        </p:txBody>
      </p:sp>
    </p:spTree>
    <p:extLst>
      <p:ext uri="{BB962C8B-B14F-4D97-AF65-F5344CB8AC3E}">
        <p14:creationId xmlns:p14="http://schemas.microsoft.com/office/powerpoint/2010/main" val="292301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C1CB-7028-4C0B-B452-F10F6FC9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web page with fixed-width columns</a:t>
            </a:r>
            <a:endParaRPr lang="en-US" dirty="0"/>
          </a:p>
        </p:txBody>
      </p:sp>
      <p:pic>
        <p:nvPicPr>
          <p:cNvPr id="7" name="Content Placeholder 6" descr="See page 204 in book" title="See slide title">
            <a:extLst>
              <a:ext uri="{FF2B5EF4-FFF2-40B4-BE49-F238E27FC236}">
                <a16:creationId xmlns:a16="http://schemas.microsoft.com/office/drawing/2014/main" id="{D33C0963-384C-4FD3-AF4F-7C23693D9D4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714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45419-FD5D-4029-816C-522A7DB5A2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B98B8-FC35-430E-9759-0083CB43A19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0B0F-4003-41B7-9100-4BE8A14DF4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F5824-1068-41BD-AC76-8D9617E69661}"/>
              </a:ext>
            </a:extLst>
          </p:cNvPr>
          <p:cNvSpPr txBox="1"/>
          <p:nvPr/>
        </p:nvSpPr>
        <p:spPr>
          <a:xfrm>
            <a:off x="1638300" y="579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book_examples/ch06/02_2_column_fixed.html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B2B26-B2E4-4E70-92E9-FB39AEF6B2A4}"/>
              </a:ext>
            </a:extLst>
          </p:cNvPr>
          <p:cNvCxnSpPr/>
          <p:nvPr/>
        </p:nvCxnSpPr>
        <p:spPr bwMode="auto">
          <a:xfrm>
            <a:off x="1638300" y="4648200"/>
            <a:ext cx="5867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DFBD2B-0832-4C52-B93D-358F7D9DD116}"/>
              </a:ext>
            </a:extLst>
          </p:cNvPr>
          <p:cNvSpPr txBox="1"/>
          <p:nvPr/>
        </p:nvSpPr>
        <p:spPr>
          <a:xfrm>
            <a:off x="1676400" y="4711869"/>
            <a:ext cx="582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body {width: 962px}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2601D-2B63-4918-B702-A14600C58520}"/>
              </a:ext>
            </a:extLst>
          </p:cNvPr>
          <p:cNvSpPr txBox="1"/>
          <p:nvPr/>
        </p:nvSpPr>
        <p:spPr>
          <a:xfrm>
            <a:off x="1676400" y="2689451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main {width: 600px}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1FBD94-1A74-4A33-9381-DD967AE834A0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514600"/>
            <a:ext cx="3581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BD8DAF-E0EB-45C8-BDA8-E111D542BEBD}"/>
              </a:ext>
            </a:extLst>
          </p:cNvPr>
          <p:cNvCxnSpPr>
            <a:cxnSpLocks/>
          </p:cNvCxnSpPr>
          <p:nvPr/>
        </p:nvCxnSpPr>
        <p:spPr bwMode="auto">
          <a:xfrm>
            <a:off x="5410200" y="2514600"/>
            <a:ext cx="2057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3A2F68-DE19-454B-948B-E109B7B67A82}"/>
              </a:ext>
            </a:extLst>
          </p:cNvPr>
          <p:cNvSpPr txBox="1"/>
          <p:nvPr/>
        </p:nvSpPr>
        <p:spPr>
          <a:xfrm>
            <a:off x="5410200" y="2672133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aside </a:t>
            </a:r>
          </a:p>
          <a:p>
            <a:pPr algn="ctr"/>
            <a:r>
              <a:rPr lang="en-US" sz="1600">
                <a:latin typeface="Consolas" panose="020B0609020204030204" pitchFamily="49" charset="0"/>
              </a:rPr>
              <a:t>{width: 360px}</a:t>
            </a:r>
          </a:p>
        </p:txBody>
      </p:sp>
    </p:spTree>
    <p:extLst>
      <p:ext uri="{BB962C8B-B14F-4D97-AF65-F5344CB8AC3E}">
        <p14:creationId xmlns:p14="http://schemas.microsoft.com/office/powerpoint/2010/main" val="23098655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slide template.potx" id="{4A2ABCEF-BE8E-4B25-BD44-EE3A87320AFC}" vid="{C051B12D-284B-4F9D-A3F7-0FFBB2E14AA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</Template>
  <TotalTime>427</TotalTime>
  <Words>2965</Words>
  <Application>Microsoft Office PowerPoint</Application>
  <PresentationFormat>On-screen Show (4:3)</PresentationFormat>
  <Paragraphs>523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Narrow</vt:lpstr>
      <vt:lpstr>Consolas</vt:lpstr>
      <vt:lpstr>Courier New</vt:lpstr>
      <vt:lpstr>Times New Roman</vt:lpstr>
      <vt:lpstr>Master slides_with_titles_logo</vt:lpstr>
      <vt:lpstr>Chapter 6</vt:lpstr>
      <vt:lpstr>Objectives</vt:lpstr>
      <vt:lpstr>Old Practices</vt:lpstr>
      <vt:lpstr>Current Practices</vt:lpstr>
      <vt:lpstr>The web page with the side bar in a browser</vt:lpstr>
      <vt:lpstr>The HTML for a web page with a sidebar</vt:lpstr>
      <vt:lpstr>The CSS for floating the sidebar</vt:lpstr>
      <vt:lpstr>The HTML for the 2-column layout</vt:lpstr>
      <vt:lpstr>A 2-column web page with fixed-width columns</vt:lpstr>
      <vt:lpstr>The CSS for the 2-column, fixed-width page</vt:lpstr>
      <vt:lpstr>A 2-column page with fluid column widths</vt:lpstr>
      <vt:lpstr>The CSS for the 2-column, fluid page</vt:lpstr>
      <vt:lpstr>A 2-column page with fixed aside and fluid main</vt:lpstr>
      <vt:lpstr>The CSS when the aside is fixed  and the main content is fluid</vt:lpstr>
      <vt:lpstr>The HTML for the 3-column page</vt:lpstr>
      <vt:lpstr>A 3-column page with fixed-width columns</vt:lpstr>
      <vt:lpstr>The CSS for the 3-column, fixed-width page</vt:lpstr>
      <vt:lpstr>A home page with a sidebar floated to the right </vt:lpstr>
      <vt:lpstr>The HTML for the home page (part 1) </vt:lpstr>
      <vt:lpstr>The HTML for the home page (part 2)</vt:lpstr>
      <vt:lpstr>The CSS for the home page</vt:lpstr>
      <vt:lpstr>A speaker page with a sidebar on the right</vt:lpstr>
      <vt:lpstr>The HTML for the speaker page</vt:lpstr>
      <vt:lpstr>The CSS for the speaker page</vt:lpstr>
      <vt:lpstr>The primary CSS3 properties  for creating text columns</vt:lpstr>
      <vt:lpstr>3 columns with 35px gaps and 2px rules  in a browser window</vt:lpstr>
      <vt:lpstr>A web page with a two-column article</vt:lpstr>
      <vt:lpstr>Properties for positioning elements</vt:lpstr>
      <vt:lpstr>The HTML for a web page that will use positioning</vt:lpstr>
      <vt:lpstr>The CSS for the web page  with absolute positioning</vt:lpstr>
      <vt:lpstr>The web page in a browser </vt:lpstr>
      <vt:lpstr>A sidebar that uses fixed positioning</vt:lpstr>
      <vt:lpstr>Short 6-1 Use the CSS3 columns feature</vt:lpstr>
      <vt:lpstr>Short 6-2 Switch the columns of a page</vt:lpstr>
      <vt:lpstr>Short 6-3 Add a third column to a page</vt:lpstr>
      <vt:lpstr>Objectives</vt:lpstr>
      <vt:lpstr>Assignments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Samantha Walker</dc:creator>
  <cp:lastModifiedBy>Paul R. Smith</cp:lastModifiedBy>
  <cp:revision>98</cp:revision>
  <cp:lastPrinted>2016-01-14T23:03:16Z</cp:lastPrinted>
  <dcterms:created xsi:type="dcterms:W3CDTF">2018-02-26T23:54:32Z</dcterms:created>
  <dcterms:modified xsi:type="dcterms:W3CDTF">2020-06-10T20:41:02Z</dcterms:modified>
</cp:coreProperties>
</file>