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77" r:id="rId7"/>
    <p:sldId id="279" r:id="rId8"/>
    <p:sldId id="278" r:id="rId9"/>
    <p:sldId id="280" r:id="rId10"/>
    <p:sldId id="28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CF7F1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components/butt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components/butt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Bootstrap Buttons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599"/>
            <a:ext cx="10058400" cy="1371600"/>
          </a:xfrm>
        </p:spPr>
        <p:txBody>
          <a:bodyPr/>
          <a:lstStyle/>
          <a:p>
            <a:r>
              <a:rPr lang="en-US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10058400" cy="370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Use Bootstrap’s custom button styles for actions in forms, dialogs, and more with support for multiple sizes, states, and more.</a:t>
            </a:r>
          </a:p>
          <a:p>
            <a:pPr marL="0" indent="0">
              <a:buNone/>
            </a:pPr>
            <a:endParaRPr lang="en-US" sz="160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Easy to apply.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Give boring HTML buttons and links an updated design.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Styles be used on &lt;a&gt;, &lt;button&gt;, or &lt;input&gt; tags.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Works in all browsers.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1066800" y="5701074"/>
            <a:ext cx="1005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https://getbootstrap.com/docs/4.5/components/buttons/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Unstyled Links &amp;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href="#"&gt;Link&lt;/a&gt;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type="button"&gt;Button&lt;/button&gt;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&lt;input type="button" value="Input" /&gt;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2E4B9-CB65-4634-847D-FE1F9CC4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159" y="2240697"/>
            <a:ext cx="36480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4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2870"/>
            <a:ext cx="10058400" cy="1371600"/>
          </a:xfrm>
        </p:spPr>
        <p:txBody>
          <a:bodyPr/>
          <a:lstStyle/>
          <a:p>
            <a:r>
              <a:rPr lang="en-US"/>
              <a:t>Colored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5185"/>
            <a:ext cx="6953075" cy="4966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btn-primary</a:t>
            </a:r>
            <a:r>
              <a:rPr lang="en-US" sz="1600">
                <a:latin typeface="Consolas" panose="020B0609020204030204" pitchFamily="49" charset="0"/>
              </a:rPr>
              <a:t>"&gt;Primary&lt;/a&gt;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btn-secondary</a:t>
            </a:r>
            <a:r>
              <a:rPr lang="en-US" sz="1600">
                <a:latin typeface="Consolas" panose="020B0609020204030204" pitchFamily="49" charset="0"/>
              </a:rPr>
              <a:t>"&gt;Secondary&lt;/a&gt;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btn-success</a:t>
            </a:r>
            <a:r>
              <a:rPr lang="en-US" sz="1600">
                <a:latin typeface="Consolas" panose="020B0609020204030204" pitchFamily="49" charset="0"/>
              </a:rPr>
              <a:t>"&gt;Success&lt;/a&gt;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btn-danger</a:t>
            </a:r>
            <a:r>
              <a:rPr lang="en-US" sz="1600">
                <a:latin typeface="Consolas" panose="020B0609020204030204" pitchFamily="49" charset="0"/>
              </a:rPr>
              <a:t>"&gt;Danger&lt;/a&gt;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btn-warning</a:t>
            </a:r>
            <a:r>
              <a:rPr lang="en-US" sz="1600">
                <a:latin typeface="Consolas" panose="020B0609020204030204" pitchFamily="49" charset="0"/>
              </a:rPr>
              <a:t>"&gt;Warning&lt;/a&gt;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btn-info</a:t>
            </a:r>
            <a:r>
              <a:rPr lang="en-US" sz="1600">
                <a:latin typeface="Consolas" panose="020B0609020204030204" pitchFamily="49" charset="0"/>
              </a:rPr>
              <a:t>"&gt;Info&lt;/a&gt;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btn-light</a:t>
            </a:r>
            <a:r>
              <a:rPr lang="en-US" sz="1600">
                <a:latin typeface="Consolas" panose="020B0609020204030204" pitchFamily="49" charset="0"/>
              </a:rPr>
              <a:t>"&gt;Light&lt;/a&gt;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btn-dark</a:t>
            </a:r>
            <a:r>
              <a:rPr lang="en-US" sz="1600">
                <a:latin typeface="Consolas" panose="020B0609020204030204" pitchFamily="49" charset="0"/>
              </a:rPr>
              <a:t>"&gt;Dark&lt;/a&gt;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btn-link</a:t>
            </a:r>
            <a:r>
              <a:rPr lang="en-US" sz="1600">
                <a:latin typeface="Consolas" panose="020B0609020204030204" pitchFamily="49" charset="0"/>
              </a:rPr>
              <a:t>"&gt;Link&lt;/a&gt;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C1F5F-7F70-44C9-8379-226F6DF4D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711" y="5189683"/>
            <a:ext cx="71151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5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2870"/>
            <a:ext cx="10058400" cy="1371600"/>
          </a:xfrm>
        </p:spPr>
        <p:txBody>
          <a:bodyPr/>
          <a:lstStyle/>
          <a:p>
            <a:r>
              <a:rPr lang="en-US"/>
              <a:t>Colored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5185"/>
            <a:ext cx="8127534" cy="4966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btn-primary</a:t>
            </a:r>
            <a:r>
              <a:rPr lang="en-US" sz="1600">
                <a:latin typeface="Consolas" panose="020B0609020204030204" pitchFamily="49" charset="0"/>
              </a:rPr>
              <a:t>"&gt;Primary&lt;/button&gt;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btn-secondary</a:t>
            </a:r>
            <a:r>
              <a:rPr lang="en-US" sz="1600">
                <a:latin typeface="Consolas" panose="020B0609020204030204" pitchFamily="49" charset="0"/>
              </a:rPr>
              <a:t>"&gt;Secondary&lt;/button&gt;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btn-success</a:t>
            </a:r>
            <a:r>
              <a:rPr lang="en-US" sz="1600">
                <a:latin typeface="Consolas" panose="020B0609020204030204" pitchFamily="49" charset="0"/>
              </a:rPr>
              <a:t>"&gt;Success&lt;/button&gt;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btn-danger</a:t>
            </a:r>
            <a:r>
              <a:rPr lang="en-US" sz="1600">
                <a:latin typeface="Consolas" panose="020B0609020204030204" pitchFamily="49" charset="0"/>
              </a:rPr>
              <a:t>"&gt;Danger&lt;/button&gt;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btn-warning</a:t>
            </a:r>
            <a:r>
              <a:rPr lang="en-US" sz="1600">
                <a:latin typeface="Consolas" panose="020B0609020204030204" pitchFamily="49" charset="0"/>
              </a:rPr>
              <a:t>"&gt;Warning&lt;/button&gt;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btn-info</a:t>
            </a:r>
            <a:r>
              <a:rPr lang="en-US" sz="1600">
                <a:latin typeface="Consolas" panose="020B0609020204030204" pitchFamily="49" charset="0"/>
              </a:rPr>
              <a:t>"&gt;Info&lt;/button&gt;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btn-light</a:t>
            </a:r>
            <a:r>
              <a:rPr lang="en-US" sz="1600">
                <a:latin typeface="Consolas" panose="020B0609020204030204" pitchFamily="49" charset="0"/>
              </a:rPr>
              <a:t>"&gt;Light&lt;/button&gt;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btn-dark</a:t>
            </a:r>
            <a:r>
              <a:rPr lang="en-US" sz="1600">
                <a:latin typeface="Consolas" panose="020B0609020204030204" pitchFamily="49" charset="0"/>
              </a:rPr>
              <a:t>"&gt;Dark&lt;/button&gt;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btn-link</a:t>
            </a:r>
            <a:r>
              <a:rPr lang="en-US" sz="1600">
                <a:latin typeface="Consolas" panose="020B0609020204030204" pitchFamily="49" charset="0"/>
              </a:rPr>
              <a:t>"&gt;Link&lt;/button&gt;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C1F5F-7F70-44C9-8379-226F6DF4D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711" y="5189683"/>
            <a:ext cx="71151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8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0985"/>
            <a:ext cx="10058400" cy="1371600"/>
          </a:xfrm>
        </p:spPr>
        <p:txBody>
          <a:bodyPr/>
          <a:lstStyle/>
          <a:p>
            <a:r>
              <a:rPr lang="en-US"/>
              <a:t>Outline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695"/>
            <a:ext cx="8530206" cy="4801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btn-outline-primary</a:t>
            </a:r>
            <a:r>
              <a:rPr lang="en-US" sz="1600">
                <a:latin typeface="Consolas" panose="020B0609020204030204" pitchFamily="49" charset="0"/>
              </a:rPr>
              <a:t>"&gt;Primary&lt;/button&gt;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btn-outline-secondary</a:t>
            </a:r>
            <a:r>
              <a:rPr lang="en-US" sz="1600">
                <a:latin typeface="Consolas" panose="020B0609020204030204" pitchFamily="49" charset="0"/>
              </a:rPr>
              <a:t>"&gt;Secondary&lt;/button&gt;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btn-outline-success</a:t>
            </a:r>
            <a:r>
              <a:rPr lang="en-US" sz="1600">
                <a:latin typeface="Consolas" panose="020B0609020204030204" pitchFamily="49" charset="0"/>
              </a:rPr>
              <a:t>"&gt;Success&lt;/button&gt;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btn-outline-danger</a:t>
            </a:r>
            <a:r>
              <a:rPr lang="en-US" sz="1600">
                <a:latin typeface="Consolas" panose="020B0609020204030204" pitchFamily="49" charset="0"/>
              </a:rPr>
              <a:t>"&gt;Danger&lt;/button&gt;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btn-outline-warning</a:t>
            </a:r>
            <a:r>
              <a:rPr lang="en-US" sz="1600">
                <a:latin typeface="Consolas" panose="020B0609020204030204" pitchFamily="49" charset="0"/>
              </a:rPr>
              <a:t>"&gt;Warning&lt;/button&gt;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btn-outline-info</a:t>
            </a:r>
            <a:r>
              <a:rPr lang="en-US" sz="1600">
                <a:latin typeface="Consolas" panose="020B0609020204030204" pitchFamily="49" charset="0"/>
              </a:rPr>
              <a:t>"&gt;Info&lt;/button&gt;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btn-outline-light</a:t>
            </a:r>
            <a:r>
              <a:rPr lang="en-US" sz="1600">
                <a:latin typeface="Consolas" panose="020B0609020204030204" pitchFamily="49" charset="0"/>
              </a:rPr>
              <a:t>"&gt;Light&lt;/button&gt;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btn-outline-dark</a:t>
            </a:r>
            <a:r>
              <a:rPr lang="en-US" sz="1600">
                <a:latin typeface="Consolas" panose="020B0609020204030204" pitchFamily="49" charset="0"/>
              </a:rPr>
              <a:t>"&gt;Dark&lt;/button&gt;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BC09E-D69F-4576-9BDF-91B0C59C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27" y="4885931"/>
            <a:ext cx="6296025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C808B-EAD5-4C89-9DDA-1836BD5B69EF}"/>
              </a:ext>
            </a:extLst>
          </p:cNvPr>
          <p:cNvSpPr txBox="1"/>
          <p:nvPr/>
        </p:nvSpPr>
        <p:spPr>
          <a:xfrm>
            <a:off x="3106552" y="5025115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Outline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F2FF7-4830-4599-950C-42FCB201D20B}"/>
              </a:ext>
            </a:extLst>
          </p:cNvPr>
          <p:cNvSpPr txBox="1"/>
          <p:nvPr/>
        </p:nvSpPr>
        <p:spPr>
          <a:xfrm>
            <a:off x="3106552" y="577448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Solid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DC6B7-E2B9-42B2-85D0-9A5A55437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927" y="5668642"/>
            <a:ext cx="6229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7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5937"/>
            <a:ext cx="10058400" cy="1371600"/>
          </a:xfrm>
        </p:spPr>
        <p:txBody>
          <a:bodyPr/>
          <a:lstStyle/>
          <a:p>
            <a:r>
              <a:rPr lang="en-US"/>
              <a:t>Button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6609"/>
            <a:ext cx="10572572" cy="48948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Fancy larger or smaller buttons? Add </a:t>
            </a:r>
            <a:r>
              <a:rPr lang="en-US" sz="2000">
                <a:highlight>
                  <a:srgbClr val="F8D22F"/>
                </a:highlight>
                <a:latin typeface="Consolas" panose="020B0609020204030204" pitchFamily="49" charset="0"/>
              </a:rPr>
              <a:t>.btn-lg</a:t>
            </a:r>
            <a:r>
              <a:rPr lang="en-US" sz="2000"/>
              <a:t> or </a:t>
            </a:r>
            <a:r>
              <a:rPr lang="en-US" sz="2000">
                <a:highlight>
                  <a:srgbClr val="F8D22F"/>
                </a:highlight>
                <a:latin typeface="Consolas" panose="020B0609020204030204" pitchFamily="49" charset="0"/>
              </a:rPr>
              <a:t>.btn-sm</a:t>
            </a:r>
            <a:r>
              <a:rPr lang="en-US" sz="2000"/>
              <a:t> for additional sizes.</a:t>
            </a:r>
            <a:endParaRPr lang="en-US" sz="1600"/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&lt;button type="button"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btn btn-primary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btn-lg</a:t>
            </a:r>
            <a:r>
              <a:rPr lang="en-US" sz="1400">
                <a:latin typeface="Consolas" panose="020B0609020204030204" pitchFamily="49" charset="0"/>
              </a:rPr>
              <a:t>"&gt;Large Button&lt;/button&gt;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&lt;button type="button"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btn btn-secondary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btn-lg</a:t>
            </a:r>
            <a:r>
              <a:rPr lang="en-US" sz="1400">
                <a:latin typeface="Consolas" panose="020B0609020204030204" pitchFamily="49" charset="0"/>
              </a:rPr>
              <a:t>"&gt;Large Button&lt;/button&gt;</a:t>
            </a: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&lt;button type="button"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btn btn-primary</a:t>
            </a:r>
            <a:r>
              <a:rPr lang="en-US" sz="1400">
                <a:latin typeface="Consolas" panose="020B0609020204030204" pitchFamily="49" charset="0"/>
              </a:rPr>
              <a:t>"&gt;Regular Button&lt;/button&gt;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&lt;button type="button"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btn btn-secondary</a:t>
            </a:r>
            <a:r>
              <a:rPr lang="en-US" sz="1400">
                <a:latin typeface="Consolas" panose="020B0609020204030204" pitchFamily="49" charset="0"/>
              </a:rPr>
              <a:t>"&gt;Regular Button&lt;/button&gt;</a:t>
            </a: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&lt;button type="button"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btn btn-primary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btn-sm</a:t>
            </a:r>
            <a:r>
              <a:rPr lang="en-US" sz="1400">
                <a:latin typeface="Consolas" panose="020B0609020204030204" pitchFamily="49" charset="0"/>
              </a:rPr>
              <a:t>"&gt;Small Button&lt;/button&gt;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&lt;button type="button"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btn btn-secondary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btn-sm</a:t>
            </a:r>
            <a:r>
              <a:rPr lang="en-US" sz="1400">
                <a:latin typeface="Consolas" panose="020B0609020204030204" pitchFamily="49" charset="0"/>
              </a:rPr>
              <a:t>"&gt;Small Button&lt;/button&gt;</a:t>
            </a: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E0B235-EAC3-4417-9B41-562DD9ADF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468" y="3282514"/>
            <a:ext cx="31623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9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F276-0EEF-406B-9F03-F72F9CF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C26E-461C-4A91-9C4D-40FA6B91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2049975"/>
            <a:ext cx="11476382" cy="38496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https://getbootstrap.com/docs/4.5/components/buttons/</a:t>
            </a:r>
            <a:endParaRPr lang="en-US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72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628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Consolas</vt:lpstr>
      <vt:lpstr>Courier New</vt:lpstr>
      <vt:lpstr>Garamond</vt:lpstr>
      <vt:lpstr>SavonVTI</vt:lpstr>
      <vt:lpstr>Bootstrap Buttons</vt:lpstr>
      <vt:lpstr>Buttons</vt:lpstr>
      <vt:lpstr>Unstyled Links &amp; Buttons</vt:lpstr>
      <vt:lpstr>Colored Links</vt:lpstr>
      <vt:lpstr>Colored Buttons</vt:lpstr>
      <vt:lpstr>Outline Buttons</vt:lpstr>
      <vt:lpstr>Button Sizes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2020-06-25T22:34:05Z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