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58" r:id="rId6"/>
    <p:sldId id="284" r:id="rId7"/>
    <p:sldId id="259" r:id="rId8"/>
    <p:sldId id="260" r:id="rId9"/>
    <p:sldId id="261" r:id="rId10"/>
    <p:sldId id="264" r:id="rId11"/>
    <p:sldId id="262" r:id="rId12"/>
    <p:sldId id="263" r:id="rId13"/>
    <p:sldId id="285" r:id="rId14"/>
    <p:sldId id="265" r:id="rId15"/>
    <p:sldId id="266" r:id="rId16"/>
    <p:sldId id="267" r:id="rId17"/>
    <p:sldId id="286" r:id="rId18"/>
    <p:sldId id="269" r:id="rId19"/>
    <p:sldId id="273" r:id="rId20"/>
    <p:sldId id="270" r:id="rId21"/>
    <p:sldId id="271" r:id="rId22"/>
    <p:sldId id="272" r:id="rId23"/>
    <p:sldId id="283" r:id="rId24"/>
    <p:sldId id="287" r:id="rId25"/>
    <p:sldId id="276" r:id="rId26"/>
    <p:sldId id="277" r:id="rId27"/>
    <p:sldId id="278" r:id="rId28"/>
    <p:sldId id="279" r:id="rId29"/>
    <p:sldId id="274" r:id="rId30"/>
    <p:sldId id="282" r:id="rId31"/>
    <p:sldId id="300" r:id="rId32"/>
    <p:sldId id="301" r:id="rId33"/>
    <p:sldId id="302" r:id="rId34"/>
    <p:sldId id="280" r:id="rId35"/>
    <p:sldId id="281" r:id="rId36"/>
    <p:sldId id="290" r:id="rId37"/>
    <p:sldId id="289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2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3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try/download/community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cloud/atla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products/compas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reference/method/ObjectId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database-normalization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database-normalization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database-normalization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database-normalization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denormalization-in-databases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denormalization-in-database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denormalization-in-databases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lational_database" TargetMode="External"/><Relationship Id="rId2" Type="http://schemas.openxmlformats.org/officeDocument/2006/relationships/hyperlink" Target="https://www.mongodb.com/nosql-explaine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sq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nosql-explaine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nosql-explaine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nosql-explaine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ocument-oriented_database" TargetMode="External"/><Relationship Id="rId2" Type="http://schemas.openxmlformats.org/officeDocument/2006/relationships/hyperlink" Target="https://www.mongodb.com/nosql-explaine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cap="none">
                <a:solidFill>
                  <a:schemeClr val="tx1"/>
                </a:solidFill>
              </a:rPr>
              <a:t>Intro to MongoDB</a:t>
            </a:r>
            <a:endParaRPr lang="en-US" sz="4400" cap="none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Ranken Technical College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E49625-632F-48AC-B939-01521E99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20" y="1272800"/>
            <a:ext cx="6544620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MongoDB Software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603D5B-6F6C-4799-B9C8-21D9DA173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73440" y="1272800"/>
            <a:ext cx="2902864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pc="80"/>
              <a:t>Community Server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pc="80"/>
              <a:t>Atlas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pc="80"/>
              <a:t>Compass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758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3F098-F898-4EF3-A039-577B06CE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Community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2D261-F1CF-476A-8836-8E1D4AC34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The community version is free for developers to download and use for testing.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https://www.mongodb.com/try/download/community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83462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48E9C-E7E8-4C9C-A818-28D9576D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Atlas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7C345-CA30-4D1A-9930-8063BD8CD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Atlas is a cloud managed service which makes it east to host a MongoDB cluster on Amazon Web Services (AWS), Microsoft Azure, or Google Cloud Platform (GCP).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https://www.mongodb.com/cloud/atlas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80373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48E9C-E7E8-4C9C-A818-28D9576D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Compass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7C345-CA30-4D1A-9930-8063BD8CD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Compass provides a desktop GUI client for managing your MongoDB databases.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https://www.mongodb.com/products/compass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47467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9E2A36-2BF2-4739-BF6D-1B1269151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20" y="1272800"/>
            <a:ext cx="6544620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Database Structure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F4B35-75BD-4230-9433-2410849D9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73440" y="1272800"/>
            <a:ext cx="2921508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pc="80"/>
              <a:t>Databases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pc="80"/>
              <a:t>Collections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pc="80"/>
              <a:t>Documents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pc="80"/>
              <a:t>Properties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059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BD03D-ECBB-4D28-A750-B437AF7FA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085C8-2D6A-47B6-A2EA-0EE6E7FDB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Database (ex. car_dealer)</a:t>
            </a:r>
          </a:p>
          <a:p>
            <a:pPr lvl="1"/>
            <a:r>
              <a:rPr lang="en-US" sz="3200" dirty="0"/>
              <a:t>Collection (ex. products, orders)</a:t>
            </a:r>
          </a:p>
          <a:p>
            <a:pPr lvl="2"/>
            <a:r>
              <a:rPr lang="en-US" sz="3200" dirty="0"/>
              <a:t>Document (ex. Ford Mustang, Toyota Corolla)</a:t>
            </a:r>
          </a:p>
          <a:p>
            <a:pPr lvl="3"/>
            <a:r>
              <a:rPr lang="en-US" sz="3200" dirty="0"/>
              <a:t>Property (ex. make, model, price)</a:t>
            </a:r>
          </a:p>
        </p:txBody>
      </p:sp>
    </p:spTree>
    <p:extLst>
      <p:ext uri="{BB962C8B-B14F-4D97-AF65-F5344CB8AC3E}">
        <p14:creationId xmlns:p14="http://schemas.microsoft.com/office/powerpoint/2010/main" val="2948664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BD03D-ECBB-4D28-A750-B437AF7FA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Define: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085C8-2D6A-47B6-A2EA-0EE6E7FDB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 database must contain at least one </a:t>
            </a:r>
            <a:r>
              <a:rPr lang="en-US" sz="1800" b="1" dirty="0"/>
              <a:t>collection.</a:t>
            </a:r>
          </a:p>
          <a:p>
            <a:r>
              <a:rPr lang="en-US" sz="1800" dirty="0"/>
              <a:t>A database can contain more than one </a:t>
            </a:r>
            <a:r>
              <a:rPr lang="en-US" sz="1800" b="1" dirty="0"/>
              <a:t>collection.</a:t>
            </a:r>
          </a:p>
          <a:p>
            <a:r>
              <a:rPr lang="en-US" sz="1800" dirty="0"/>
              <a:t>A database can be created simply by inserting a </a:t>
            </a:r>
            <a:r>
              <a:rPr lang="en-US" sz="1800" b="1" dirty="0"/>
              <a:t>document.</a:t>
            </a:r>
          </a:p>
        </p:txBody>
      </p:sp>
    </p:spTree>
    <p:extLst>
      <p:ext uri="{BB962C8B-B14F-4D97-AF65-F5344CB8AC3E}">
        <p14:creationId xmlns:p14="http://schemas.microsoft.com/office/powerpoint/2010/main" val="4049318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BD03D-ECBB-4D28-A750-B437AF7FA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Define: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085C8-2D6A-47B6-A2EA-0EE6E7FDB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i="1" dirty="0"/>
              <a:t>Collections are similar to tables in a relational database.</a:t>
            </a:r>
          </a:p>
          <a:p>
            <a:r>
              <a:rPr lang="en-US" sz="1800" dirty="0"/>
              <a:t>A collection belongs to a </a:t>
            </a:r>
            <a:r>
              <a:rPr lang="en-US" sz="1800" b="1" dirty="0"/>
              <a:t>database.</a:t>
            </a:r>
          </a:p>
          <a:p>
            <a:r>
              <a:rPr lang="en-US" sz="1800" dirty="0"/>
              <a:t>A collection has a </a:t>
            </a:r>
            <a:r>
              <a:rPr lang="en-US" sz="1800" b="1" dirty="0"/>
              <a:t>name.</a:t>
            </a:r>
          </a:p>
          <a:p>
            <a:r>
              <a:rPr lang="en-US" sz="1800" dirty="0"/>
              <a:t>Collection can contain zero or more </a:t>
            </a:r>
            <a:r>
              <a:rPr lang="en-US" sz="1800" b="1"/>
              <a:t>documents.</a:t>
            </a:r>
          </a:p>
          <a:p>
            <a:r>
              <a:rPr lang="en-US" sz="1800"/>
              <a:t>A collection can be created simply by inserting a </a:t>
            </a:r>
            <a:r>
              <a:rPr lang="en-US" sz="1800" b="1"/>
              <a:t>document.</a:t>
            </a:r>
            <a:endParaRPr lang="en-US" sz="1800" b="1" dirty="0"/>
          </a:p>
          <a:p>
            <a:r>
              <a:rPr lang="en-US" sz="1800" dirty="0"/>
              <a:t>Collections use </a:t>
            </a:r>
            <a:r>
              <a:rPr lang="en-US" sz="1800" b="1" dirty="0">
                <a:hlinkClick r:id="rId2"/>
              </a:rPr>
              <a:t>ObjectIds</a:t>
            </a:r>
            <a:r>
              <a:rPr lang="en-US" sz="1800" dirty="0"/>
              <a:t> to uniquely identify </a:t>
            </a:r>
            <a:r>
              <a:rPr lang="en-US" sz="1800" b="1" dirty="0"/>
              <a:t>documents.</a:t>
            </a:r>
            <a:r>
              <a:rPr lang="en-US" sz="1800" dirty="0"/>
              <a:t> (Similar to UUIDs/GUIDs.)</a:t>
            </a:r>
          </a:p>
          <a:p>
            <a:r>
              <a:rPr lang="en-US" sz="1800" dirty="0"/>
              <a:t>The primary key is always name </a:t>
            </a:r>
            <a:r>
              <a:rPr lang="en-US" sz="1800" b="1" dirty="0"/>
              <a:t>"_id"</a:t>
            </a:r>
          </a:p>
          <a:p>
            <a:r>
              <a:rPr lang="en-US" sz="1800" dirty="0"/>
              <a:t>Collections can have </a:t>
            </a:r>
            <a:r>
              <a:rPr lang="en-US" sz="1800" b="1" dirty="0"/>
              <a:t>unique constraints</a:t>
            </a:r>
            <a:r>
              <a:rPr lang="en-US" sz="1800" dirty="0"/>
              <a:t> to prevent duplicate values.</a:t>
            </a:r>
          </a:p>
          <a:p>
            <a:r>
              <a:rPr lang="en-US" sz="1800" dirty="0"/>
              <a:t>Collections can have </a:t>
            </a:r>
            <a:r>
              <a:rPr lang="en-US" sz="1800" b="1" dirty="0"/>
              <a:t>indexes</a:t>
            </a:r>
            <a:r>
              <a:rPr lang="en-US" sz="1800" dirty="0"/>
              <a:t> to speed up read &amp; write operations.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77211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BD03D-ECBB-4D28-A750-B437AF7FA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Define: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085C8-2D6A-47B6-A2EA-0EE6E7FDB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i="1" dirty="0"/>
              <a:t>Documents are similar to rows in a relational database.</a:t>
            </a:r>
          </a:p>
          <a:p>
            <a:r>
              <a:rPr lang="en-US" sz="1800" dirty="0"/>
              <a:t>A document is represented as a </a:t>
            </a:r>
            <a:r>
              <a:rPr lang="en-US" sz="1800" b="1" dirty="0"/>
              <a:t>JSON</a:t>
            </a:r>
            <a:r>
              <a:rPr lang="en-US" sz="1800" dirty="0"/>
              <a:t> object.</a:t>
            </a:r>
          </a:p>
          <a:p>
            <a:r>
              <a:rPr lang="en-US" sz="1800" dirty="0"/>
              <a:t>Documents are stored as </a:t>
            </a:r>
            <a:r>
              <a:rPr lang="en-US" sz="1800" b="1" dirty="0"/>
              <a:t>Binary JSON (BSON)</a:t>
            </a:r>
            <a:r>
              <a:rPr lang="en-US" sz="1800" dirty="0"/>
              <a:t> to save space.</a:t>
            </a:r>
          </a:p>
          <a:p>
            <a:r>
              <a:rPr lang="en-US" sz="1800" b="1"/>
              <a:t>Unlike SQL:</a:t>
            </a:r>
          </a:p>
          <a:p>
            <a:pPr lvl="1"/>
            <a:r>
              <a:rPr lang="en-US" sz="1600"/>
              <a:t>Collections do not impose or enforce a schema.</a:t>
            </a:r>
          </a:p>
          <a:p>
            <a:pPr lvl="1"/>
            <a:r>
              <a:rPr lang="en-US" sz="1600"/>
              <a:t>Documents </a:t>
            </a:r>
            <a:r>
              <a:rPr lang="en-US" sz="1600" dirty="0"/>
              <a:t>in a collection can have different structures</a:t>
            </a:r>
            <a:r>
              <a:rPr lang="en-US" sz="1600"/>
              <a:t>. </a:t>
            </a:r>
          </a:p>
          <a:p>
            <a:pPr lvl="1"/>
            <a:r>
              <a:rPr lang="en-US" sz="1600"/>
              <a:t>They </a:t>
            </a:r>
            <a:r>
              <a:rPr lang="en-US" sz="1600" dirty="0"/>
              <a:t>are not required to be </a:t>
            </a:r>
            <a:r>
              <a:rPr lang="en-US" sz="1600"/>
              <a:t>homogeneous.</a:t>
            </a:r>
          </a:p>
          <a:p>
            <a:pPr lvl="1"/>
            <a:r>
              <a:rPr lang="en-US" sz="1600"/>
              <a:t>They can have different properties and datatypes.</a:t>
            </a:r>
          </a:p>
          <a:p>
            <a:pPr lvl="1"/>
            <a:r>
              <a:rPr lang="en-US" sz="1600"/>
              <a:t>In this way MongoDB can store unstructured data from a variety of sources.</a:t>
            </a:r>
            <a:endParaRPr lang="en-US" sz="16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94323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BD03D-ECBB-4D28-A750-B437AF7FA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Define: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085C8-2D6A-47B6-A2EA-0EE6E7FDB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i="1" dirty="0"/>
              <a:t>Properties are similar columns/cells in a relational </a:t>
            </a:r>
            <a:r>
              <a:rPr lang="en-US" sz="1800" b="1" i="1"/>
              <a:t>database.</a:t>
            </a:r>
          </a:p>
          <a:p>
            <a:r>
              <a:rPr lang="en-US" sz="1800" b="1"/>
              <a:t>Properties are key-value pairs.</a:t>
            </a:r>
          </a:p>
          <a:p>
            <a:pPr lvl="1"/>
            <a:r>
              <a:rPr lang="en-US" sz="1600"/>
              <a:t>The key must be a string.</a:t>
            </a:r>
          </a:p>
          <a:p>
            <a:pPr lvl="1"/>
            <a:r>
              <a:rPr lang="en-US" sz="1600"/>
              <a:t>But the value can be any JavaScript primitive type (such as Number, String, Bool, or Date), an array, or an object.</a:t>
            </a:r>
          </a:p>
          <a:p>
            <a:r>
              <a:rPr lang="en-US" sz="1800" b="1"/>
              <a:t>Unlike SQL:</a:t>
            </a:r>
          </a:p>
          <a:p>
            <a:pPr lvl="1"/>
            <a:r>
              <a:rPr lang="en-US" sz="1600"/>
              <a:t>The data type of the property is not enforced, it can be changed simply by updating the document to a new value.</a:t>
            </a:r>
          </a:p>
          <a:p>
            <a:pPr lvl="1"/>
            <a:r>
              <a:rPr lang="en-US" sz="1600"/>
              <a:t>Properties can be added and removed simply by updating the document.</a:t>
            </a:r>
          </a:p>
          <a:p>
            <a:pPr lvl="1"/>
            <a:r>
              <a:rPr lang="en-US" sz="1600"/>
              <a:t>Properties can store nested arrays.</a:t>
            </a:r>
          </a:p>
          <a:p>
            <a:pPr lvl="1"/>
            <a:r>
              <a:rPr lang="en-US" sz="1600"/>
              <a:t>Properties can store nested objects.</a:t>
            </a:r>
          </a:p>
          <a:p>
            <a:pPr lvl="1"/>
            <a:r>
              <a:rPr lang="en-US" sz="1600"/>
              <a:t>Both of the above tend to lead to more intuitive database designs.</a:t>
            </a:r>
          </a:p>
        </p:txBody>
      </p:sp>
    </p:spTree>
    <p:extLst>
      <p:ext uri="{BB962C8B-B14F-4D97-AF65-F5344CB8AC3E}">
        <p14:creationId xmlns:p14="http://schemas.microsoft.com/office/powerpoint/2010/main" val="1501050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6DAA9-AB0D-4659-AA02-427CB215E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A213A-49DF-4025-B7F2-79F44572F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257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35A22-9F51-4612-ABB0-BCBB48FF9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BCE2A-D1D2-4B34-85A7-3C2A5716C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19"/>
            <a:ext cx="10761678" cy="437318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_id: "ecc503ff-587d-4553-ad2a-4290d1589fb0"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name: "Database Driven Web Development",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number: { dept: "AWD", num: 1111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desc: "Students will learn how to create database-driven websites...",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objectives: [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"Use CSS and Bootstrap to design responsive web sites.",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"Use Node.js, Express.js, and modern Javascript syntax to build web applications.",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"Develop web forms that post data to the server and retrieve results.",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"Use a Database Management System to persist, manipulate, and query user data.",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"Develop web APIs and use JavaScript AJAX calls to update web pages dynamically.",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"Use React.js to create dynamic web pages."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5992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27D750-A444-499D-B7F2-1D027FD9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20" y="1272800"/>
            <a:ext cx="6544620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>
                <a:solidFill>
                  <a:schemeClr val="tx1"/>
                </a:solidFill>
              </a:rPr>
              <a:t>Normalization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D402C3-BC87-4FA2-AA5B-9B686326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73439" y="1272800"/>
            <a:ext cx="2921507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pc="80"/>
              <a:t>Advantages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pc="80"/>
              <a:t>and Disadvantages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pc="80"/>
              <a:t>of Normalization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pc="80"/>
              <a:t>in database design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559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326BB-1AC4-4291-8067-18D25E52F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10BE0-D9B0-4794-8008-6D15263AF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1325880"/>
          </a:xfrm>
        </p:spPr>
        <p:txBody>
          <a:bodyPr>
            <a:normAutofit/>
          </a:bodyPr>
          <a:lstStyle/>
          <a:p>
            <a:r>
              <a:rPr lang="en-US" sz="1800" b="1"/>
              <a:t>Normalization</a:t>
            </a:r>
            <a:r>
              <a:rPr lang="en-US" sz="1800"/>
              <a:t> is a database design technique that reduces data redundancy. </a:t>
            </a:r>
          </a:p>
          <a:p>
            <a:r>
              <a:rPr lang="en-US" sz="1800" b="1"/>
              <a:t>Normalization</a:t>
            </a:r>
            <a:r>
              <a:rPr lang="en-US" sz="1800"/>
              <a:t> involves dividing larger tables into smaller tables and linking them using relationships.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3EE284-8A0F-47ED-9B0C-C5098957842F}"/>
              </a:ext>
            </a:extLst>
          </p:cNvPr>
          <p:cNvSpPr/>
          <p:nvPr/>
        </p:nvSpPr>
        <p:spPr>
          <a:xfrm>
            <a:off x="1066799" y="5753471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Sources:</a:t>
            </a:r>
          </a:p>
          <a:p>
            <a:r>
              <a:rPr lang="en-US">
                <a:hlinkClick r:id="rId2"/>
              </a:rPr>
              <a:t>https://www.guru99.com/database-normalization.html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49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78272-CE86-404C-94AB-8BE9859C7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Normalization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E33FC-E4F8-43A8-8F95-B311F06B0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02965"/>
            <a:ext cx="10058400" cy="578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Assume a video library maintains a database of movies rented out…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E452D2A-BA98-4C7D-93FB-D72FBE876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560330"/>
              </p:ext>
            </p:extLst>
          </p:nvPr>
        </p:nvGraphicFramePr>
        <p:xfrm>
          <a:off x="1066799" y="2687320"/>
          <a:ext cx="100584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346">
                  <a:extLst>
                    <a:ext uri="{9D8B030D-6E8A-4147-A177-3AD203B41FA5}">
                      <a16:colId xmlns:a16="http://schemas.microsoft.com/office/drawing/2014/main" val="1880423655"/>
                    </a:ext>
                  </a:extLst>
                </a:gridCol>
                <a:gridCol w="1451295">
                  <a:extLst>
                    <a:ext uri="{9D8B030D-6E8A-4147-A177-3AD203B41FA5}">
                      <a16:colId xmlns:a16="http://schemas.microsoft.com/office/drawing/2014/main" val="1202333017"/>
                    </a:ext>
                  </a:extLst>
                </a:gridCol>
                <a:gridCol w="2533476">
                  <a:extLst>
                    <a:ext uri="{9D8B030D-6E8A-4147-A177-3AD203B41FA5}">
                      <a16:colId xmlns:a16="http://schemas.microsoft.com/office/drawing/2014/main" val="580133042"/>
                    </a:ext>
                  </a:extLst>
                </a:gridCol>
                <a:gridCol w="4355283">
                  <a:extLst>
                    <a:ext uri="{9D8B030D-6E8A-4147-A177-3AD203B41FA5}">
                      <a16:colId xmlns:a16="http://schemas.microsoft.com/office/drawing/2014/main" val="2541545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Full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Salutation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Home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Movies Rented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104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Janet 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First Street Plot No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Pirates of the Caribbean,</a:t>
                      </a:r>
                    </a:p>
                    <a:p>
                      <a:r>
                        <a:rPr lang="en-US"/>
                        <a:t>Clash of the Titans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139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Robert Phil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3rd Street 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Forgetting Sarah Marshal,</a:t>
                      </a:r>
                    </a:p>
                    <a:p>
                      <a:r>
                        <a:rPr lang="en-US"/>
                        <a:t>Daddy's Little Girls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737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Robert Phil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5th Avenue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Clash of the Titans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39323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2BD56C-EDE9-4D9C-A620-C6C69CAA72E2}"/>
              </a:ext>
            </a:extLst>
          </p:cNvPr>
          <p:cNvSpPr/>
          <p:nvPr/>
        </p:nvSpPr>
        <p:spPr>
          <a:xfrm>
            <a:off x="1066799" y="5753471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Sources:</a:t>
            </a:r>
          </a:p>
          <a:p>
            <a:r>
              <a:rPr lang="en-US">
                <a:hlinkClick r:id="rId2"/>
              </a:rPr>
              <a:t>https://www.guru99.com/database-normalization.html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26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78272-CE86-404C-94AB-8BE9859C7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Normalization Example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E33FC-E4F8-43A8-8F95-B311F06B0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44910"/>
            <a:ext cx="10058400" cy="5872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Now let's extract the movies to a separate table…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E452D2A-BA98-4C7D-93FB-D72FBE876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650649"/>
              </p:ext>
            </p:extLst>
          </p:nvPr>
        </p:nvGraphicFramePr>
        <p:xfrm>
          <a:off x="1066799" y="2241500"/>
          <a:ext cx="551017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593">
                  <a:extLst>
                    <a:ext uri="{9D8B030D-6E8A-4147-A177-3AD203B41FA5}">
                      <a16:colId xmlns:a16="http://schemas.microsoft.com/office/drawing/2014/main" val="1880423655"/>
                    </a:ext>
                  </a:extLst>
                </a:gridCol>
                <a:gridCol w="1267143">
                  <a:extLst>
                    <a:ext uri="{9D8B030D-6E8A-4147-A177-3AD203B41FA5}">
                      <a16:colId xmlns:a16="http://schemas.microsoft.com/office/drawing/2014/main" val="1202333017"/>
                    </a:ext>
                  </a:extLst>
                </a:gridCol>
                <a:gridCol w="1079818">
                  <a:extLst>
                    <a:ext uri="{9D8B030D-6E8A-4147-A177-3AD203B41FA5}">
                      <a16:colId xmlns:a16="http://schemas.microsoft.com/office/drawing/2014/main" val="580133042"/>
                    </a:ext>
                  </a:extLst>
                </a:gridCol>
                <a:gridCol w="1978616">
                  <a:extLst>
                    <a:ext uri="{9D8B030D-6E8A-4147-A177-3AD203B41FA5}">
                      <a16:colId xmlns:a16="http://schemas.microsoft.com/office/drawing/2014/main" val="2541545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Member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Full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Salutation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Home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104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Janet 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First Street Plot No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139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Robert Phil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3rd Street 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737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Robert Phil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5th Avenue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39323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AEB305C-2A43-450F-9C49-9C652AFD3717}"/>
              </a:ext>
            </a:extLst>
          </p:cNvPr>
          <p:cNvSpPr/>
          <p:nvPr/>
        </p:nvSpPr>
        <p:spPr>
          <a:xfrm>
            <a:off x="1066799" y="5753471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Sources:</a:t>
            </a:r>
          </a:p>
          <a:p>
            <a:r>
              <a:rPr lang="en-US">
                <a:hlinkClick r:id="rId2"/>
              </a:rPr>
              <a:t>https://www.guru99.com/database-normalization.html</a:t>
            </a:r>
            <a:endParaRPr lang="en-US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6C6F3933-8C11-4A02-8C4E-2BCE9742F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054823"/>
              </p:ext>
            </p:extLst>
          </p:nvPr>
        </p:nvGraphicFramePr>
        <p:xfrm>
          <a:off x="7141826" y="2241500"/>
          <a:ext cx="380580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593">
                  <a:extLst>
                    <a:ext uri="{9D8B030D-6E8A-4147-A177-3AD203B41FA5}">
                      <a16:colId xmlns:a16="http://schemas.microsoft.com/office/drawing/2014/main" val="1880423655"/>
                    </a:ext>
                  </a:extLst>
                </a:gridCol>
                <a:gridCol w="2621214">
                  <a:extLst>
                    <a:ext uri="{9D8B030D-6E8A-4147-A177-3AD203B41FA5}">
                      <a16:colId xmlns:a16="http://schemas.microsoft.com/office/drawing/2014/main" val="1202333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Member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Movie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104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Pirates of the Caribbean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139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Clash of the Titans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737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Forgetting Sarah Marshal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393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Daddy's Little Girls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091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Clash of the Titans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916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9563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78272-CE86-404C-94AB-8BE9859C7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Normalization Example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E33FC-E4F8-43A8-8F95-B311F06B0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44910"/>
            <a:ext cx="10058400" cy="5872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Now let's extract salutations to a separate table…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E452D2A-BA98-4C7D-93FB-D72FBE876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744145"/>
              </p:ext>
            </p:extLst>
          </p:nvPr>
        </p:nvGraphicFramePr>
        <p:xfrm>
          <a:off x="1066799" y="2241500"/>
          <a:ext cx="57324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593">
                  <a:extLst>
                    <a:ext uri="{9D8B030D-6E8A-4147-A177-3AD203B41FA5}">
                      <a16:colId xmlns:a16="http://schemas.microsoft.com/office/drawing/2014/main" val="1880423655"/>
                    </a:ext>
                  </a:extLst>
                </a:gridCol>
                <a:gridCol w="1267143">
                  <a:extLst>
                    <a:ext uri="{9D8B030D-6E8A-4147-A177-3AD203B41FA5}">
                      <a16:colId xmlns:a16="http://schemas.microsoft.com/office/drawing/2014/main" val="1202333017"/>
                    </a:ext>
                  </a:extLst>
                </a:gridCol>
                <a:gridCol w="1302068">
                  <a:extLst>
                    <a:ext uri="{9D8B030D-6E8A-4147-A177-3AD203B41FA5}">
                      <a16:colId xmlns:a16="http://schemas.microsoft.com/office/drawing/2014/main" val="580133042"/>
                    </a:ext>
                  </a:extLst>
                </a:gridCol>
                <a:gridCol w="1978616">
                  <a:extLst>
                    <a:ext uri="{9D8B030D-6E8A-4147-A177-3AD203B41FA5}">
                      <a16:colId xmlns:a16="http://schemas.microsoft.com/office/drawing/2014/main" val="2541545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Member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Full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Salutation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Home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104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Janet 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First Street Plot No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139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Robert Phil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3rd Street 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737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Robert Phil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5th Avenue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39323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AEB305C-2A43-450F-9C49-9C652AFD3717}"/>
              </a:ext>
            </a:extLst>
          </p:cNvPr>
          <p:cNvSpPr/>
          <p:nvPr/>
        </p:nvSpPr>
        <p:spPr>
          <a:xfrm>
            <a:off x="1066799" y="5753471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Sources:</a:t>
            </a:r>
          </a:p>
          <a:p>
            <a:r>
              <a:rPr lang="en-US">
                <a:hlinkClick r:id="rId2"/>
              </a:rPr>
              <a:t>https://www.guru99.com/database-normalization.html</a:t>
            </a:r>
            <a:endParaRPr lang="en-US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6C6F3933-8C11-4A02-8C4E-2BCE9742FAF9}"/>
              </a:ext>
            </a:extLst>
          </p:cNvPr>
          <p:cNvGraphicFramePr>
            <a:graphicFrameLocks noGrp="1"/>
          </p:cNvGraphicFramePr>
          <p:nvPr/>
        </p:nvGraphicFramePr>
        <p:xfrm>
          <a:off x="7141826" y="2241500"/>
          <a:ext cx="380580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593">
                  <a:extLst>
                    <a:ext uri="{9D8B030D-6E8A-4147-A177-3AD203B41FA5}">
                      <a16:colId xmlns:a16="http://schemas.microsoft.com/office/drawing/2014/main" val="1880423655"/>
                    </a:ext>
                  </a:extLst>
                </a:gridCol>
                <a:gridCol w="2621214">
                  <a:extLst>
                    <a:ext uri="{9D8B030D-6E8A-4147-A177-3AD203B41FA5}">
                      <a16:colId xmlns:a16="http://schemas.microsoft.com/office/drawing/2014/main" val="1202333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Member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Movie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104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Pirates of the Caribbean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139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Clash of the Titans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737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Forgetting Sarah Marshal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393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Daddy's Little Girls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091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Clash of the Titans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916385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030C84C-E652-41C6-A16C-72338120D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856680"/>
              </p:ext>
            </p:extLst>
          </p:nvPr>
        </p:nvGraphicFramePr>
        <p:xfrm>
          <a:off x="2673045" y="3965311"/>
          <a:ext cx="2519928" cy="178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068">
                  <a:extLst>
                    <a:ext uri="{9D8B030D-6E8A-4147-A177-3AD203B41FA5}">
                      <a16:colId xmlns:a16="http://schemas.microsoft.com/office/drawing/2014/main" val="3548113353"/>
                    </a:ext>
                  </a:extLst>
                </a:gridCol>
                <a:gridCol w="1217860">
                  <a:extLst>
                    <a:ext uri="{9D8B030D-6E8A-4147-A177-3AD203B41FA5}">
                      <a16:colId xmlns:a16="http://schemas.microsoft.com/office/drawing/2014/main" val="2266384632"/>
                    </a:ext>
                  </a:extLst>
                </a:gridCol>
              </a:tblGrid>
              <a:tr h="302118">
                <a:tc>
                  <a:txBody>
                    <a:bodyPr/>
                    <a:lstStyle/>
                    <a:p>
                      <a:r>
                        <a:rPr lang="en-US" sz="1400"/>
                        <a:t>Salutation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Salutation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994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724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103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794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270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4370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326BB-1AC4-4291-8067-18D25E52F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Normalization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10BE0-D9B0-4794-8008-6D15263AF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Normalization has been the mantra in relational database design for years.</a:t>
            </a:r>
          </a:p>
          <a:p>
            <a:r>
              <a:rPr lang="en-US" sz="2400"/>
              <a:t>Normalization reduces duplication of data and can prevent some data inconsistentcies.</a:t>
            </a:r>
          </a:p>
          <a:p>
            <a:r>
              <a:rPr lang="en-US" sz="2400" b="1"/>
              <a:t>However, normalization comes at the cost of performance, scalabality, and a significant increase in complexity for both the database and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1366898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4EC6F-48AC-4DE4-8101-C0D3212D3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De-Normalization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066F3-3241-48B3-AA99-7E0C43B9B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/>
              <a:t>De-Normalization is process of adding redundant data back in, to increase query performance and reduce complexity.</a:t>
            </a:r>
          </a:p>
          <a:p>
            <a:r>
              <a:rPr lang="en-US" sz="1800" b="1"/>
              <a:t>It involves looking at how the data is being viewed and modified to get the structure closer to how it will actually be used.</a:t>
            </a:r>
          </a:p>
          <a:p>
            <a:r>
              <a:rPr lang="en-US" sz="1800" b="1"/>
              <a:t>De-Normalization is strongly encouraged in No-SQL database designs.</a:t>
            </a:r>
          </a:p>
        </p:txBody>
      </p:sp>
    </p:spTree>
    <p:extLst>
      <p:ext uri="{BB962C8B-B14F-4D97-AF65-F5344CB8AC3E}">
        <p14:creationId xmlns:p14="http://schemas.microsoft.com/office/powerpoint/2010/main" val="19452149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4EC6F-48AC-4DE4-8101-C0D3212D3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De-Normalization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066F3-3241-48B3-AA99-7E0C43B9B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/>
              <a:t>Denormalization is a database optimization technique in which we add redundant data to one or more tables. </a:t>
            </a:r>
          </a:p>
          <a:p>
            <a:r>
              <a:rPr lang="en-US" sz="1800"/>
              <a:t>This can help us avoid costly joins in a relational database. </a:t>
            </a:r>
          </a:p>
          <a:p>
            <a:r>
              <a:rPr lang="en-US" sz="1800"/>
              <a:t>Note that denormalization does not mean not doing normalization. It is an optimization technique that is applied after doing normalization.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419DDC-E56A-4B75-AC30-256F02BBBEA7}"/>
              </a:ext>
            </a:extLst>
          </p:cNvPr>
          <p:cNvSpPr/>
          <p:nvPr/>
        </p:nvSpPr>
        <p:spPr>
          <a:xfrm>
            <a:off x="1066799" y="5753471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Sources:</a:t>
            </a:r>
          </a:p>
          <a:p>
            <a:r>
              <a:rPr lang="en-US">
                <a:hlinkClick r:id="rId2"/>
              </a:rPr>
              <a:t>https://www.geeksforgeeks.org/denormalization-in-databases/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99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4EC6F-48AC-4DE4-8101-C0D3212D3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De-Normalization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066F3-3241-48B3-AA99-7E0C43B9B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1817894"/>
            <a:ext cx="10058400" cy="3849624"/>
          </a:xfrm>
        </p:spPr>
        <p:txBody>
          <a:bodyPr>
            <a:normAutofit/>
          </a:bodyPr>
          <a:lstStyle/>
          <a:p>
            <a:r>
              <a:rPr lang="en-US" sz="1800"/>
              <a:t>In a traditional normalized database, we store data in separate logical tables and attempt to minimize redundant data.</a:t>
            </a:r>
          </a:p>
          <a:p>
            <a:r>
              <a:rPr lang="en-US" sz="1800"/>
              <a:t>We may strive to have only one copy of each piece of data in database.</a:t>
            </a:r>
          </a:p>
          <a:p>
            <a:r>
              <a:rPr lang="en-US" sz="1800"/>
              <a:t>For example:</a:t>
            </a:r>
          </a:p>
          <a:p>
            <a:pPr lvl="1"/>
            <a:r>
              <a:rPr lang="en-US" sz="1600"/>
              <a:t>We might have a Courses table and a Teachers table. </a:t>
            </a:r>
          </a:p>
          <a:p>
            <a:pPr lvl="1"/>
            <a:r>
              <a:rPr lang="en-US" sz="1600"/>
              <a:t>Each entry in Courses would store the teacherID for a Course but not the teacherName. </a:t>
            </a:r>
          </a:p>
          <a:p>
            <a:pPr lvl="1"/>
            <a:r>
              <a:rPr lang="en-US" sz="1600"/>
              <a:t>When we need to retrieve a list of all Courses with the Teacher name, we would do a join between these two tables.</a:t>
            </a:r>
          </a:p>
          <a:p>
            <a:pPr lvl="1"/>
            <a:r>
              <a:rPr lang="en-US" sz="1600"/>
              <a:t>In some ways, this is great; if a teacher changes their name, we only have to update the name in one place.</a:t>
            </a:r>
          </a:p>
          <a:p>
            <a:pPr lvl="1"/>
            <a:r>
              <a:rPr lang="en-US" sz="1600"/>
              <a:t>The drawback is that, we may spend an unnecessarily long time doing joins on tables.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419DDC-E56A-4B75-AC30-256F02BBBEA7}"/>
              </a:ext>
            </a:extLst>
          </p:cNvPr>
          <p:cNvSpPr/>
          <p:nvPr/>
        </p:nvSpPr>
        <p:spPr>
          <a:xfrm>
            <a:off x="1066799" y="5753471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Sources:</a:t>
            </a:r>
          </a:p>
          <a:p>
            <a:r>
              <a:rPr lang="en-US">
                <a:hlinkClick r:id="rId2"/>
              </a:rPr>
              <a:t>https://www.geeksforgeeks.org/denormalization-in-databases/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2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11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9" name="Rectangle 13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40" name="Rectangle 15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1" name="Group 1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22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3" name="Rectangle 24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4" name="Rectangle 26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764CF8-04C8-40C7-B109-D2539B085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20" y="1272800"/>
            <a:ext cx="6544620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RelationaL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VS. No-SQL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35197B-36DA-4851-81F5-2891CB34C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73440" y="1272800"/>
            <a:ext cx="2481307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pc="80"/>
              <a:t>Why are No-SQL databases becoming so popular? </a:t>
            </a:r>
          </a:p>
        </p:txBody>
      </p:sp>
      <p:cxnSp>
        <p:nvCxnSpPr>
          <p:cNvPr id="45" name="Straight Connector 28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145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E8475-C577-426C-8DB8-9B5E228C0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De-Normalization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0531D-920D-4DC3-BAFC-829CFE628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/>
              <a:t>Denormalization, then, strikes a different compromise. </a:t>
            </a:r>
          </a:p>
          <a:p>
            <a:r>
              <a:rPr lang="en-US" sz="1800"/>
              <a:t>Under denormalization, we decide that we’re okay with some redundancy and some extra effort to update the database in order to get the efficiency advantages of fewer joins.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97AE51-26C3-4DDC-A473-D8A7B1790271}"/>
              </a:ext>
            </a:extLst>
          </p:cNvPr>
          <p:cNvSpPr/>
          <p:nvPr/>
        </p:nvSpPr>
        <p:spPr>
          <a:xfrm>
            <a:off x="1066799" y="5753471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Sources:</a:t>
            </a:r>
          </a:p>
          <a:p>
            <a:r>
              <a:rPr lang="en-US">
                <a:hlinkClick r:id="rId2"/>
              </a:rPr>
              <a:t>https://www.geeksforgeeks.org/denormalization-in-databases/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992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865E4-3DDD-4C28-942C-A603080AF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Modelling w/ No-SQL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07DBD-ED34-4EA2-A9F0-2A184F5FC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555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What if we were to store this data in a No-SQL database?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E0891DB-F8FF-47C5-B4ED-6A75189B8F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962389"/>
              </p:ext>
            </p:extLst>
          </p:nvPr>
        </p:nvGraphicFramePr>
        <p:xfrm>
          <a:off x="1066799" y="2687320"/>
          <a:ext cx="100584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346">
                  <a:extLst>
                    <a:ext uri="{9D8B030D-6E8A-4147-A177-3AD203B41FA5}">
                      <a16:colId xmlns:a16="http://schemas.microsoft.com/office/drawing/2014/main" val="1880423655"/>
                    </a:ext>
                  </a:extLst>
                </a:gridCol>
                <a:gridCol w="1451295">
                  <a:extLst>
                    <a:ext uri="{9D8B030D-6E8A-4147-A177-3AD203B41FA5}">
                      <a16:colId xmlns:a16="http://schemas.microsoft.com/office/drawing/2014/main" val="1202333017"/>
                    </a:ext>
                  </a:extLst>
                </a:gridCol>
                <a:gridCol w="2533476">
                  <a:extLst>
                    <a:ext uri="{9D8B030D-6E8A-4147-A177-3AD203B41FA5}">
                      <a16:colId xmlns:a16="http://schemas.microsoft.com/office/drawing/2014/main" val="580133042"/>
                    </a:ext>
                  </a:extLst>
                </a:gridCol>
                <a:gridCol w="4355283">
                  <a:extLst>
                    <a:ext uri="{9D8B030D-6E8A-4147-A177-3AD203B41FA5}">
                      <a16:colId xmlns:a16="http://schemas.microsoft.com/office/drawing/2014/main" val="2541545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Full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Salutation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Home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Movies Rented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104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Janet 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First Street Plot No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Pirates of the Caribbean,</a:t>
                      </a:r>
                    </a:p>
                    <a:p>
                      <a:r>
                        <a:rPr lang="en-US"/>
                        <a:t>Clash of the Titans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139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Robert Phil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3rd Street 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Forgetting Sarah Marshal,</a:t>
                      </a:r>
                    </a:p>
                    <a:p>
                      <a:r>
                        <a:rPr lang="en-US"/>
                        <a:t>Daddy's Little Girls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737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Robert Phil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5th Avenue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Clash of the Titans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393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04410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865E4-3DDD-4C28-942C-A603080AF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12316"/>
            <a:ext cx="10058400" cy="1371600"/>
          </a:xfrm>
        </p:spPr>
        <p:txBody>
          <a:bodyPr/>
          <a:lstStyle/>
          <a:p>
            <a:r>
              <a:rPr lang="en-US"/>
              <a:t>Data Modelling w/ No-SQL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07DBD-ED34-4EA2-A9F0-2A184F5FC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65556"/>
            <a:ext cx="10058400" cy="4555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We might store it in a single collection as shown below: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D4D736-CADB-4688-A63F-6AD3A8BFA822}"/>
              </a:ext>
            </a:extLst>
          </p:cNvPr>
          <p:cNvSpPr txBox="1"/>
          <p:nvPr/>
        </p:nvSpPr>
        <p:spPr>
          <a:xfrm>
            <a:off x="1066800" y="1921078"/>
            <a:ext cx="97745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{</a:t>
            </a:r>
          </a:p>
          <a:p>
            <a:r>
              <a:rPr lang="en-US">
                <a:latin typeface="Consolas" panose="020B0609020204030204" pitchFamily="49" charset="0"/>
              </a:rPr>
              <a:t>  name: { given: "Janet", family: "Jones", salutation: "Ms." },</a:t>
            </a:r>
          </a:p>
          <a:p>
            <a:r>
              <a:rPr lang="en-US">
                <a:latin typeface="Consolas" panose="020B0609020204030204" pitchFamily="49" charset="0"/>
              </a:rPr>
              <a:t>  address: "First Street Plot No 4",</a:t>
            </a:r>
          </a:p>
          <a:p>
            <a:r>
              <a:rPr lang="en-US">
                <a:latin typeface="Consolas" panose="020B0609020204030204" pitchFamily="49" charset="0"/>
              </a:rPr>
              <a:t>  moviesRented: ["Pirates of the Caribbean", "Clash of the Titans"]</a:t>
            </a:r>
          </a:p>
          <a:p>
            <a:r>
              <a:rPr lang="en-US">
                <a:latin typeface="Consolas" panose="020B0609020204030204" pitchFamily="49" charset="0"/>
              </a:rPr>
              <a:t>}</a:t>
            </a:r>
          </a:p>
          <a:p>
            <a:r>
              <a:rPr lang="en-US">
                <a:latin typeface="Consolas" panose="020B0609020204030204" pitchFamily="49" charset="0"/>
              </a:rPr>
              <a:t>{</a:t>
            </a:r>
          </a:p>
          <a:p>
            <a:r>
              <a:rPr lang="en-US">
                <a:latin typeface="Consolas" panose="020B0609020204030204" pitchFamily="49" charset="0"/>
              </a:rPr>
              <a:t>  name: { given: "Robert", family: "Phil", salutation: "Mr." },</a:t>
            </a:r>
          </a:p>
          <a:p>
            <a:r>
              <a:rPr lang="en-US">
                <a:latin typeface="Consolas" panose="020B0609020204030204" pitchFamily="49" charset="0"/>
              </a:rPr>
              <a:t>  address: "3rd Street 34",</a:t>
            </a:r>
          </a:p>
          <a:p>
            <a:r>
              <a:rPr lang="en-US">
                <a:latin typeface="Consolas" panose="020B0609020204030204" pitchFamily="49" charset="0"/>
              </a:rPr>
              <a:t>  moviesRented: ["Forgetting Sarah Marshal", "Daddy's Little Girls"]</a:t>
            </a:r>
          </a:p>
          <a:p>
            <a:r>
              <a:rPr lang="en-US">
                <a:latin typeface="Consolas" panose="020B0609020204030204" pitchFamily="49" charset="0"/>
              </a:rPr>
              <a:t>}</a:t>
            </a:r>
          </a:p>
          <a:p>
            <a:r>
              <a:rPr lang="en-US">
                <a:latin typeface="Consolas" panose="020B0609020204030204" pitchFamily="49" charset="0"/>
              </a:rPr>
              <a:t>{</a:t>
            </a:r>
          </a:p>
          <a:p>
            <a:r>
              <a:rPr lang="en-US">
                <a:latin typeface="Consolas" panose="020B0609020204030204" pitchFamily="49" charset="0"/>
              </a:rPr>
              <a:t>  name: { given: "Robert", family: "Phil", salutation: "Mr." },</a:t>
            </a:r>
          </a:p>
          <a:p>
            <a:r>
              <a:rPr lang="en-US">
                <a:latin typeface="Consolas" panose="020B0609020204030204" pitchFamily="49" charset="0"/>
              </a:rPr>
              <a:t>  address: "5th Avenue",</a:t>
            </a:r>
          </a:p>
          <a:p>
            <a:r>
              <a:rPr lang="en-US">
                <a:latin typeface="Consolas" panose="020B0609020204030204" pitchFamily="49" charset="0"/>
              </a:rPr>
              <a:t>  moviesRented: ["Clash of the Titans"]</a:t>
            </a:r>
          </a:p>
          <a:p>
            <a:r>
              <a:rPr lang="en-US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59908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5CF090-FF60-4CB5-8C3D-B615F2EC1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20" y="1272800"/>
            <a:ext cx="6544620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B88A5-4A82-458B-BF9F-018EE5C1E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73440" y="1272800"/>
            <a:ext cx="2481307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spc="80"/>
              <a:t>What did we learn today?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367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6DAA9-AB0D-4659-AA02-427CB215E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A213A-49DF-4025-B7F2-79F44572F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23578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4FDAA-3475-4E7F-8A6C-EE14BDAF0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Relational Database?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70AE5-E5D1-489E-8A8D-0A3ABF694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754880"/>
          </a:xfrm>
        </p:spPr>
        <p:txBody>
          <a:bodyPr>
            <a:normAutofit/>
          </a:bodyPr>
          <a:lstStyle/>
          <a:p>
            <a:r>
              <a:rPr lang="en-US" sz="1800" dirty="0"/>
              <a:t>Key components: schemas, tables, columns,  rows, cells, relationships</a:t>
            </a:r>
          </a:p>
          <a:p>
            <a:r>
              <a:rPr lang="en-US" sz="1800" dirty="0"/>
              <a:t>Designed to optimize sequential reads and writes.</a:t>
            </a:r>
          </a:p>
          <a:p>
            <a:r>
              <a:rPr lang="en-US" sz="1800" dirty="0"/>
              <a:t>Designed to facilatate random access by giving rows a fixed size in bytes.</a:t>
            </a:r>
          </a:p>
          <a:p>
            <a:r>
              <a:rPr lang="en-US" sz="1800" dirty="0"/>
              <a:t>Designed around the limitations of magnetic disk drives.</a:t>
            </a:r>
          </a:p>
          <a:p>
            <a:r>
              <a:rPr lang="en-US" sz="1800" dirty="0"/>
              <a:t>Designed to strictly enforce data types, relationships, and other constraints.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Sources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https://www.mongodb.com/nosql-explained</a:t>
            </a:r>
            <a:endParaRPr lang="en-US" sz="1800" dirty="0">
              <a:hlinkClick r:id="rId3"/>
            </a:endParaRPr>
          </a:p>
          <a:p>
            <a:pPr marL="0" indent="0">
              <a:buNone/>
            </a:pPr>
            <a:r>
              <a:rPr lang="en-US" sz="1800" dirty="0">
                <a:hlinkClick r:id="rId3"/>
              </a:rPr>
              <a:t>https://en.wikipedia.org/wiki/relational_database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hlinkClick r:id="rId4"/>
              </a:rPr>
              <a:t>https://en.wikipedia.org/wiki/sql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50088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27CA1-5266-4D9E-98E7-11DC86D41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NoSQL Database?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EDB31-E73B-47A2-BAF0-05BA70108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NoSQL Databases are better understood as non-relational databases.</a:t>
            </a:r>
          </a:p>
          <a:p>
            <a:r>
              <a:rPr lang="en-US" sz="1800" dirty="0"/>
              <a:t>NoSQL databases (aka "not only SQL") are non tabular, and store data differently than relational tables.</a:t>
            </a:r>
          </a:p>
          <a:p>
            <a:r>
              <a:rPr lang="en-US" sz="1800" dirty="0"/>
              <a:t>NoSQL databases come in a variety of types based on their data model. </a:t>
            </a:r>
          </a:p>
          <a:p>
            <a:r>
              <a:rPr lang="en-US" sz="1800" dirty="0"/>
              <a:t>The main types are document, key-value, and graph. </a:t>
            </a:r>
          </a:p>
          <a:p>
            <a:r>
              <a:rPr lang="en-US" sz="1800" dirty="0"/>
              <a:t>They provide flexible schemas and scale easily with large amounts of data and high user loads.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Sources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https://www.mongodb.com/nosql-explained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07019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750A-5552-4779-A1D6-AF6A5179D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97665"/>
            <a:ext cx="10058400" cy="1371600"/>
          </a:xfrm>
        </p:spPr>
        <p:txBody>
          <a:bodyPr/>
          <a:lstStyle/>
          <a:p>
            <a:r>
              <a:rPr lang="en-US" dirty="0"/>
              <a:t>Relational vs. NoSQL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2D03F-A423-481B-99AE-8D136FED4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04187"/>
            <a:ext cx="10058400" cy="4956147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Relational Databases and SQL where first created in the late 1970s.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Relational Databases where designed around the limitations of magnetic disks.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Relational Databases where designed to minimize storage usage and maximize sequential reads and writes.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In the late 2000s the cost of storage decreased dramatically.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Nowadays high-throughput web applications and database use Solid State Disks (SSD)</a:t>
            </a:r>
          </a:p>
          <a:p>
            <a:r>
              <a:rPr lang="en-US" sz="1800" dirty="0">
                <a:solidFill>
                  <a:srgbClr val="FF0000"/>
                </a:solidFill>
              </a:rPr>
              <a:t>Memory capacities and speeds are much faster today.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Network bandwidth is often a limiting factor today.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Web applications must serve a global market, which means hosting the application and database on multiple servers across the country and/or globe.</a:t>
            </a:r>
          </a:p>
          <a:p>
            <a:pPr marL="0" indent="0">
              <a:buNone/>
            </a:pPr>
            <a:r>
              <a:rPr lang="en-US" sz="1800" b="1" dirty="0"/>
              <a:t>Sources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https://www.mongodb.com/nosql-explained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80106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750A-5552-4779-A1D6-AF6A5179D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97665"/>
            <a:ext cx="10058400" cy="1371600"/>
          </a:xfrm>
        </p:spPr>
        <p:txBody>
          <a:bodyPr/>
          <a:lstStyle/>
          <a:p>
            <a:r>
              <a:rPr lang="en-US" dirty="0"/>
              <a:t>Relational vs. NoSQL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2D03F-A423-481B-99AE-8D136FED4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04187"/>
            <a:ext cx="10058400" cy="4956147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Today, the need to create complex data models simply for the purpose of reducing data duplication is gone.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Today, developer salaries are the primary cost of software development, rather than hardware.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So it makes sense to optimize for developer productivity.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The cost of translating application data to/from tables and SQL is now significant.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NoSQL databases remove many of the barriers and translations needed to retrieve and store data.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NoSQL databases are optimized for speed and scalability in today's infrastructure, at cost of enforcing strict constraints and schemas.</a:t>
            </a:r>
          </a:p>
          <a:p>
            <a:pPr marL="0" indent="0">
              <a:buNone/>
            </a:pPr>
            <a:r>
              <a:rPr lang="en-US" sz="1800" b="1" dirty="0"/>
              <a:t>Sources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https://www.mongodb.com/nosql-explained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16733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3111-9F4A-4294-A11E-C1615F88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Document-Oriented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04890-B28E-4247-B374-963B7A04D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Key components: </a:t>
            </a:r>
            <a:r>
              <a:rPr lang="en-US" sz="1800" b="1" dirty="0"/>
              <a:t>collections, documents</a:t>
            </a:r>
            <a:r>
              <a:rPr lang="en-US" sz="1800" b="1"/>
              <a:t>, and properties</a:t>
            </a:r>
            <a:endParaRPr lang="en-US" sz="1800" b="1" dirty="0"/>
          </a:p>
          <a:p>
            <a:r>
              <a:rPr lang="en-US" sz="1800" dirty="0"/>
              <a:t>Relational data is stored differently than relational databases. (Often more intuitively.)</a:t>
            </a:r>
          </a:p>
          <a:p>
            <a:r>
              <a:rPr lang="en-US" sz="1800" dirty="0"/>
              <a:t>Relational data doesn't have to be split between tables, it can often be nested within a single data structure.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Sources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https://www.mongodb.com/nosql-explained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hlinkClick r:id="rId3"/>
              </a:rPr>
              <a:t>https://en.wikipedia.org/wiki/document-oriented_database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24748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DDA41-44B0-40B9-9D88-73A816CF2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FA125-5E04-419F-9F4B-E3169A08F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MongoDB</a:t>
            </a:r>
            <a:r>
              <a:rPr lang="en-US" sz="1800" dirty="0"/>
              <a:t> is a fast </a:t>
            </a:r>
            <a:r>
              <a:rPr lang="en-US" sz="1800"/>
              <a:t>scalable </a:t>
            </a:r>
            <a:r>
              <a:rPr lang="en-US" sz="1800" b="1"/>
              <a:t>Document-Oriented Database</a:t>
            </a:r>
            <a:r>
              <a:rPr lang="en-US" sz="1800" b="1" dirty="0"/>
              <a:t>.</a:t>
            </a:r>
          </a:p>
          <a:p>
            <a:r>
              <a:rPr lang="en-US" sz="1800" dirty="0"/>
              <a:t>Data is stored in collections of </a:t>
            </a:r>
            <a:r>
              <a:rPr lang="en-US" sz="1800" b="1" dirty="0"/>
              <a:t>JSON</a:t>
            </a:r>
            <a:r>
              <a:rPr lang="en-US" sz="1800" dirty="0"/>
              <a:t> documents.</a:t>
            </a:r>
          </a:p>
          <a:p>
            <a:r>
              <a:rPr lang="en-US" sz="1800" dirty="0"/>
              <a:t>Documents </a:t>
            </a:r>
            <a:r>
              <a:rPr lang="en-US" sz="1800"/>
              <a:t>can include nested </a:t>
            </a:r>
            <a:r>
              <a:rPr lang="en-US" sz="1800" b="1" dirty="0"/>
              <a:t>arrays</a:t>
            </a:r>
            <a:r>
              <a:rPr lang="en-US" sz="1800" dirty="0"/>
              <a:t> and </a:t>
            </a:r>
            <a:r>
              <a:rPr lang="en-US" sz="1800" b="1" dirty="0"/>
              <a:t>objects.</a:t>
            </a:r>
          </a:p>
          <a:p>
            <a:r>
              <a:rPr lang="en-US" sz="1800"/>
              <a:t>Documents are </a:t>
            </a:r>
            <a:r>
              <a:rPr lang="en-US" sz="1800" b="1" dirty="0"/>
              <a:t>schema-less.</a:t>
            </a:r>
          </a:p>
          <a:p>
            <a:r>
              <a:rPr lang="en-US" sz="1800" dirty="0"/>
              <a:t>Does </a:t>
            </a:r>
            <a:r>
              <a:rPr lang="en-US" sz="1800"/>
              <a:t>support </a:t>
            </a:r>
            <a:r>
              <a:rPr lang="en-US" sz="1800" b="1"/>
              <a:t>Unique </a:t>
            </a:r>
            <a:r>
              <a:rPr lang="en-US" sz="1800" b="1" dirty="0"/>
              <a:t>C</a:t>
            </a:r>
            <a:r>
              <a:rPr lang="en-US" sz="1800" b="1"/>
              <a:t>onstraints</a:t>
            </a:r>
            <a:r>
              <a:rPr lang="en-US" sz="1800"/>
              <a:t> and </a:t>
            </a:r>
            <a:r>
              <a:rPr lang="en-US" sz="1800" b="1" dirty="0"/>
              <a:t>I</a:t>
            </a:r>
            <a:r>
              <a:rPr lang="en-US" sz="1800" b="1"/>
              <a:t>ndexes</a:t>
            </a:r>
            <a:r>
              <a:rPr lang="en-US" sz="1800" b="1" dirty="0"/>
              <a:t>.</a:t>
            </a:r>
          </a:p>
          <a:p>
            <a:r>
              <a:rPr lang="en-US" sz="1800" dirty="0"/>
              <a:t>Does </a:t>
            </a:r>
            <a:r>
              <a:rPr lang="en-US" sz="1800" b="1" u="sng" dirty="0"/>
              <a:t>not</a:t>
            </a:r>
            <a:r>
              <a:rPr lang="en-US" sz="1800" dirty="0"/>
              <a:t> support </a:t>
            </a:r>
            <a:r>
              <a:rPr lang="en-US" sz="1800" b="1" dirty="0"/>
              <a:t>Foreign </a:t>
            </a:r>
            <a:r>
              <a:rPr lang="en-US" sz="1800" b="1"/>
              <a:t>Key Constraints</a:t>
            </a:r>
            <a:r>
              <a:rPr lang="en-US" sz="1800" b="1" dirty="0"/>
              <a:t>.</a:t>
            </a:r>
          </a:p>
          <a:p>
            <a:r>
              <a:rPr lang="en-US" sz="1800" dirty="0"/>
              <a:t>Does </a:t>
            </a:r>
            <a:r>
              <a:rPr lang="en-US" sz="1800" b="1" u="sng" dirty="0"/>
              <a:t>not</a:t>
            </a:r>
            <a:r>
              <a:rPr lang="en-US" sz="1800" dirty="0"/>
              <a:t> support </a:t>
            </a:r>
            <a:r>
              <a:rPr lang="en-US" sz="1800" b="1" dirty="0"/>
              <a:t>SQL.</a:t>
            </a:r>
          </a:p>
          <a:p>
            <a:r>
              <a:rPr lang="en-US" sz="1800" dirty="0"/>
              <a:t>Uses a special </a:t>
            </a:r>
            <a:r>
              <a:rPr lang="en-US" sz="1800" b="1" dirty="0"/>
              <a:t>JSON</a:t>
            </a:r>
            <a:r>
              <a:rPr lang="en-US" sz="1800" dirty="0"/>
              <a:t> based </a:t>
            </a:r>
            <a:r>
              <a:rPr lang="en-US" sz="1800" b="1" dirty="0"/>
              <a:t>query language.</a:t>
            </a:r>
          </a:p>
        </p:txBody>
      </p:sp>
    </p:spTree>
    <p:extLst>
      <p:ext uri="{BB962C8B-B14F-4D97-AF65-F5344CB8AC3E}">
        <p14:creationId xmlns:p14="http://schemas.microsoft.com/office/powerpoint/2010/main" val="37737261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4487CEA-7875-4327-875F-CA3B32E800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745B92C-4D89-4324-B52D-E1F5F627B7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228C0C-F774-4270-99CB-314B07EBFBE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2100</Words>
  <Application>Microsoft Office PowerPoint</Application>
  <PresentationFormat>Widescreen</PresentationFormat>
  <Paragraphs>311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Century Gothic</vt:lpstr>
      <vt:lpstr>Consolas</vt:lpstr>
      <vt:lpstr>Garamond</vt:lpstr>
      <vt:lpstr>SavonVTI</vt:lpstr>
      <vt:lpstr>Intro to MongoDB</vt:lpstr>
      <vt:lpstr>Objectives</vt:lpstr>
      <vt:lpstr>RelationaL  VS. No-SQL</vt:lpstr>
      <vt:lpstr>What is a Relational Database?</vt:lpstr>
      <vt:lpstr>What is a NoSQL Database?</vt:lpstr>
      <vt:lpstr>Relational vs. NoSQL</vt:lpstr>
      <vt:lpstr>Relational vs. NoSQL (cont.)</vt:lpstr>
      <vt:lpstr>Document-Oriented Databases</vt:lpstr>
      <vt:lpstr>MongoDB</vt:lpstr>
      <vt:lpstr>MongoDB Software</vt:lpstr>
      <vt:lpstr>MongoDB Community Server</vt:lpstr>
      <vt:lpstr>MongoDB Atlas</vt:lpstr>
      <vt:lpstr>MongoDB Compass</vt:lpstr>
      <vt:lpstr>Database Structure</vt:lpstr>
      <vt:lpstr>Database Structure</vt:lpstr>
      <vt:lpstr>Define: Database</vt:lpstr>
      <vt:lpstr>Define: Collection</vt:lpstr>
      <vt:lpstr>Define: Document</vt:lpstr>
      <vt:lpstr>Define: Property</vt:lpstr>
      <vt:lpstr>Example Document</vt:lpstr>
      <vt:lpstr>Normalization</vt:lpstr>
      <vt:lpstr>Normalization</vt:lpstr>
      <vt:lpstr>Normalization Example</vt:lpstr>
      <vt:lpstr>Normalization Example (cont.)</vt:lpstr>
      <vt:lpstr>Normalization Example (cont.)</vt:lpstr>
      <vt:lpstr>Normalization Disadvantages</vt:lpstr>
      <vt:lpstr>De-Normalization</vt:lpstr>
      <vt:lpstr>De-Normalization (cont.)</vt:lpstr>
      <vt:lpstr>De-Normalization (cont.)</vt:lpstr>
      <vt:lpstr>De-Normalization (cont.)</vt:lpstr>
      <vt:lpstr>Data Modelling w/ No-SQL</vt:lpstr>
      <vt:lpstr>Data Modelling w/ No-SQL (cont.)</vt:lpstr>
      <vt:lpstr>Conclusion</vt:lpstr>
      <vt:lpstr>Objectives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2020-07-16T16:05:35Z</dcterms:created>
  <dcterms:modified xsi:type="dcterms:W3CDTF">2020-07-16T17:29:25Z</dcterms:modified>
</cp:coreProperties>
</file>