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3"/>
  </p:notesMasterIdLst>
  <p:sldIdLst>
    <p:sldId id="257" r:id="rId5"/>
    <p:sldId id="263" r:id="rId6"/>
    <p:sldId id="284" r:id="rId7"/>
    <p:sldId id="285" r:id="rId8"/>
    <p:sldId id="286" r:id="rId9"/>
    <p:sldId id="287" r:id="rId10"/>
    <p:sldId id="294" r:id="rId11"/>
    <p:sldId id="277" r:id="rId12"/>
    <p:sldId id="278" r:id="rId13"/>
    <p:sldId id="288" r:id="rId14"/>
    <p:sldId id="279" r:id="rId15"/>
    <p:sldId id="289" r:id="rId16"/>
    <p:sldId id="280" r:id="rId17"/>
    <p:sldId id="290" r:id="rId18"/>
    <p:sldId id="291" r:id="rId19"/>
    <p:sldId id="292" r:id="rId20"/>
    <p:sldId id="293" r:id="rId21"/>
    <p:sldId id="281" r:id="rId22"/>
    <p:sldId id="295" r:id="rId23"/>
    <p:sldId id="296" r:id="rId24"/>
    <p:sldId id="297" r:id="rId25"/>
    <p:sldId id="298" r:id="rId26"/>
    <p:sldId id="299" r:id="rId27"/>
    <p:sldId id="283" r:id="rId28"/>
    <p:sldId id="300" r:id="rId29"/>
    <p:sldId id="301" r:id="rId30"/>
    <p:sldId id="302"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7/22/2020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7/22/2020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pmjs.com/package/mongod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pmjs.com/package/joi-objecti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pmjs.com/package/joi-objecti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pmjs.com/package/natur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npmjs.com/package/natur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npmjs.com/package/natur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npmjs.com/package/natura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pmjs.com/package/natur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racle.com/database/what-is-a-relational-databas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oracle.com/database/what-is-a-relational-datab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oracle.com/database/what-is-a-relational-databas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racle.com/database/what-is-a-relational-databa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mongodb.com/nosql-explaine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mongodb.com/nosql-explaine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Document-oriented_databas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Document-oriented_databa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Document-oriented_databas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Document-oriented_databas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ongodb.com/what-is-mongod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ngodb.com/what-is-mongod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tackshare.io/stackups/mongodb-atlas-vs-mongodb-compas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ackshare.io/stackups/mongodb-atlas-vs-mongodb-compa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ongodb.com/try/download/commun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pmjs.com/package/confi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pmjs.com/package/mongod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Unit03 </a:t>
            </a:r>
            <a:r>
              <a:rPr lang="en-US" sz="4400" b="1" dirty="0" smtClean="0">
                <a:solidFill>
                  <a:schemeClr val="tx1"/>
                </a:solidFill>
              </a:rPr>
              <a:t>node.js &amp; </a:t>
            </a:r>
            <a:r>
              <a:rPr lang="en-US" sz="4400" b="1" dirty="0" smtClean="0">
                <a:solidFill>
                  <a:schemeClr val="tx1"/>
                </a:solidFill>
              </a:rPr>
              <a:t>mongo </a:t>
            </a:r>
            <a:r>
              <a:rPr lang="en-US" sz="4400" b="1" dirty="0" smtClean="0">
                <a:solidFill>
                  <a:schemeClr val="tx1"/>
                </a:solidFill>
              </a:rPr>
              <a:t>Part I</a:t>
            </a:r>
            <a:endParaRPr lang="en-US" sz="4400" b="1" dirty="0">
              <a:solidFill>
                <a:schemeClr val="tx1"/>
              </a:solidFill>
            </a:endParaRP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9893700" cy="1371600"/>
          </a:xfrm>
        </p:spPr>
        <p:txBody>
          <a:bodyPr>
            <a:normAutofit/>
          </a:bodyPr>
          <a:lstStyle/>
          <a:p>
            <a:r>
              <a:rPr lang="en-US" u="sng" dirty="0"/>
              <a:t>n</a:t>
            </a:r>
            <a:r>
              <a:rPr lang="en-US" u="sng" dirty="0" smtClean="0"/>
              <a:t>pm </a:t>
            </a:r>
            <a:r>
              <a:rPr lang="en-US" u="sng" dirty="0" smtClean="0"/>
              <a:t>mongodb Driver Documentation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2553"/>
          </a:xfrm>
        </p:spPr>
        <p:txBody>
          <a:bodyPr>
            <a:normAutofit/>
          </a:bodyPr>
          <a:lstStyle/>
          <a:p>
            <a:r>
              <a:rPr lang="en-US" sz="1800" dirty="0"/>
              <a:t>MongoDB Node.JS </a:t>
            </a:r>
            <a:r>
              <a:rPr lang="en-US" sz="1800" dirty="0" smtClean="0"/>
              <a:t>Driver Documentation</a:t>
            </a:r>
            <a:endParaRPr lang="en-US" sz="1800" dirty="0"/>
          </a:p>
          <a:p>
            <a:pPr marL="169863" indent="0">
              <a:buNone/>
            </a:pPr>
            <a:r>
              <a:rPr lang="en-US" sz="1800" u="sng" dirty="0" smtClean="0"/>
              <a:t>What It Is</a:t>
            </a:r>
            <a:r>
              <a:rPr lang="en-US" sz="1800" u="sng" dirty="0"/>
              <a:t>	</a:t>
            </a:r>
            <a:r>
              <a:rPr lang="en-US" sz="1800" u="sng" dirty="0" smtClean="0"/>
              <a:t>		Where It is Located			</a:t>
            </a:r>
            <a:endParaRPr lang="en-US" sz="1800" u="sng" dirty="0"/>
          </a:p>
          <a:p>
            <a:pPr marL="169863" indent="0">
              <a:buNone/>
            </a:pPr>
            <a:r>
              <a:rPr lang="en-US" sz="1800" dirty="0"/>
              <a:t>documentation	http://mongodb.github.io/node-mongodb-native</a:t>
            </a:r>
          </a:p>
          <a:p>
            <a:pPr marL="169863" indent="0">
              <a:buNone/>
            </a:pPr>
            <a:r>
              <a:rPr lang="en-US" sz="1800" dirty="0"/>
              <a:t>api-doc	</a:t>
            </a:r>
            <a:r>
              <a:rPr lang="en-US" sz="1800" dirty="0" smtClean="0"/>
              <a:t>	http</a:t>
            </a:r>
            <a:r>
              <a:rPr lang="en-US" sz="1800" dirty="0"/>
              <a:t>://mongodb.github.io/node-mongodb-native/3.1/api</a:t>
            </a:r>
          </a:p>
          <a:p>
            <a:pPr marL="169863" indent="0">
              <a:buNone/>
            </a:pPr>
            <a:r>
              <a:rPr lang="en-US" sz="1800" dirty="0"/>
              <a:t>source	</a:t>
            </a:r>
            <a:r>
              <a:rPr lang="en-US" sz="1800" dirty="0" smtClean="0"/>
              <a:t>		https</a:t>
            </a:r>
            <a:r>
              <a:rPr lang="en-US" sz="1800" dirty="0"/>
              <a:t>://github.com/mongodb/node-mongodb-native</a:t>
            </a:r>
          </a:p>
          <a:p>
            <a:pPr marL="169863" indent="0">
              <a:buNone/>
            </a:pPr>
            <a:r>
              <a:rPr lang="en-US" sz="1800" dirty="0"/>
              <a:t>mongodb	</a:t>
            </a:r>
            <a:r>
              <a:rPr lang="en-US" sz="1800" dirty="0" smtClean="0"/>
              <a:t>	http</a:t>
            </a:r>
            <a:r>
              <a:rPr lang="en-US" sz="1800" dirty="0"/>
              <a:t>://www.mongodb.org</a:t>
            </a: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https://www.npmjs.com/package/mongodb</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701320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a:t>
            </a:r>
            <a:r>
              <a:rPr lang="en-US" u="sng" dirty="0" smtClean="0"/>
              <a:t>pm </a:t>
            </a:r>
            <a:r>
              <a:rPr lang="en-US" u="sng" dirty="0" smtClean="0"/>
              <a:t>joi-objectid package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joi-objectid is a MongoDB ObjectId validator for Joi.  It validates that the ID is an alphanumeric string of 24 characters in </a:t>
            </a:r>
            <a:r>
              <a:rPr lang="en-US" sz="1800" dirty="0" smtClean="0"/>
              <a:t>length</a:t>
            </a:r>
            <a:endParaRPr lang="en-US" sz="1800" dirty="0"/>
          </a:p>
          <a:p>
            <a:pPr marL="169863" indent="0">
              <a:buNone/>
            </a:pPr>
            <a:r>
              <a:rPr lang="en-US" sz="1800" dirty="0" smtClean="0"/>
              <a:t>Install</a:t>
            </a:r>
            <a:r>
              <a:rPr lang="en-US" sz="1800" dirty="0"/>
              <a:t>: </a:t>
            </a:r>
            <a:r>
              <a:rPr lang="en-US" sz="1800" dirty="0">
                <a:latin typeface="Consolas" panose="020B0609020204030204" pitchFamily="49" charset="0"/>
              </a:rPr>
              <a:t>npm install </a:t>
            </a:r>
            <a:r>
              <a:rPr lang="en-US" sz="1800" dirty="0" smtClean="0">
                <a:latin typeface="Consolas" panose="020B0609020204030204" pitchFamily="49" charset="0"/>
              </a:rPr>
              <a:t>joi-objectid </a:t>
            </a:r>
            <a:r>
              <a:rPr lang="en-US" sz="1800" dirty="0">
                <a:latin typeface="Consolas" panose="020B0609020204030204" pitchFamily="49" charset="0"/>
              </a:rPr>
              <a:t>--save</a:t>
            </a: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https://www.npmjs.com/package/joi-objectid</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3750227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a:t>
            </a:r>
            <a:r>
              <a:rPr lang="en-US" u="sng" dirty="0" smtClean="0"/>
              <a:t>pm </a:t>
            </a:r>
            <a:r>
              <a:rPr lang="en-US" u="sng" dirty="0" smtClean="0"/>
              <a:t>joi-objectid package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210128"/>
          </a:xfrm>
        </p:spPr>
        <p:txBody>
          <a:bodyPr>
            <a:normAutofit lnSpcReduction="10000"/>
          </a:bodyPr>
          <a:lstStyle/>
          <a:p>
            <a:r>
              <a:rPr lang="en-US" sz="1800" dirty="0" smtClean="0"/>
              <a:t>Example usage:</a:t>
            </a:r>
            <a:endParaRPr lang="en-US" sz="1800" dirty="0"/>
          </a:p>
          <a:p>
            <a:pPr marL="169863" indent="0">
              <a:buNone/>
            </a:pPr>
            <a:r>
              <a:rPr lang="en-US" sz="1800" dirty="0">
                <a:latin typeface="Consolas" panose="020B0609020204030204" pitchFamily="49" charset="0"/>
              </a:rPr>
              <a:t>const Joi = require('@hapi/joi')</a:t>
            </a:r>
          </a:p>
          <a:p>
            <a:pPr marL="169863" indent="0">
              <a:buNone/>
            </a:pPr>
            <a:r>
              <a:rPr lang="en-US" sz="1800" dirty="0">
                <a:latin typeface="Consolas" panose="020B0609020204030204" pitchFamily="49" charset="0"/>
              </a:rPr>
              <a:t>Joi.objectId = require('joi-objectid')(Joi</a:t>
            </a:r>
            <a:r>
              <a:rPr lang="en-US" sz="1800" dirty="0" smtClean="0">
                <a:latin typeface="Consolas" panose="020B0609020204030204" pitchFamily="49" charset="0"/>
              </a:rPr>
              <a:t>)</a:t>
            </a:r>
            <a:endParaRPr lang="en-US" sz="1800" dirty="0">
              <a:latin typeface="Consolas" panose="020B0609020204030204" pitchFamily="49" charset="0"/>
            </a:endParaRPr>
          </a:p>
          <a:p>
            <a:pPr marL="169863" indent="0">
              <a:buNone/>
            </a:pPr>
            <a:r>
              <a:rPr lang="en-US" sz="1800" dirty="0">
                <a:latin typeface="Consolas" panose="020B0609020204030204" pitchFamily="49" charset="0"/>
              </a:rPr>
              <a:t>const schema = Joi.object({</a:t>
            </a:r>
          </a:p>
          <a:p>
            <a:pPr marL="169863" indent="0">
              <a:buNone/>
            </a:pPr>
            <a:r>
              <a:rPr lang="en-US" sz="1800" dirty="0">
                <a:latin typeface="Consolas" panose="020B0609020204030204" pitchFamily="49" charset="0"/>
              </a:rPr>
              <a:t>  id: Joi.objectId(),</a:t>
            </a:r>
          </a:p>
          <a:p>
            <a:pPr marL="169863" indent="0">
              <a:buNone/>
            </a:pPr>
            <a:r>
              <a:rPr lang="en-US" sz="1800" dirty="0">
                <a:latin typeface="Consolas" panose="020B0609020204030204" pitchFamily="49" charset="0"/>
              </a:rPr>
              <a:t>  name: Joi.string().max(100),</a:t>
            </a:r>
          </a:p>
          <a:p>
            <a:pPr marL="169863" indent="0">
              <a:buNone/>
            </a:pPr>
            <a:r>
              <a:rPr lang="en-US" sz="1800" dirty="0">
                <a:latin typeface="Consolas" panose="020B0609020204030204" pitchFamily="49" charset="0"/>
              </a:rPr>
              <a:t>  date: Joi.date()</a:t>
            </a:r>
          </a:p>
          <a:p>
            <a:pPr marL="169863" indent="0">
              <a:buNone/>
            </a:pPr>
            <a:r>
              <a:rPr lang="en-US" sz="1800" dirty="0">
                <a:latin typeface="Consolas" panose="020B0609020204030204" pitchFamily="49" charset="0"/>
              </a:rPr>
              <a:t>})</a:t>
            </a:r>
            <a:endParaRPr lang="en-US" sz="1800" dirty="0">
              <a:latin typeface="Consolas" panose="020B0609020204030204" pitchFamily="49" charset="0"/>
            </a:endParaRP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https://www.npmjs.com/package/joi-objectid</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2193532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a:t>
            </a:r>
            <a:r>
              <a:rPr lang="en-US" u="sng" dirty="0" smtClean="0"/>
              <a:t>pm </a:t>
            </a:r>
            <a:r>
              <a:rPr lang="en-US" u="sng" dirty="0" smtClean="0"/>
              <a:t>natural package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"Natural" is a general natural language facility for nodejs. Tokenizing, stemming, classification, phonetics, tf-idf, WordNet, string similarity, and some inflections are currently supported</a:t>
            </a:r>
          </a:p>
          <a:p>
            <a:r>
              <a:rPr lang="en-US" sz="1800" dirty="0" smtClean="0"/>
              <a:t>Install</a:t>
            </a:r>
            <a:r>
              <a:rPr lang="en-US" sz="1800" dirty="0" smtClean="0"/>
              <a:t>: </a:t>
            </a:r>
            <a:r>
              <a:rPr lang="en-US" sz="1800" dirty="0" smtClean="0">
                <a:latin typeface="Consolas" panose="020B0609020204030204" pitchFamily="49" charset="0"/>
              </a:rPr>
              <a:t>npm install natural</a:t>
            </a:r>
            <a:endParaRPr lang="en-US" sz="1800" dirty="0">
              <a:latin typeface="Consolas" panose="020B0609020204030204" pitchFamily="49" charset="0"/>
            </a:endParaRP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https://www.npmjs.com/package/natural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3813730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a:t>
            </a:r>
            <a:r>
              <a:rPr lang="en-US" u="sng" dirty="0" smtClean="0"/>
              <a:t>pm </a:t>
            </a:r>
            <a:r>
              <a:rPr lang="en-US" u="sng" dirty="0" smtClean="0"/>
              <a:t>natural package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167795"/>
          </a:xfrm>
        </p:spPr>
        <p:txBody>
          <a:bodyPr>
            <a:normAutofit/>
          </a:bodyPr>
          <a:lstStyle/>
          <a:p>
            <a:r>
              <a:rPr lang="en-US" sz="1800" dirty="0" smtClean="0"/>
              <a:t>Example usage:</a:t>
            </a:r>
            <a:endParaRPr lang="en-US" sz="1800" dirty="0"/>
          </a:p>
          <a:p>
            <a:pPr marL="169863" indent="0">
              <a:buNone/>
            </a:pPr>
            <a:r>
              <a:rPr lang="en-US" sz="1800" dirty="0">
                <a:latin typeface="Consolas" panose="020B0609020204030204" pitchFamily="49" charset="0"/>
              </a:rPr>
              <a:t>var natural = require('natural');</a:t>
            </a:r>
          </a:p>
          <a:p>
            <a:pPr marL="169863" indent="0">
              <a:buNone/>
            </a:pPr>
            <a:r>
              <a:rPr lang="en-US" sz="1800" dirty="0">
                <a:latin typeface="Consolas" panose="020B0609020204030204" pitchFamily="49" charset="0"/>
              </a:rPr>
              <a:t>var tokenizer = new natural.WordTokenizer();</a:t>
            </a:r>
          </a:p>
          <a:p>
            <a:pPr marL="169863" indent="0">
              <a:buNone/>
            </a:pPr>
            <a:r>
              <a:rPr lang="en-US" sz="1800" dirty="0">
                <a:latin typeface="Consolas" panose="020B0609020204030204" pitchFamily="49" charset="0"/>
              </a:rPr>
              <a:t>console.log(tokenizer.tokenize("your dog has fleas."));</a:t>
            </a:r>
          </a:p>
          <a:p>
            <a:pPr marL="169863" indent="0">
              <a:buNone/>
            </a:pPr>
            <a:r>
              <a:rPr lang="en-US" sz="1800" dirty="0">
                <a:latin typeface="Consolas" panose="020B0609020204030204" pitchFamily="49" charset="0"/>
              </a:rPr>
              <a:t>// Output:	[ 'your', 'dog', 'has', 'fleas' ]</a:t>
            </a:r>
            <a:endParaRPr lang="en-US" sz="1800" dirty="0">
              <a:latin typeface="Consolas" panose="020B0609020204030204" pitchFamily="49" charset="0"/>
            </a:endParaRP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https://www.npmjs.com/package/natural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562925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a:t>
            </a:r>
            <a:r>
              <a:rPr lang="en-US" u="sng" dirty="0" smtClean="0"/>
              <a:t>pm </a:t>
            </a:r>
            <a:r>
              <a:rPr lang="en-US" u="sng" dirty="0" smtClean="0"/>
              <a:t>natural package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167795"/>
          </a:xfrm>
        </p:spPr>
        <p:txBody>
          <a:bodyPr>
            <a:normAutofit/>
          </a:bodyPr>
          <a:lstStyle/>
          <a:p>
            <a:r>
              <a:rPr lang="en-US" sz="1800" dirty="0"/>
              <a:t>Overview of available tokenizers</a:t>
            </a:r>
            <a:r>
              <a:rPr lang="en-US" sz="1800" dirty="0" smtClean="0"/>
              <a:t>:</a:t>
            </a:r>
          </a:p>
          <a:p>
            <a:pPr marL="169863" indent="0">
              <a:buNone/>
            </a:pPr>
            <a:r>
              <a:rPr lang="en-US" sz="1800" b="1" u="sng" dirty="0"/>
              <a:t>Tokenizer			</a:t>
            </a:r>
            <a:r>
              <a:rPr lang="en-US" sz="1800" b="1" u="sng" dirty="0" smtClean="0"/>
              <a:t>	Explanation			</a:t>
            </a:r>
            <a:endParaRPr lang="en-US" sz="1800" b="1" u="sng" dirty="0"/>
          </a:p>
          <a:p>
            <a:pPr marL="169863" indent="0">
              <a:buNone/>
            </a:pPr>
            <a:r>
              <a:rPr lang="en-US" sz="1800" dirty="0"/>
              <a:t>WordTokenizer			</a:t>
            </a:r>
            <a:r>
              <a:rPr lang="en-US" sz="1800" dirty="0" smtClean="0"/>
              <a:t>Splits </a:t>
            </a:r>
            <a:r>
              <a:rPr lang="en-US" sz="1800" dirty="0"/>
              <a:t>on anything except alphabetic characters, digits </a:t>
            </a:r>
            <a:r>
              <a:rPr lang="en-US" sz="1800" dirty="0" smtClean="0"/>
              <a:t>				and </a:t>
            </a:r>
            <a:r>
              <a:rPr lang="en-US" sz="1800" dirty="0"/>
              <a:t>underscore</a:t>
            </a:r>
          </a:p>
          <a:p>
            <a:pPr marL="169863" indent="0">
              <a:buNone/>
            </a:pPr>
            <a:r>
              <a:rPr lang="en-US" sz="1800" dirty="0"/>
              <a:t>WordPunctTokenizer		</a:t>
            </a:r>
            <a:r>
              <a:rPr lang="en-US" sz="1800" dirty="0" smtClean="0"/>
              <a:t>Splits </a:t>
            </a:r>
            <a:r>
              <a:rPr lang="en-US" sz="1800" dirty="0"/>
              <a:t>on anything except alphabetic characters, digits, </a:t>
            </a:r>
            <a:r>
              <a:rPr lang="en-US" sz="1800" dirty="0" smtClean="0"/>
              <a:t>				punctuation </a:t>
            </a:r>
            <a:r>
              <a:rPr lang="en-US" sz="1800" dirty="0"/>
              <a:t>and underscore</a:t>
            </a:r>
          </a:p>
          <a:p>
            <a:pPr marL="169863" indent="0">
              <a:buNone/>
            </a:pPr>
            <a:r>
              <a:rPr lang="en-US" sz="1800" dirty="0"/>
              <a:t>SentenceTokenizer		</a:t>
            </a:r>
            <a:r>
              <a:rPr lang="en-US" sz="1800" dirty="0" smtClean="0"/>
              <a:t>Break </a:t>
            </a:r>
            <a:r>
              <a:rPr lang="en-US" sz="1800" dirty="0"/>
              <a:t>string up in to parts based on </a:t>
            </a:r>
            <a:r>
              <a:rPr lang="en-US" sz="1800" dirty="0" smtClean="0"/>
              <a:t>punctuation </a:t>
            </a:r>
            <a:r>
              <a:rPr lang="en-US" sz="1800" dirty="0"/>
              <a:t>and </a:t>
            </a:r>
            <a:r>
              <a:rPr lang="en-US" sz="1800" dirty="0" smtClean="0"/>
              <a:t>				quotation </a:t>
            </a:r>
            <a:r>
              <a:rPr lang="en-US" sz="1800" dirty="0"/>
              <a:t>marks</a:t>
            </a:r>
          </a:p>
          <a:p>
            <a:pPr marL="169863" indent="0">
              <a:buNone/>
            </a:pP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https://www.npmjs.com/package/natural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3642092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a:t>
            </a:r>
            <a:r>
              <a:rPr lang="en-US" u="sng" dirty="0" smtClean="0"/>
              <a:t>pm </a:t>
            </a:r>
            <a:r>
              <a:rPr lang="en-US" u="sng" dirty="0" smtClean="0"/>
              <a:t>natural package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167795"/>
          </a:xfrm>
        </p:spPr>
        <p:txBody>
          <a:bodyPr>
            <a:normAutofit/>
          </a:bodyPr>
          <a:lstStyle/>
          <a:p>
            <a:r>
              <a:rPr lang="en-US" sz="1800" dirty="0"/>
              <a:t>Overview of available tokenizers</a:t>
            </a:r>
            <a:r>
              <a:rPr lang="en-US" sz="1800" dirty="0" smtClean="0"/>
              <a:t>:</a:t>
            </a:r>
          </a:p>
          <a:p>
            <a:pPr marL="169863" indent="0">
              <a:buNone/>
            </a:pPr>
            <a:r>
              <a:rPr lang="en-US" sz="1800" b="1" u="sng" dirty="0"/>
              <a:t>Tokenizer			</a:t>
            </a:r>
            <a:r>
              <a:rPr lang="en-US" sz="1800" b="1" u="sng" dirty="0" smtClean="0"/>
              <a:t>	Explanation			</a:t>
            </a:r>
            <a:endParaRPr lang="en-US" sz="1800" b="1" u="sng" dirty="0"/>
          </a:p>
          <a:p>
            <a:pPr marL="169863" indent="0">
              <a:buNone/>
            </a:pPr>
            <a:r>
              <a:rPr lang="en-US" sz="1800" dirty="0"/>
              <a:t>CaseTokenizer			If lower and upper case are the same, the character is </a:t>
            </a:r>
            <a:r>
              <a:rPr lang="en-US" sz="1800" dirty="0" smtClean="0"/>
              <a:t>				assumed </a:t>
            </a:r>
            <a:r>
              <a:rPr lang="en-US" sz="1800" dirty="0"/>
              <a:t>to be whitespace or something </a:t>
            </a:r>
            <a:r>
              <a:rPr lang="en-US" sz="1800" dirty="0" smtClean="0"/>
              <a:t>else</a:t>
            </a:r>
            <a:endParaRPr lang="en-US" sz="1800" dirty="0"/>
          </a:p>
          <a:p>
            <a:pPr marL="169863" indent="0">
              <a:buNone/>
            </a:pPr>
            <a:r>
              <a:rPr lang="en-US" sz="1800" dirty="0"/>
              <a:t>RegexpTokenizer		</a:t>
            </a:r>
            <a:r>
              <a:rPr lang="en-US" sz="1800" dirty="0" smtClean="0"/>
              <a:t>Splits </a:t>
            </a:r>
            <a:r>
              <a:rPr lang="en-US" sz="1800" dirty="0"/>
              <a:t>on a regular expression that either defines </a:t>
            </a:r>
            <a:r>
              <a:rPr lang="en-US" sz="1800" dirty="0" smtClean="0"/>
              <a:t>					sequences </a:t>
            </a:r>
            <a:r>
              <a:rPr lang="en-US" sz="1800" dirty="0"/>
              <a:t>of word characters or gap characters</a:t>
            </a:r>
          </a:p>
          <a:p>
            <a:pPr marL="169863" indent="0">
              <a:buNone/>
            </a:pPr>
            <a:r>
              <a:rPr lang="en-US" sz="1800" dirty="0"/>
              <a:t>OrthographyTokenizer	</a:t>
            </a:r>
            <a:r>
              <a:rPr lang="en-US" sz="1800" dirty="0" smtClean="0"/>
              <a:t>	Splits </a:t>
            </a:r>
            <a:r>
              <a:rPr lang="en-US" sz="1800" dirty="0"/>
              <a:t>on anything except </a:t>
            </a:r>
            <a:r>
              <a:rPr lang="en-US" sz="1800" dirty="0" smtClean="0"/>
              <a:t>alphabetic </a:t>
            </a:r>
            <a:r>
              <a:rPr lang="en-US" sz="1800" dirty="0"/>
              <a:t>characters, digits </a:t>
            </a:r>
            <a:r>
              <a:rPr lang="en-US" sz="1800" dirty="0" smtClean="0"/>
              <a:t>				and </a:t>
            </a:r>
            <a:r>
              <a:rPr lang="en-US" sz="1800" dirty="0"/>
              <a:t>underscore</a:t>
            </a:r>
          </a:p>
          <a:p>
            <a:pPr marL="169863" indent="0">
              <a:buNone/>
            </a:pP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https://www.npmjs.com/package/natural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4090488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a:t>
            </a:r>
            <a:r>
              <a:rPr lang="en-US" u="sng" dirty="0" smtClean="0"/>
              <a:t>pm </a:t>
            </a:r>
            <a:r>
              <a:rPr lang="en-US" u="sng" dirty="0" smtClean="0"/>
              <a:t>natural package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167795"/>
          </a:xfrm>
        </p:spPr>
        <p:txBody>
          <a:bodyPr>
            <a:normAutofit/>
          </a:bodyPr>
          <a:lstStyle/>
          <a:p>
            <a:r>
              <a:rPr lang="en-US" sz="1800" dirty="0"/>
              <a:t>Overview of available tokenizers</a:t>
            </a:r>
            <a:r>
              <a:rPr lang="en-US" sz="1800" dirty="0" smtClean="0"/>
              <a:t>:</a:t>
            </a:r>
          </a:p>
          <a:p>
            <a:pPr marL="169863" indent="0">
              <a:buNone/>
            </a:pPr>
            <a:r>
              <a:rPr lang="en-US" sz="1800" b="1" u="sng" dirty="0"/>
              <a:t>Tokenizer			</a:t>
            </a:r>
            <a:r>
              <a:rPr lang="en-US" sz="1800" b="1" u="sng" dirty="0" smtClean="0"/>
              <a:t>	Explanation			</a:t>
            </a:r>
            <a:endParaRPr lang="en-US" sz="1800" b="1" u="sng" dirty="0"/>
          </a:p>
          <a:p>
            <a:pPr marL="169863" indent="0">
              <a:buNone/>
            </a:pPr>
            <a:r>
              <a:rPr lang="en-US" sz="1800" dirty="0"/>
              <a:t>AggressiveTokenizer		Available for English, French, Russian, Spanish, Italian, </a:t>
            </a:r>
            <a:r>
              <a:rPr lang="en-US" sz="1800" dirty="0" smtClean="0"/>
              <a:t>				Polish</a:t>
            </a:r>
            <a:r>
              <a:rPr lang="en-US" sz="1800" dirty="0"/>
              <a:t>, Portuguese, Norwegian, Swedish, Vietnamese, </a:t>
            </a:r>
            <a:r>
              <a:rPr lang="en-US" sz="1800" dirty="0" smtClean="0"/>
              <a:t>				Indonesian</a:t>
            </a:r>
            <a:r>
              <a:rPr lang="en-US" sz="1800" dirty="0"/>
              <a:t>, and Japanese</a:t>
            </a: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https://www.npmjs.com/package/natural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531743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Relational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fontScale="92500"/>
          </a:bodyPr>
          <a:lstStyle/>
          <a:p>
            <a:r>
              <a:rPr lang="en-US" sz="1800" dirty="0"/>
              <a:t>A relational database is a type of database that stores and provides access to data points that are related to one another. Relational databases are based on the relational model, an intuitive, straightforward way of representing data in tables. In a relational database, each row in the table is a record with a unique ID called the key. The columns of the table hold attributes of the data, and each record usually has a value for each attribute, making it easy to establish the relationships among data </a:t>
            </a:r>
            <a:r>
              <a:rPr lang="en-US" sz="1800" dirty="0" smtClean="0"/>
              <a:t>points.  Examples include MySQL, SQL Server</a:t>
            </a:r>
            <a:endParaRPr lang="en-US" sz="1800" dirty="0">
              <a:latin typeface="Consolas" panose="020B0609020204030204" pitchFamily="49" charset="0"/>
            </a:endParaRP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https://www.oracle.com/database/what-is-a-relational-database/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2947707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Relational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210128"/>
          </a:xfrm>
        </p:spPr>
        <p:txBody>
          <a:bodyPr>
            <a:normAutofit/>
          </a:bodyPr>
          <a:lstStyle/>
          <a:p>
            <a:r>
              <a:rPr lang="en-US" sz="1800" dirty="0" smtClean="0"/>
              <a:t>Benefits of relational databases:</a:t>
            </a:r>
          </a:p>
          <a:p>
            <a:pPr marL="169863" indent="0">
              <a:buNone/>
            </a:pPr>
            <a:r>
              <a:rPr lang="en-US" sz="1800" dirty="0"/>
              <a:t>Data Consistency.  The relational model is the best at maintaining data consistency across applications</a:t>
            </a:r>
          </a:p>
          <a:p>
            <a:pPr marL="169863" indent="0">
              <a:buNone/>
            </a:pPr>
            <a:r>
              <a:rPr lang="en-US" sz="1800" dirty="0" smtClean="0"/>
              <a:t>Commitment </a:t>
            </a:r>
            <a:r>
              <a:rPr lang="en-US" sz="1800" dirty="0"/>
              <a:t>and Atomicity.  Relational databases handle business rules and policies at a very granular level</a:t>
            </a:r>
            <a:r>
              <a:rPr lang="en-US" sz="1800" dirty="0" smtClean="0"/>
              <a:t>.  A </a:t>
            </a:r>
            <a:r>
              <a:rPr lang="en-US" sz="1800" dirty="0"/>
              <a:t>relational database won’t commit for one part until it knows it can commit for all. This multifaceted commitment capability is called atomicity</a:t>
            </a:r>
          </a:p>
          <a:p>
            <a:pPr marL="169863" indent="0">
              <a:buNone/>
            </a:pPr>
            <a:endParaRPr lang="en-US" sz="1800" dirty="0">
              <a:latin typeface="Consolas" panose="020B0609020204030204" pitchFamily="49" charset="0"/>
            </a:endParaRP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https://www.oracle.com/database/what-is-a-relational-database/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3680778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2583595"/>
          </a:xfrm>
        </p:spPr>
        <p:txBody>
          <a:bodyPr>
            <a:normAutofit/>
          </a:bodyPr>
          <a:lstStyle/>
          <a:p>
            <a:r>
              <a:rPr lang="en-US" sz="1800" dirty="0"/>
              <a:t>Review types of MongoDB installations</a:t>
            </a:r>
          </a:p>
          <a:p>
            <a:r>
              <a:rPr lang="en-US" sz="1800" dirty="0" smtClean="0"/>
              <a:t>Review Mongo-related NPM packages</a:t>
            </a:r>
          </a:p>
          <a:p>
            <a:r>
              <a:rPr lang="en-US" sz="1800" dirty="0" smtClean="0"/>
              <a:t>Review Relational Database fundamentals</a:t>
            </a:r>
          </a:p>
          <a:p>
            <a:r>
              <a:rPr lang="en-US" sz="1800" dirty="0" smtClean="0"/>
              <a:t>Review NoSQL Database fundamentals</a:t>
            </a:r>
          </a:p>
          <a:p>
            <a:r>
              <a:rPr lang="en-US" sz="1800" dirty="0" smtClean="0"/>
              <a:t>Review Document Store Database fundamentals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Relational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210128"/>
          </a:xfrm>
        </p:spPr>
        <p:txBody>
          <a:bodyPr>
            <a:normAutofit fontScale="92500" lnSpcReduction="10000"/>
          </a:bodyPr>
          <a:lstStyle/>
          <a:p>
            <a:r>
              <a:rPr lang="en-US" sz="1800" dirty="0" smtClean="0"/>
              <a:t>Benefits of relational databases:</a:t>
            </a:r>
          </a:p>
          <a:p>
            <a:pPr marL="169863" indent="0">
              <a:buNone/>
            </a:pPr>
            <a:r>
              <a:rPr lang="en-US" sz="1800" dirty="0"/>
              <a:t>ACID, an acronym for atomicity, consistency, isolation, and durability</a:t>
            </a:r>
          </a:p>
          <a:p>
            <a:pPr marL="457200" indent="0">
              <a:buNone/>
            </a:pPr>
            <a:r>
              <a:rPr lang="en-US" sz="1800" dirty="0" smtClean="0"/>
              <a:t>Atomicity </a:t>
            </a:r>
            <a:r>
              <a:rPr lang="en-US" sz="1800" dirty="0"/>
              <a:t>defines all the elements that make up a complete database transaction</a:t>
            </a:r>
          </a:p>
          <a:p>
            <a:pPr marL="457200" indent="0">
              <a:buNone/>
            </a:pPr>
            <a:r>
              <a:rPr lang="en-US" sz="1800" dirty="0" smtClean="0"/>
              <a:t>Consistency </a:t>
            </a:r>
            <a:r>
              <a:rPr lang="en-US" sz="1800" dirty="0"/>
              <a:t>defines the rules for maintaining data points in a correct state after a transaction</a:t>
            </a:r>
          </a:p>
          <a:p>
            <a:pPr marL="457200" indent="0">
              <a:buNone/>
            </a:pPr>
            <a:r>
              <a:rPr lang="en-US" sz="1800" dirty="0" smtClean="0"/>
              <a:t>Isolation </a:t>
            </a:r>
            <a:r>
              <a:rPr lang="en-US" sz="1800" dirty="0"/>
              <a:t>keeps the effect of a transaction invisible to others until it is committed, to avoid confusion</a:t>
            </a:r>
          </a:p>
          <a:p>
            <a:pPr marL="457200" indent="0">
              <a:buNone/>
            </a:pPr>
            <a:r>
              <a:rPr lang="en-US" sz="1800" dirty="0" smtClean="0"/>
              <a:t>Durability </a:t>
            </a:r>
            <a:r>
              <a:rPr lang="en-US" sz="1800" dirty="0"/>
              <a:t>ensures that data changes become permanent once the transaction is committed</a:t>
            </a:r>
          </a:p>
          <a:p>
            <a:pPr marL="169863" indent="0">
              <a:buNone/>
            </a:pPr>
            <a:endParaRPr lang="en-US" sz="1800" dirty="0">
              <a:latin typeface="Consolas" panose="020B0609020204030204" pitchFamily="49" charset="0"/>
            </a:endParaRP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https://www.oracle.com/database/what-is-a-relational-database/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4266859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Relational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210128"/>
          </a:xfrm>
        </p:spPr>
        <p:txBody>
          <a:bodyPr>
            <a:normAutofit/>
          </a:bodyPr>
          <a:lstStyle/>
          <a:p>
            <a:r>
              <a:rPr lang="en-US" sz="1800" dirty="0" smtClean="0"/>
              <a:t>Benefits of relational databases:</a:t>
            </a:r>
          </a:p>
          <a:p>
            <a:pPr marL="169863" indent="0">
              <a:buNone/>
            </a:pPr>
            <a:r>
              <a:rPr lang="en-US" sz="1800" dirty="0"/>
              <a:t>Stored Procedures and Relational Databases to handle repetitive actions</a:t>
            </a:r>
          </a:p>
          <a:p>
            <a:pPr marL="169863" indent="0">
              <a:buNone/>
            </a:pPr>
            <a:r>
              <a:rPr lang="en-US" sz="1800" dirty="0"/>
              <a:t>Database Locking and </a:t>
            </a:r>
            <a:r>
              <a:rPr lang="en-US" sz="1800" dirty="0" smtClean="0"/>
              <a:t>Concurrency.  Locking </a:t>
            </a:r>
            <a:r>
              <a:rPr lang="en-US" sz="1800" dirty="0"/>
              <a:t>prevents other users and applications from accessing data while it is being </a:t>
            </a:r>
            <a:r>
              <a:rPr lang="en-US" sz="1800" dirty="0" smtClean="0"/>
              <a:t>updated.  Concurrency </a:t>
            </a:r>
            <a:r>
              <a:rPr lang="en-US" sz="1800" dirty="0"/>
              <a:t>manages the activity when multiple users or applications invoke queries at the same time on the same database</a:t>
            </a:r>
            <a:endParaRPr lang="en-US" sz="1800" dirty="0">
              <a:latin typeface="Consolas" panose="020B0609020204030204" pitchFamily="49" charset="0"/>
            </a:endParaRP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https://www.oracle.com/database/what-is-a-relational-database/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636835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NoSQL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People </a:t>
            </a:r>
            <a:r>
              <a:rPr lang="en-US" sz="1800" dirty="0" smtClean="0"/>
              <a:t>typically </a:t>
            </a:r>
            <a:r>
              <a:rPr lang="en-US" sz="1800" dirty="0"/>
              <a:t>use the term "NoSQL </a:t>
            </a:r>
            <a:r>
              <a:rPr lang="en-US" sz="1800" dirty="0" smtClean="0"/>
              <a:t>database“ to </a:t>
            </a:r>
            <a:r>
              <a:rPr lang="en-US" sz="1800" dirty="0"/>
              <a:t>refer to any non-relational database. Some say the term "NoSQL" stands for "non SQL" while others say it stands for "not only SQL." Either way, most agree that NoSQL databases are databases that store data in a format other than relational </a:t>
            </a:r>
            <a:r>
              <a:rPr lang="en-US" sz="1800" dirty="0" smtClean="0"/>
              <a:t>tables.  Examples include MongoDB and CouchDB</a:t>
            </a: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https://www.mongodb.com/nosql-explained</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2584459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NoSQL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smtClean="0"/>
              <a:t>NoSQL Database Advantages:</a:t>
            </a:r>
          </a:p>
          <a:p>
            <a:pPr marL="169863" indent="0">
              <a:buNone/>
            </a:pPr>
            <a:r>
              <a:rPr lang="en-US" sz="1800" dirty="0"/>
              <a:t>A common misconception is that NoSQL databases or non-relational databases don’t store relationship data well. NoSQL databases can store relationship data—they just store it differently than relational databases do. In fact, when compared with SQL databases, many find modeling relationship data in NoSQL databases to be easier than in SQL databases, because related data doesn’t have to be split between tables</a:t>
            </a:r>
          </a:p>
          <a:p>
            <a:pPr marL="169863" indent="0">
              <a:buNone/>
            </a:pPr>
            <a:r>
              <a:rPr lang="en-US" sz="1800" dirty="0"/>
              <a:t>NoSQL data models allow related data to be nested within a single data </a:t>
            </a:r>
            <a:r>
              <a:rPr lang="en-US" sz="1800" dirty="0" smtClean="0"/>
              <a:t>structure</a:t>
            </a:r>
            <a:endParaRPr lang="en-US" sz="1800" dirty="0"/>
          </a:p>
          <a:p>
            <a:pPr marL="169863" indent="0">
              <a:buNone/>
            </a:pP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https://www.mongodb.com/nosql-explained</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2468400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Document Store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A document-oriented database, or document </a:t>
            </a:r>
            <a:r>
              <a:rPr lang="en-US" sz="1800" dirty="0" smtClean="0"/>
              <a:t>store databases </a:t>
            </a:r>
            <a:r>
              <a:rPr lang="en-US" sz="1800" dirty="0"/>
              <a:t>is a computer program designed for storing, retrieving and managing document-oriented information, a.k.a. semi-structured data</a:t>
            </a: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https://en.wikipedia.org/wiki/Document-oriented_database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3668814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Document Store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Document-oriented databases are one of the main categories of NoSQL databases.  XML databases are a subclass of document-oriented databases that are optimized to work with XML documents. Graph databases are similar, but add another layer, the relationship, which allows them to link documents for rapid traversal</a:t>
            </a: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https://en.wikipedia.org/wiki/Document-oriented_database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3151684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Document Store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Document-oriented databases are inherently a subclass of the key-value store, a NoSQL database concept. The difference lies in the way the data are </a:t>
            </a:r>
            <a:r>
              <a:rPr lang="en-US" sz="1800" dirty="0" smtClean="0"/>
              <a:t>processed.  In a  key-value </a:t>
            </a:r>
            <a:r>
              <a:rPr lang="en-US" sz="1800" dirty="0"/>
              <a:t>store, the data are considered to be inherently opaque to the database, whereas a document-oriented system relies on internal structure in the document in order to extract metadata that the database engine uses for further optimization</a:t>
            </a: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https://en.wikipedia.org/wiki/Document-oriented_database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1646675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Document Store Databases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fontScale="92500" lnSpcReduction="10000"/>
          </a:bodyPr>
          <a:lstStyle/>
          <a:p>
            <a:r>
              <a:rPr lang="en-US" sz="1800" dirty="0"/>
              <a:t>Document </a:t>
            </a:r>
            <a:r>
              <a:rPr lang="en-US" sz="1800" dirty="0" smtClean="0"/>
              <a:t>databases </a:t>
            </a:r>
            <a:r>
              <a:rPr lang="en-US" sz="1800" dirty="0"/>
              <a:t>contrast strongly with </a:t>
            </a:r>
            <a:r>
              <a:rPr lang="en-US" sz="1800" dirty="0" smtClean="0"/>
              <a:t>traditional </a:t>
            </a:r>
            <a:r>
              <a:rPr lang="en-US" sz="1800" dirty="0"/>
              <a:t>relational </a:t>
            </a:r>
            <a:r>
              <a:rPr lang="en-US" sz="1800" dirty="0" smtClean="0"/>
              <a:t>databases:</a:t>
            </a:r>
          </a:p>
          <a:p>
            <a:pPr marL="169863" indent="0">
              <a:buNone/>
            </a:pPr>
            <a:r>
              <a:rPr lang="en-US" sz="1800" dirty="0" smtClean="0"/>
              <a:t>Relational </a:t>
            </a:r>
            <a:r>
              <a:rPr lang="en-US" sz="1800" dirty="0"/>
              <a:t>databases generally store data in separate tables that are defined by the programmer, and a single object may be spread across several </a:t>
            </a:r>
            <a:r>
              <a:rPr lang="en-US" sz="1800" dirty="0" smtClean="0"/>
              <a:t>tables</a:t>
            </a:r>
          </a:p>
          <a:p>
            <a:pPr marL="169863" indent="0">
              <a:buNone/>
            </a:pPr>
            <a:r>
              <a:rPr lang="en-US" sz="1800" dirty="0" smtClean="0"/>
              <a:t>Document </a:t>
            </a:r>
            <a:r>
              <a:rPr lang="en-US" sz="1800" dirty="0"/>
              <a:t>databases store all information for a given object in a single instance in the database, and every stored object can be different from every other. This eliminates the need for object-relational mapping while loading data into the database</a:t>
            </a: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https://en.wikipedia.org/wiki/Document-oriented_database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1952061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What </a:t>
            </a:r>
            <a:r>
              <a:rPr lang="en-US" u="sng" dirty="0"/>
              <a:t>We've </a:t>
            </a:r>
            <a:r>
              <a:rPr lang="en-US" u="sng" dirty="0" smtClean="0"/>
              <a:t>Covered</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dirty="0" smtClean="0"/>
              <a:t>Types </a:t>
            </a:r>
            <a:r>
              <a:rPr lang="en-US" sz="1800" dirty="0"/>
              <a:t>of MongoDB installations</a:t>
            </a:r>
          </a:p>
          <a:p>
            <a:r>
              <a:rPr lang="en-US" sz="1800" dirty="0" smtClean="0"/>
              <a:t>Mongo-related </a:t>
            </a:r>
            <a:r>
              <a:rPr lang="en-US" sz="1800" dirty="0"/>
              <a:t>NPM packages</a:t>
            </a:r>
          </a:p>
          <a:p>
            <a:r>
              <a:rPr lang="en-US" sz="1800" dirty="0" smtClean="0"/>
              <a:t>Relational </a:t>
            </a:r>
            <a:r>
              <a:rPr lang="en-US" sz="1800" dirty="0"/>
              <a:t>Database fundamentals</a:t>
            </a:r>
          </a:p>
          <a:p>
            <a:r>
              <a:rPr lang="en-US" sz="1800" dirty="0" smtClean="0"/>
              <a:t>NoSQL </a:t>
            </a:r>
            <a:r>
              <a:rPr lang="en-US" sz="1800" dirty="0"/>
              <a:t>Database fundamentals</a:t>
            </a:r>
          </a:p>
          <a:p>
            <a:r>
              <a:rPr lang="en-US" sz="1800" dirty="0" smtClean="0"/>
              <a:t>Document </a:t>
            </a:r>
            <a:r>
              <a:rPr lang="en-US" sz="1800" dirty="0"/>
              <a:t>Store Database fundamentals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45252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MongoDB</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2553"/>
          </a:xfrm>
        </p:spPr>
        <p:txBody>
          <a:bodyPr>
            <a:normAutofit/>
          </a:bodyPr>
          <a:lstStyle/>
          <a:p>
            <a:r>
              <a:rPr lang="en-US" sz="1800" dirty="0"/>
              <a:t>MongoDB is a document database built with </a:t>
            </a:r>
            <a:r>
              <a:rPr lang="en-US" sz="1800" dirty="0" smtClean="0"/>
              <a:t>on scalability </a:t>
            </a:r>
            <a:r>
              <a:rPr lang="en-US" sz="1800" dirty="0"/>
              <a:t>and </a:t>
            </a:r>
            <a:r>
              <a:rPr lang="en-US" sz="1800" dirty="0" smtClean="0"/>
              <a:t>flexibility.  Highlights:</a:t>
            </a:r>
          </a:p>
          <a:p>
            <a:pPr marL="169863" indent="0">
              <a:buNone/>
            </a:pPr>
            <a:r>
              <a:rPr lang="en-US" sz="1800" dirty="0"/>
              <a:t>MongoDB stores data in flexible, JSON-like documents, meaning fields can vary from document to document and data </a:t>
            </a:r>
            <a:r>
              <a:rPr lang="en-US" sz="1800" dirty="0" smtClean="0"/>
              <a:t>structures </a:t>
            </a:r>
            <a:r>
              <a:rPr lang="en-US" sz="1800" dirty="0"/>
              <a:t>can be changed over time</a:t>
            </a:r>
          </a:p>
          <a:p>
            <a:pPr marL="169863" indent="0">
              <a:buNone/>
            </a:pPr>
            <a:r>
              <a:rPr lang="en-US" sz="1800" dirty="0"/>
              <a:t>The </a:t>
            </a:r>
            <a:r>
              <a:rPr lang="en-US" sz="1800" dirty="0" smtClean="0"/>
              <a:t>MongoDB document </a:t>
            </a:r>
            <a:r>
              <a:rPr lang="en-US" sz="1800" dirty="0"/>
              <a:t>model maps to </a:t>
            </a:r>
            <a:r>
              <a:rPr lang="en-US" sz="1800" dirty="0" smtClean="0"/>
              <a:t>objects </a:t>
            </a:r>
            <a:r>
              <a:rPr lang="en-US" sz="1800" dirty="0"/>
              <a:t>in </a:t>
            </a:r>
            <a:r>
              <a:rPr lang="en-US" sz="1800" dirty="0" smtClean="0"/>
              <a:t>application </a:t>
            </a:r>
            <a:r>
              <a:rPr lang="en-US" sz="1800" dirty="0"/>
              <a:t>code, making data </a:t>
            </a:r>
            <a:r>
              <a:rPr lang="en-US" sz="1800" dirty="0" smtClean="0"/>
              <a:t>easier </a:t>
            </a:r>
            <a:r>
              <a:rPr lang="en-US" sz="1800" dirty="0"/>
              <a:t>to work </a:t>
            </a:r>
            <a:r>
              <a:rPr lang="en-US" sz="1800" dirty="0" smtClean="0"/>
              <a:t>with</a:t>
            </a:r>
          </a:p>
          <a:p>
            <a:pPr marL="169863" indent="0">
              <a:buNone/>
            </a:pPr>
            <a:r>
              <a:rPr lang="en-US" sz="1800" dirty="0" smtClean="0"/>
              <a:t>MongoDB gives the user the ability to create ad hoc queries</a:t>
            </a:r>
            <a:r>
              <a:rPr lang="en-US" sz="1800" dirty="0"/>
              <a:t>, indexing, and real time aggregation </a:t>
            </a:r>
            <a:r>
              <a:rPr lang="en-US" sz="1800" dirty="0" smtClean="0"/>
              <a:t>to provide </a:t>
            </a:r>
            <a:r>
              <a:rPr lang="en-US" sz="1800" dirty="0"/>
              <a:t>powerful ways to access and analyze your </a:t>
            </a:r>
            <a:r>
              <a:rPr lang="en-US" sz="1800" dirty="0" smtClean="0"/>
              <a:t>data</a:t>
            </a:r>
            <a:endParaRPr lang="en-US" sz="1800" dirty="0"/>
          </a:p>
          <a:p>
            <a:pPr marL="169863" indent="0">
              <a:buNone/>
            </a:pP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https://www.mongodb.com/what-is-mongodb</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4262055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MongoDB</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2553"/>
          </a:xfrm>
        </p:spPr>
        <p:txBody>
          <a:bodyPr>
            <a:normAutofit/>
          </a:bodyPr>
          <a:lstStyle/>
          <a:p>
            <a:r>
              <a:rPr lang="en-US" sz="1800" dirty="0"/>
              <a:t>MongoDB is a document database built with </a:t>
            </a:r>
            <a:r>
              <a:rPr lang="en-US" sz="1800" dirty="0" smtClean="0"/>
              <a:t>on scalability </a:t>
            </a:r>
            <a:r>
              <a:rPr lang="en-US" sz="1800" dirty="0"/>
              <a:t>and </a:t>
            </a:r>
            <a:r>
              <a:rPr lang="en-US" sz="1800" dirty="0" smtClean="0"/>
              <a:t>flexibility.  Highlights:</a:t>
            </a:r>
          </a:p>
          <a:p>
            <a:pPr marL="169863" indent="0">
              <a:buNone/>
            </a:pPr>
            <a:r>
              <a:rPr lang="en-US" sz="1800" dirty="0"/>
              <a:t>MongoDB is a distributed database at its </a:t>
            </a:r>
            <a:r>
              <a:rPr lang="en-US" sz="1800" dirty="0" smtClean="0"/>
              <a:t>core.  So </a:t>
            </a:r>
            <a:r>
              <a:rPr lang="en-US" sz="1800" dirty="0"/>
              <a:t>high availability, horizontal scaling, and geographic distribution are </a:t>
            </a:r>
            <a:r>
              <a:rPr lang="en-US" sz="1800" dirty="0" smtClean="0"/>
              <a:t>built-in </a:t>
            </a:r>
            <a:r>
              <a:rPr lang="en-US" sz="1800" dirty="0"/>
              <a:t>and easy to </a:t>
            </a:r>
            <a:r>
              <a:rPr lang="en-US" sz="1800" dirty="0" smtClean="0"/>
              <a:t>use</a:t>
            </a:r>
            <a:endParaRPr lang="en-US" sz="1800" dirty="0"/>
          </a:p>
          <a:p>
            <a:pPr marL="169863" indent="0">
              <a:buNone/>
            </a:pPr>
            <a:r>
              <a:rPr lang="en-US" sz="1800" dirty="0"/>
              <a:t>MongoDB is free to use. Versions released prior to October 16, 2018 are published under the AGPL. All versions released after October 16, 2018, including patch fixes for prior versions, are published under the Server Side Public License (SSPL) </a:t>
            </a:r>
            <a:r>
              <a:rPr lang="en-US" sz="1800" dirty="0" smtClean="0"/>
              <a:t>v1</a:t>
            </a:r>
            <a:endParaRPr lang="en-US" sz="1800" dirty="0"/>
          </a:p>
          <a:p>
            <a:pPr marL="169863" indent="0">
              <a:buNone/>
            </a:pP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https://www.mongodb.com/what-is-mongodb</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565574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MongoDB Formats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2553"/>
          </a:xfrm>
        </p:spPr>
        <p:txBody>
          <a:bodyPr>
            <a:normAutofit lnSpcReduction="10000"/>
          </a:bodyPr>
          <a:lstStyle/>
          <a:p>
            <a:r>
              <a:rPr lang="en-US" sz="1800" dirty="0"/>
              <a:t>Cloud - MongoDB </a:t>
            </a:r>
            <a:r>
              <a:rPr lang="en-US" sz="1800" dirty="0" smtClean="0"/>
              <a:t>Atlas Features:</a:t>
            </a:r>
          </a:p>
          <a:p>
            <a:pPr marL="169863" indent="0">
              <a:buNone/>
            </a:pPr>
            <a:r>
              <a:rPr lang="en-US" sz="1800" dirty="0" smtClean="0"/>
              <a:t>Atlas is a Cloud-hosted </a:t>
            </a:r>
            <a:r>
              <a:rPr lang="en-US" sz="1800" dirty="0"/>
              <a:t>MongoDB service on AWS, Azure and Google Cloud. </a:t>
            </a:r>
            <a:r>
              <a:rPr lang="en-US" sz="1800" dirty="0" smtClean="0"/>
              <a:t>It lets a user deploy</a:t>
            </a:r>
            <a:r>
              <a:rPr lang="en-US" sz="1800" dirty="0"/>
              <a:t>, operate, and scale a MongoDB database in just a few clicks</a:t>
            </a:r>
          </a:p>
          <a:p>
            <a:pPr marL="169863" indent="0">
              <a:buNone/>
            </a:pPr>
            <a:r>
              <a:rPr lang="en-US" sz="1800" dirty="0"/>
              <a:t>Global clusters for world-class applications. Support for 60+ cloud regions across AWS, Azure, &amp; </a:t>
            </a:r>
            <a:r>
              <a:rPr lang="en-US" sz="1800" dirty="0" smtClean="0"/>
              <a:t>GCP</a:t>
            </a:r>
            <a:endParaRPr lang="en-US" sz="1800" dirty="0"/>
          </a:p>
          <a:p>
            <a:pPr marL="169863" indent="0">
              <a:buNone/>
            </a:pPr>
            <a:r>
              <a:rPr lang="en-US" sz="1800" dirty="0"/>
              <a:t>Secure for sensitive data. Built-in security controls and features to meet your existing protocols and compliance </a:t>
            </a:r>
            <a:r>
              <a:rPr lang="en-US" sz="1800" dirty="0" smtClean="0"/>
              <a:t>standards</a:t>
            </a:r>
            <a:endParaRPr lang="en-US" sz="1800" dirty="0"/>
          </a:p>
          <a:p>
            <a:pPr marL="169863" indent="0">
              <a:buNone/>
            </a:pPr>
            <a:r>
              <a:rPr lang="en-US" sz="1800" dirty="0"/>
              <a:t>Designed for developer productivity. Integrated tools to manipulate, visualize, and analyze your data. Execute code in real time in response to data </a:t>
            </a:r>
            <a:r>
              <a:rPr lang="en-US" sz="1800" dirty="0" smtClean="0"/>
              <a:t>changes</a:t>
            </a: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https://stackshare.io/stackups/mongodb-atlas-vs-mongodb-compass</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3800912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MongoDB Formats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2553"/>
          </a:xfrm>
        </p:spPr>
        <p:txBody>
          <a:bodyPr>
            <a:normAutofit/>
          </a:bodyPr>
          <a:lstStyle/>
          <a:p>
            <a:r>
              <a:rPr lang="en-US" sz="1800" dirty="0"/>
              <a:t>MongoDB </a:t>
            </a:r>
            <a:r>
              <a:rPr lang="en-US" sz="1800" dirty="0" smtClean="0"/>
              <a:t>– Compass Features:</a:t>
            </a:r>
            <a:endParaRPr lang="en-US" sz="1800" dirty="0"/>
          </a:p>
          <a:p>
            <a:pPr marL="169863" indent="0">
              <a:buNone/>
            </a:pPr>
            <a:r>
              <a:rPr lang="en-US" sz="1800" dirty="0" smtClean="0"/>
              <a:t>Compass is "A </a:t>
            </a:r>
            <a:r>
              <a:rPr lang="en-US" sz="1800" dirty="0"/>
              <a:t>GUI for MongoDB" that lets you visually explore your data, run ad hoc queries in seconds, </a:t>
            </a:r>
            <a:r>
              <a:rPr lang="en-US" sz="1800" dirty="0" smtClean="0"/>
              <a:t>and interact </a:t>
            </a:r>
            <a:r>
              <a:rPr lang="en-US" sz="1800" dirty="0"/>
              <a:t>with your data with full CRUD </a:t>
            </a:r>
            <a:r>
              <a:rPr lang="en-US" sz="1800" dirty="0" smtClean="0"/>
              <a:t>functionality</a:t>
            </a:r>
          </a:p>
          <a:p>
            <a:pPr marL="169863" indent="0">
              <a:buNone/>
            </a:pPr>
            <a:r>
              <a:rPr lang="en-US" sz="1800" dirty="0" smtClean="0"/>
              <a:t>Contains built-in </a:t>
            </a:r>
            <a:r>
              <a:rPr lang="en-US" sz="1800" dirty="0"/>
              <a:t>schema visualization</a:t>
            </a:r>
          </a:p>
          <a:p>
            <a:pPr marL="169863" indent="0">
              <a:buNone/>
            </a:pPr>
            <a:r>
              <a:rPr lang="en-US" sz="1800" dirty="0" smtClean="0"/>
              <a:t>Provides immediate </a:t>
            </a:r>
            <a:r>
              <a:rPr lang="en-US" sz="1800" dirty="0"/>
              <a:t>insight into server status and query performance</a:t>
            </a:r>
          </a:p>
          <a:p>
            <a:pPr marL="169863" indent="0">
              <a:buNone/>
            </a:pPr>
            <a:r>
              <a:rPr lang="en-US" sz="1800" dirty="0" smtClean="0"/>
              <a:t>Allows you to view </a:t>
            </a:r>
            <a:r>
              <a:rPr lang="en-US" sz="1800" dirty="0"/>
              <a:t>utilization and manage your indexes</a:t>
            </a:r>
          </a:p>
          <a:p>
            <a:pPr marL="169863" indent="0">
              <a:buNone/>
            </a:pP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https://stackshare.io/stackups/mongodb-atlas-vs-mongodb-compass</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751628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smtClean="0"/>
              <a:t>MongoDB Formats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2553"/>
          </a:xfrm>
        </p:spPr>
        <p:txBody>
          <a:bodyPr>
            <a:normAutofit/>
          </a:bodyPr>
          <a:lstStyle/>
          <a:p>
            <a:r>
              <a:rPr lang="en-US" sz="1800" dirty="0"/>
              <a:t>MongoDB - Server Version</a:t>
            </a:r>
          </a:p>
          <a:p>
            <a:pPr marL="169863" indent="0">
              <a:buNone/>
            </a:pPr>
            <a:r>
              <a:rPr lang="en-US" sz="1800" dirty="0"/>
              <a:t>MongoDB offers two versions of its powerful distributed document database:</a:t>
            </a:r>
          </a:p>
          <a:p>
            <a:pPr marL="515938" indent="0">
              <a:buNone/>
            </a:pPr>
            <a:r>
              <a:rPr lang="en-US" sz="1800" dirty="0"/>
              <a:t>Community: Advertised as feature rich and developer ready</a:t>
            </a:r>
          </a:p>
          <a:p>
            <a:pPr marL="515938" indent="0">
              <a:buNone/>
            </a:pPr>
            <a:r>
              <a:rPr lang="en-US" sz="1800" dirty="0"/>
              <a:t>Enterprise: Advertised as having advanced features and being performance grade</a:t>
            </a: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https://www.mongodb.com/try/download/community</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191236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7929433" cy="1371600"/>
          </a:xfrm>
        </p:spPr>
        <p:txBody>
          <a:bodyPr>
            <a:normAutofit/>
          </a:bodyPr>
          <a:lstStyle/>
          <a:p>
            <a:r>
              <a:rPr lang="en-US" u="sng" dirty="0"/>
              <a:t>n</a:t>
            </a:r>
            <a:r>
              <a:rPr lang="en-US" u="sng" dirty="0" smtClean="0"/>
              <a:t>pm config package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082553"/>
          </a:xfrm>
        </p:spPr>
        <p:txBody>
          <a:bodyPr>
            <a:normAutofit/>
          </a:bodyPr>
          <a:lstStyle/>
          <a:p>
            <a:r>
              <a:rPr lang="en-US" sz="1800" dirty="0"/>
              <a:t>Node-config organizes hierarchical configurations for Node.js app deployments. It lets you define a set of default parameters, and extend them for different deployment environments (development, </a:t>
            </a:r>
            <a:r>
              <a:rPr lang="en-US" sz="1800" dirty="0" smtClean="0"/>
              <a:t>production</a:t>
            </a:r>
            <a:r>
              <a:rPr lang="en-US" sz="1800" dirty="0"/>
              <a:t>, etc</a:t>
            </a:r>
            <a:r>
              <a:rPr lang="en-US" sz="1800" dirty="0" smtClean="0"/>
              <a:t>.).</a:t>
            </a:r>
            <a:endParaRPr lang="en-US" sz="1800" dirty="0"/>
          </a:p>
          <a:p>
            <a:r>
              <a:rPr lang="en-US" sz="1800" dirty="0"/>
              <a:t>Configurations are stored in configuration files within your </a:t>
            </a:r>
            <a:r>
              <a:rPr lang="en-US" sz="1800" dirty="0" smtClean="0"/>
              <a:t>application </a:t>
            </a:r>
            <a:r>
              <a:rPr lang="en-US" sz="1800" dirty="0"/>
              <a:t>and can be overridden and extended by environment variables, command line parameters, or external </a:t>
            </a:r>
            <a:r>
              <a:rPr lang="en-US" sz="1800" dirty="0" smtClean="0"/>
              <a:t>sources</a:t>
            </a:r>
          </a:p>
          <a:p>
            <a:r>
              <a:rPr lang="en-US" sz="1800" dirty="0" smtClean="0"/>
              <a:t>Install: </a:t>
            </a:r>
            <a:r>
              <a:rPr lang="en-US" sz="1800" dirty="0">
                <a:latin typeface="Consolas" panose="020B0609020204030204" pitchFamily="49" charset="0"/>
              </a:rPr>
              <a:t>npm install config</a:t>
            </a:r>
          </a:p>
          <a:p>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smtClean="0">
                <a:hlinkClick r:id="rId2"/>
              </a:rPr>
              <a:t>https</a:t>
            </a:r>
            <a:r>
              <a:rPr lang="en-US" sz="1600" dirty="0">
                <a:hlinkClick r:id="rId2"/>
              </a:rPr>
              <a:t>://</a:t>
            </a:r>
            <a:r>
              <a:rPr lang="en-US" sz="1600" dirty="0" smtClean="0">
                <a:hlinkClick r:id="rId2"/>
              </a:rPr>
              <a:t>www.npmjs.com/package/config</a:t>
            </a:r>
            <a:r>
              <a:rPr lang="en-US" sz="1600" dirty="0" smtClean="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4160543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33579"/>
            <a:ext cx="9106300" cy="1371600"/>
          </a:xfrm>
        </p:spPr>
        <p:txBody>
          <a:bodyPr>
            <a:normAutofit/>
          </a:bodyPr>
          <a:lstStyle/>
          <a:p>
            <a:r>
              <a:rPr lang="en-US" u="sng" dirty="0"/>
              <a:t>n</a:t>
            </a:r>
            <a:r>
              <a:rPr lang="en-US" u="sng" dirty="0" smtClean="0"/>
              <a:t>pm </a:t>
            </a:r>
            <a:r>
              <a:rPr lang="en-US" u="sng" dirty="0" smtClean="0"/>
              <a:t>mongodb package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npm mongodb is described as the official MongoDB driver for Node.js. It provides a high-level API on top of mongodb-core that is meant for end </a:t>
            </a:r>
            <a:r>
              <a:rPr lang="en-US" sz="1800" dirty="0" smtClean="0"/>
              <a:t>users.  To npm install:</a:t>
            </a:r>
            <a:endParaRPr lang="en-US" sz="1800" dirty="0"/>
          </a:p>
          <a:p>
            <a:pPr marL="169863" indent="0">
              <a:buNone/>
            </a:pPr>
            <a:r>
              <a:rPr lang="en-US" sz="1800" dirty="0">
                <a:latin typeface="Consolas" panose="020B0609020204030204" pitchFamily="49" charset="0"/>
              </a:rPr>
              <a:t>npm install mongodb </a:t>
            </a:r>
            <a:r>
              <a:rPr lang="en-US" sz="1800" dirty="0" smtClean="0">
                <a:latin typeface="Consolas" panose="020B0609020204030204" pitchFamily="49" charset="0"/>
              </a:rPr>
              <a:t>–save</a:t>
            </a:r>
          </a:p>
          <a:p>
            <a:r>
              <a:rPr lang="en-US" sz="1800" dirty="0"/>
              <a:t>This will download the MongoDB driver and add a dependency entry in </a:t>
            </a:r>
            <a:r>
              <a:rPr lang="en-US" sz="1800" dirty="0" smtClean="0"/>
              <a:t>the package.json </a:t>
            </a:r>
            <a:r>
              <a:rPr lang="en-US" sz="1800" dirty="0"/>
              <a:t>file</a:t>
            </a: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https://www.npmjs.com/package/mongodb</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25172882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1551</Words>
  <Application>Microsoft Office PowerPoint</Application>
  <PresentationFormat>Widescreen</PresentationFormat>
  <Paragraphs>202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Century Gothic</vt:lpstr>
      <vt:lpstr>Consolas</vt:lpstr>
      <vt:lpstr>Garamond</vt:lpstr>
      <vt:lpstr>SavonVTI</vt:lpstr>
      <vt:lpstr>Unit03 node.js &amp; mongo Part I</vt:lpstr>
      <vt:lpstr>Objectives</vt:lpstr>
      <vt:lpstr>MongoDB</vt:lpstr>
      <vt:lpstr>MongoDB</vt:lpstr>
      <vt:lpstr>MongoDB Formats</vt:lpstr>
      <vt:lpstr>MongoDB Formats</vt:lpstr>
      <vt:lpstr>MongoDB Formats</vt:lpstr>
      <vt:lpstr>npm config package</vt:lpstr>
      <vt:lpstr>npm mongodb package</vt:lpstr>
      <vt:lpstr>npm mongodb Driver Documentation</vt:lpstr>
      <vt:lpstr>npm joi-objectid package</vt:lpstr>
      <vt:lpstr>npm joi-objectid package</vt:lpstr>
      <vt:lpstr>npm natural package</vt:lpstr>
      <vt:lpstr>npm natural package</vt:lpstr>
      <vt:lpstr>npm natural package</vt:lpstr>
      <vt:lpstr>npm natural package</vt:lpstr>
      <vt:lpstr>npm natural package</vt:lpstr>
      <vt:lpstr>Relational Databases</vt:lpstr>
      <vt:lpstr>Relational Databases</vt:lpstr>
      <vt:lpstr>Relational Databases</vt:lpstr>
      <vt:lpstr>Relational Databases</vt:lpstr>
      <vt:lpstr>NoSQL Databases</vt:lpstr>
      <vt:lpstr>NoSQL Databases</vt:lpstr>
      <vt:lpstr>Document Store Databases</vt:lpstr>
      <vt:lpstr>Document Store Databases</vt:lpstr>
      <vt:lpstr>Document Store Databases</vt:lpstr>
      <vt:lpstr>Document Store Databases</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2020-07-22T15:49:54Z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