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3" r:id="rId6"/>
    <p:sldId id="284" r:id="rId7"/>
    <p:sldId id="312" r:id="rId8"/>
    <p:sldId id="303" r:id="rId9"/>
    <p:sldId id="304" r:id="rId10"/>
    <p:sldId id="313" r:id="rId11"/>
    <p:sldId id="305" r:id="rId12"/>
    <p:sldId id="314" r:id="rId13"/>
    <p:sldId id="315" r:id="rId14"/>
    <p:sldId id="306" r:id="rId15"/>
    <p:sldId id="316" r:id="rId16"/>
    <p:sldId id="307" r:id="rId17"/>
    <p:sldId id="308" r:id="rId18"/>
    <p:sldId id="30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js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b.objectrocket.com/mongo-db/how-to-work-with-an-embedded-document-in-a-mongodb-collection-37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dex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index-properti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realm/mongodb/document-schema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data-model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glossary/datab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ru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llec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namespa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docu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bs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Unit03 </a:t>
            </a:r>
            <a:r>
              <a:rPr lang="en-US" sz="4400" b="1" dirty="0" smtClean="0">
                <a:solidFill>
                  <a:schemeClr val="tx1"/>
                </a:solidFill>
              </a:rPr>
              <a:t>node.js &amp; </a:t>
            </a:r>
            <a:r>
              <a:rPr lang="en-US" sz="4400" b="1" dirty="0" smtClean="0">
                <a:solidFill>
                  <a:schemeClr val="tx1"/>
                </a:solidFill>
              </a:rPr>
              <a:t>mongo </a:t>
            </a:r>
            <a:r>
              <a:rPr lang="en-US" sz="4400" b="1" dirty="0" smtClean="0">
                <a:solidFill>
                  <a:schemeClr val="tx1"/>
                </a:solidFill>
              </a:rPr>
              <a:t>Part </a:t>
            </a:r>
            <a:r>
              <a:rPr lang="en-US" sz="4400" b="1" dirty="0" smtClean="0">
                <a:solidFill>
                  <a:schemeClr val="tx1"/>
                </a:solidFill>
              </a:rPr>
              <a:t>II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JSON. JSON </a:t>
            </a:r>
            <a:r>
              <a:rPr lang="en-US" sz="1800" dirty="0"/>
              <a:t>is JavaScript Object Notation. </a:t>
            </a:r>
            <a:r>
              <a:rPr lang="en-US" sz="1800" dirty="0" smtClean="0"/>
              <a:t>It is a </a:t>
            </a:r>
            <a:r>
              <a:rPr lang="en-US" sz="1800" dirty="0"/>
              <a:t>human-readable, plain text format for expressing structured data with support in many programming languages. </a:t>
            </a:r>
            <a:r>
              <a:rPr lang="en-US" sz="1800" dirty="0" smtClean="0"/>
              <a:t>Certain </a:t>
            </a:r>
            <a:r>
              <a:rPr lang="en-US" sz="1800" dirty="0"/>
              <a:t>MongoDB tools render an approximation of MongoDB BSON documents in JSON format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docs.mongodb.com/manual/json/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Nested Document. An embedded, or nested, MongoDB Document is a normal document that's nested inside another document within a MongoDB collection. Embedded documents are particularly useful when a one-to-many relationship exists between documents</a:t>
            </a:r>
            <a:endParaRPr lang="en-US" sz="1800" dirty="0" smtClean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400" dirty="0">
                <a:hlinkClick r:id="rId2"/>
              </a:rPr>
              <a:t>https://kb.objectrocket.com/mongo-db/how-to-work-with-an-embedded-document-in-a-mongodb-collection-378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Index. Indexes support the efficient execution of queries in MongoDB. Without indexes, MongoDB must perform a collection scan, i.e. scan every document in a </a:t>
            </a:r>
            <a:r>
              <a:rPr lang="en-US" sz="1800" dirty="0" smtClean="0"/>
              <a:t>collection </a:t>
            </a:r>
            <a:r>
              <a:rPr lang="en-US" sz="1800" dirty="0"/>
              <a:t>to select those documents that match the query statement. If an appropriate index exists for a query, MongoDB can use </a:t>
            </a:r>
            <a:r>
              <a:rPr lang="en-US" sz="1800" dirty="0" smtClean="0"/>
              <a:t>it to </a:t>
            </a:r>
            <a:r>
              <a:rPr lang="en-US" sz="1800" dirty="0"/>
              <a:t>limit the number of documents it must </a:t>
            </a:r>
            <a:r>
              <a:rPr lang="en-US" sz="1800" dirty="0" smtClean="0"/>
              <a:t>inspect</a:t>
            </a:r>
          </a:p>
          <a:p>
            <a:pPr marL="169863" indent="0">
              <a:buNone/>
            </a:pPr>
            <a:r>
              <a:rPr lang="en-US" sz="1800" dirty="0"/>
              <a:t>Indexes are special data structures </a:t>
            </a:r>
            <a:r>
              <a:rPr lang="en-US" sz="1800" dirty="0" smtClean="0"/>
              <a:t>that </a:t>
            </a:r>
            <a:r>
              <a:rPr lang="en-US" sz="1800" dirty="0"/>
              <a:t>store a small portion of </a:t>
            </a:r>
            <a:r>
              <a:rPr lang="en-US" sz="1800" dirty="0" smtClean="0"/>
              <a:t>a collection’s </a:t>
            </a:r>
            <a:r>
              <a:rPr lang="en-US" sz="1800" dirty="0"/>
              <a:t>data set in an easy to traverse form. The index stores the value of a specific </a:t>
            </a:r>
            <a:r>
              <a:rPr lang="en-US" sz="1800" dirty="0" smtClean="0"/>
              <a:t>field(s) </a:t>
            </a:r>
            <a:r>
              <a:rPr lang="en-US" sz="1800" dirty="0"/>
              <a:t>ordered by the value of the field. The ordering of the index entries supports efficient equality matches and range-based query operations. In addition, MongoDB can return sorted results by using the ordering in the index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docs.mongodb.com/manual/index/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Property</a:t>
            </a:r>
            <a:r>
              <a:rPr lang="en-US" sz="1800" dirty="0"/>
              <a:t>. In addition to the numerous index types MongoDB supports, indexes can also have various </a:t>
            </a:r>
            <a:r>
              <a:rPr lang="en-US" sz="1800" dirty="0" smtClean="0"/>
              <a:t>properties: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TTL Indexes, </a:t>
            </a:r>
            <a:r>
              <a:rPr lang="en-US" sz="1800" dirty="0" smtClean="0"/>
              <a:t>which are used </a:t>
            </a:r>
            <a:r>
              <a:rPr lang="en-US" sz="1800" dirty="0"/>
              <a:t>for TTL </a:t>
            </a:r>
            <a:r>
              <a:rPr lang="en-US" sz="1800" dirty="0" smtClean="0"/>
              <a:t>collections and expire </a:t>
            </a:r>
            <a:r>
              <a:rPr lang="en-US" sz="1800" dirty="0"/>
              <a:t>data after a period of time</a:t>
            </a:r>
          </a:p>
          <a:p>
            <a:pPr marL="169863" indent="0">
              <a:buNone/>
            </a:pPr>
            <a:r>
              <a:rPr lang="en-US" sz="1800" dirty="0"/>
              <a:t>Unique Indexes, which cause MongoDB to reject all documents that contain a duplicate value for the indexed field</a:t>
            </a:r>
          </a:p>
          <a:p>
            <a:pPr marL="169863" indent="0">
              <a:buNone/>
            </a:pPr>
            <a:r>
              <a:rPr lang="en-US" sz="1800" dirty="0"/>
              <a:t>Partial Indexes, which index only those documents that meet specified filter criteria.</a:t>
            </a:r>
          </a:p>
          <a:p>
            <a:pPr marL="169863" indent="0">
              <a:buNone/>
            </a:pPr>
            <a:r>
              <a:rPr lang="en-US" sz="1800" dirty="0"/>
              <a:t>Case Insensitive Indexes, which disregard the case of the index key values</a:t>
            </a:r>
          </a:p>
          <a:p>
            <a:pPr marL="169863" indent="0">
              <a:buNone/>
            </a:pPr>
            <a:r>
              <a:rPr lang="en-US" sz="1800" dirty="0"/>
              <a:t>Sparse Indexes, which do not index documents that do not have the indexed field</a:t>
            </a:r>
            <a:endParaRPr lang="en-US" sz="1800" dirty="0" smtClean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https://docs.mongodb.com/manual/core/index-properties/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Database Schema.  </a:t>
            </a:r>
            <a:r>
              <a:rPr lang="en-US" sz="1800" dirty="0"/>
              <a:t>In MongoDB, </a:t>
            </a:r>
            <a:r>
              <a:rPr lang="en-US" sz="1800" dirty="0" smtClean="0"/>
              <a:t>a </a:t>
            </a:r>
            <a:r>
              <a:rPr lang="en-US" sz="1800" dirty="0"/>
              <a:t>document schema is a JSON object that allows you to define the shape and content of documents and embedded documents in a collection.  Document schemas follow the same JSON schema specification as document validation in the MongoDB server</a:t>
            </a:r>
            <a:endParaRPr lang="en-US" sz="1800" dirty="0" smtClean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https://docs.mongodb.com/realm/mongodb/document-schemas/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Entity Relationship Diagram (</a:t>
            </a:r>
            <a:r>
              <a:rPr lang="en-US" sz="1800" dirty="0"/>
              <a:t>ERD). Data in MongoDB has a flexible schema. Collections do not enforce document structure by default. This flexibility gives you data-modeling choices to match your application and its performance </a:t>
            </a:r>
            <a:r>
              <a:rPr lang="en-US" sz="1800" dirty="0" smtClean="0"/>
              <a:t>requirements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https://docs.mongodb.com/manual/data-modeling/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</a:t>
            </a:r>
            <a:r>
              <a:rPr lang="en-US" u="sng" dirty="0"/>
              <a:t>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Basic </a:t>
            </a:r>
            <a:r>
              <a:rPr lang="en-US" sz="1800" dirty="0"/>
              <a:t>Database </a:t>
            </a:r>
            <a:r>
              <a:rPr lang="en-US" sz="1800" dirty="0" smtClean="0"/>
              <a:t>Terminology, </a:t>
            </a:r>
            <a:r>
              <a:rPr lang="en-US" sz="1800" dirty="0"/>
              <a:t>specific to MongoDB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583595"/>
          </a:xfrm>
        </p:spPr>
        <p:txBody>
          <a:bodyPr>
            <a:normAutofit/>
          </a:bodyPr>
          <a:lstStyle/>
          <a:p>
            <a:r>
              <a:rPr lang="en-US" sz="1800" dirty="0"/>
              <a:t>Review Basic Database </a:t>
            </a:r>
            <a:r>
              <a:rPr lang="en-US" sz="1800" dirty="0" smtClean="0"/>
              <a:t>Terminology, specific to MongoDB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Database. </a:t>
            </a:r>
            <a:r>
              <a:rPr lang="en-US" sz="1800" dirty="0" smtClean="0"/>
              <a:t> A </a:t>
            </a:r>
            <a:r>
              <a:rPr lang="en-US" sz="1800" dirty="0"/>
              <a:t>database is an organized collection of data, generally stored and accessed electronically from a computer </a:t>
            </a:r>
            <a:r>
              <a:rPr lang="en-US" sz="1800" dirty="0" smtClean="0"/>
              <a:t>system: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Relational databases </a:t>
            </a:r>
            <a:r>
              <a:rPr lang="en-US" sz="1800" dirty="0" smtClean="0"/>
              <a:t>were dominant </a:t>
            </a:r>
            <a:r>
              <a:rPr lang="en-US" sz="1800" dirty="0"/>
              <a:t>in the </a:t>
            </a:r>
            <a:r>
              <a:rPr lang="en-US" sz="1800" dirty="0" smtClean="0"/>
              <a:t>1980s – 2000s. They </a:t>
            </a:r>
            <a:r>
              <a:rPr lang="en-US" sz="1800" dirty="0"/>
              <a:t>model data as rows and columns in a series of </a:t>
            </a:r>
            <a:r>
              <a:rPr lang="en-US" sz="1800" dirty="0" smtClean="0"/>
              <a:t>tables.  The </a:t>
            </a:r>
            <a:r>
              <a:rPr lang="en-US" sz="1800" dirty="0"/>
              <a:t>vast majority use SQL for writing and querying </a:t>
            </a:r>
            <a:r>
              <a:rPr lang="en-US" sz="1800" dirty="0" smtClean="0"/>
              <a:t>data</a:t>
            </a:r>
          </a:p>
          <a:p>
            <a:pPr marL="169863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2000s, non-relational databases became popular, referred to as NoSQL because they use different query languages</a:t>
            </a:r>
            <a:r>
              <a:rPr lang="en-US" sz="1800" dirty="0" smtClean="0"/>
              <a:t>.  NoSQL </a:t>
            </a:r>
            <a:r>
              <a:rPr lang="en-US" sz="1800" dirty="0"/>
              <a:t>databases are often very fast, do not require fixed table schemas, avoid join operations by storing denormalized data, and are designed to scale </a:t>
            </a:r>
            <a:r>
              <a:rPr lang="en-US" sz="1800" dirty="0" smtClean="0"/>
              <a:t>horizontally</a:t>
            </a:r>
            <a:endParaRPr lang="en-US" sz="1800" dirty="0"/>
          </a:p>
          <a:p>
            <a:endParaRPr lang="en-US" sz="1800" dirty="0" smtClean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https://en.wikipedia.org/wiki/Database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Database. </a:t>
            </a:r>
            <a:r>
              <a:rPr lang="en-US" sz="1800" dirty="0" smtClean="0"/>
              <a:t> A </a:t>
            </a:r>
            <a:r>
              <a:rPr lang="en-US" sz="1800" dirty="0"/>
              <a:t>database is an organized collection of data, generally stored and accessed electronically from a computer </a:t>
            </a:r>
            <a:r>
              <a:rPr lang="en-US" sz="1800" dirty="0" smtClean="0"/>
              <a:t>system: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 smtClean="0"/>
              <a:t>For MongoDB, a database is a physical </a:t>
            </a:r>
            <a:r>
              <a:rPr lang="en-US" sz="1800" dirty="0"/>
              <a:t>container for collections. Each database gets its own set of files on the file system. A single MongoDB server typically has multiple databases</a:t>
            </a:r>
            <a:endParaRPr lang="en-US" sz="1800" dirty="0"/>
          </a:p>
          <a:p>
            <a:endParaRPr lang="en-US" sz="1800" dirty="0" smtClean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docs.mongodb.com/manual/reference/glossary/database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CRUD.  For MongoDB, CRUD operations create, read, update, and delete documents</a:t>
            </a:r>
          </a:p>
          <a:p>
            <a:pPr marL="169863" indent="0">
              <a:buNone/>
            </a:pPr>
            <a:r>
              <a:rPr lang="en-US" sz="1800" b="1" dirty="0"/>
              <a:t>C</a:t>
            </a:r>
            <a:r>
              <a:rPr lang="en-US" sz="1800" dirty="0"/>
              <a:t>reate or insert operations add new documents to a collection. If the collection does not currently exist, insert operations will create the collection</a:t>
            </a:r>
          </a:p>
          <a:p>
            <a:pPr marL="169863" indent="0">
              <a:buNone/>
            </a:pPr>
            <a:r>
              <a:rPr lang="en-US" sz="1800" b="1" dirty="0"/>
              <a:t>R</a:t>
            </a:r>
            <a:r>
              <a:rPr lang="en-US" sz="1800" dirty="0"/>
              <a:t>ead operations retrieves documents from a collection; i.e. queries a collection for documents</a:t>
            </a:r>
          </a:p>
          <a:p>
            <a:pPr marL="169863" indent="0">
              <a:buNone/>
            </a:pPr>
            <a:r>
              <a:rPr lang="en-US" sz="1800" b="1" dirty="0"/>
              <a:t>U</a:t>
            </a:r>
            <a:r>
              <a:rPr lang="en-US" sz="1800" dirty="0"/>
              <a:t>pdate operations modify existing documents in a collection</a:t>
            </a:r>
          </a:p>
          <a:p>
            <a:pPr marL="169863" indent="0">
              <a:buNone/>
            </a:pPr>
            <a:r>
              <a:rPr lang="en-US" sz="1800" b="1" dirty="0"/>
              <a:t>D</a:t>
            </a:r>
            <a:r>
              <a:rPr lang="en-US" sz="1800" dirty="0"/>
              <a:t>elete operations remove documents from a collection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https://docs.mongodb.com/manual/crud/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Collection.   In MongoDB, a </a:t>
            </a:r>
            <a:r>
              <a:rPr lang="en-US" sz="1800" dirty="0"/>
              <a:t>collection is a </a:t>
            </a:r>
            <a:r>
              <a:rPr lang="en-US" sz="1800" dirty="0" smtClean="0"/>
              <a:t>grouping </a:t>
            </a:r>
            <a:r>
              <a:rPr lang="en-US" sz="1800" dirty="0"/>
              <a:t>of MongoDB documents. A collection is the equivalent of an RDBMS table. A collection exists within a single database. Collections do not enforce a schema. Documents within a collection can have different fields. Typically, all documents in a collection have a similar or related </a:t>
            </a:r>
            <a:r>
              <a:rPr lang="en-US" sz="1800" dirty="0" smtClean="0"/>
              <a:t>purpose</a:t>
            </a:r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docs.mongodb.com/manual/collection/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Namespace.   In MongoDB, a namespace </a:t>
            </a:r>
            <a:r>
              <a:rPr lang="en-US" sz="1800" dirty="0"/>
              <a:t>is </a:t>
            </a:r>
            <a:r>
              <a:rPr lang="en-US" sz="1800" dirty="0" smtClean="0"/>
              <a:t>t The canonical </a:t>
            </a:r>
            <a:r>
              <a:rPr lang="en-US" sz="1800" dirty="0"/>
              <a:t>name for a collection or index in MongoDB. The namespace is a combination of the database name and the name of the collection or index, like so: [database-name].[collection-or-index-name]. All </a:t>
            </a:r>
            <a:r>
              <a:rPr lang="en-US" sz="1800" dirty="0" smtClean="0"/>
              <a:t>MongoDB documents </a:t>
            </a:r>
            <a:r>
              <a:rPr lang="en-US" sz="1800" dirty="0"/>
              <a:t>belong to a </a:t>
            </a:r>
            <a:r>
              <a:rPr lang="en-US" sz="1800" dirty="0" smtClean="0"/>
              <a:t>namespace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docs.mongodb.com/manual/namespace/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Document.  In MongoDB, </a:t>
            </a:r>
            <a:r>
              <a:rPr lang="en-US" sz="1800" dirty="0"/>
              <a:t>a document is a </a:t>
            </a:r>
            <a:r>
              <a:rPr lang="en-US" sz="1800" dirty="0" smtClean="0"/>
              <a:t>record </a:t>
            </a:r>
            <a:r>
              <a:rPr lang="en-US" sz="1800" dirty="0"/>
              <a:t>in a MongoDB </a:t>
            </a:r>
            <a:r>
              <a:rPr lang="en-US" sz="1800" dirty="0" smtClean="0"/>
              <a:t>collection.  It represents the </a:t>
            </a:r>
            <a:r>
              <a:rPr lang="en-US" sz="1800" dirty="0"/>
              <a:t>basic unit of data in MongoDB. Documents are analogous to JSON objects but exist in the database in a more type-rich format known as BSON</a:t>
            </a:r>
            <a:endParaRPr lang="en-US" sz="1800" dirty="0" smtClean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docs.mongodb.com/manual/document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Basic Database Terminology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BSON. BSON </a:t>
            </a:r>
            <a:r>
              <a:rPr lang="en-US" sz="1800" dirty="0"/>
              <a:t>is a serialization format used to store documents and make remote procedure calls in MongoDB. "BSON" is a portmanteau of the words "binary" and "JSON". </a:t>
            </a:r>
            <a:r>
              <a:rPr lang="en-US" sz="1800" dirty="0" smtClean="0"/>
              <a:t> One can think </a:t>
            </a:r>
            <a:r>
              <a:rPr lang="en-US" sz="1800" dirty="0"/>
              <a:t>of BSON as a binary representation of JSON (JavaScript Object Notation) documents</a:t>
            </a:r>
            <a:endParaRPr lang="en-US" sz="1800" dirty="0" smtClean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docs.mongodb.com/manual/bson/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openxmlformats.org/package/2006/metadata/core-properties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946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SavonVTI</vt:lpstr>
      <vt:lpstr>Unit03 node.js &amp; mongo Part II</vt:lpstr>
      <vt:lpstr>Objectives</vt:lpstr>
      <vt:lpstr>Basic Database Terminology</vt:lpstr>
      <vt:lpstr>Basic Database Terminology</vt:lpstr>
      <vt:lpstr>Basic Database Terminology</vt:lpstr>
      <vt:lpstr>Basic Database Terminology</vt:lpstr>
      <vt:lpstr>Basic Database Terminology</vt:lpstr>
      <vt:lpstr>Basic Database Terminology</vt:lpstr>
      <vt:lpstr>Basic Database Terminology</vt:lpstr>
      <vt:lpstr>Basic Database Terminology</vt:lpstr>
      <vt:lpstr>Basic Database Terminology</vt:lpstr>
      <vt:lpstr>Basic Database Terminology</vt:lpstr>
      <vt:lpstr>Basic Database Terminology</vt:lpstr>
      <vt:lpstr>Basic Database Terminology</vt:lpstr>
      <vt:lpstr>Basic Database Terminology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2020-07-27T11:53:37Z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