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25"/>
  </p:notesMasterIdLst>
  <p:sldIdLst>
    <p:sldId id="257" r:id="rId5"/>
    <p:sldId id="263" r:id="rId6"/>
    <p:sldId id="287" r:id="rId7"/>
    <p:sldId id="305" r:id="rId8"/>
    <p:sldId id="306" r:id="rId9"/>
    <p:sldId id="289" r:id="rId10"/>
    <p:sldId id="307" r:id="rId11"/>
    <p:sldId id="308" r:id="rId12"/>
    <p:sldId id="309" r:id="rId13"/>
    <p:sldId id="301" r:id="rId14"/>
    <p:sldId id="302" r:id="rId15"/>
    <p:sldId id="311" r:id="rId16"/>
    <p:sldId id="312" r:id="rId17"/>
    <p:sldId id="313" r:id="rId18"/>
    <p:sldId id="314" r:id="rId19"/>
    <p:sldId id="315" r:id="rId20"/>
    <p:sldId id="316" r:id="rId21"/>
    <p:sldId id="317" r:id="rId22"/>
    <p:sldId id="31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zellwk.com/blog/local-mongodb/" TargetMode="External"/><Relationship Id="rId2" Type="http://schemas.openxmlformats.org/officeDocument/2006/relationships/hyperlink" Target="https://docs.mongodb.com/compass/master/insta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ongodb.com/compass/master/install/#download-inst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ongodb.com/compass/master/install/#download-insta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ongodb.com/compass/master/conn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ongodb.com/compass/master/connect/" TargetMode="External"/><Relationship Id="rId2" Type="http://schemas.openxmlformats.org/officeDocument/2006/relationships/hyperlink" Target="https://github.com/mongodb-js/connection-model/blob/master/README.md#properti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ongodb.com/compass/master/connect/" TargetMode="External"/><Relationship Id="rId2" Type="http://schemas.openxmlformats.org/officeDocument/2006/relationships/hyperlink" Target="https://docs.mongodb.com/manual/reference/connection-st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Unit03 node.js &amp; mongo Part </a:t>
            </a:r>
            <a:r>
              <a:rPr lang="en-US" sz="4400" b="1" dirty="0" smtClean="0">
                <a:solidFill>
                  <a:schemeClr val="tx1"/>
                </a:solidFill>
              </a:rPr>
              <a:t>IV</a:t>
            </a:r>
            <a:endParaRPr lang="en-US" sz="4400" b="1"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a:t>Connection String Steps:</a:t>
            </a:r>
          </a:p>
          <a:p>
            <a:pPr marL="228600" indent="0">
              <a:buNone/>
            </a:pPr>
            <a:r>
              <a:rPr lang="en-US" sz="1800" dirty="0" smtClean="0"/>
              <a:t>Connect</a:t>
            </a:r>
            <a:endParaRPr lang="en-US" sz="1800" dirty="0"/>
          </a:p>
          <a:p>
            <a:pPr marL="457200" indent="0">
              <a:buNone/>
            </a:pPr>
            <a:r>
              <a:rPr lang="en-US" sz="1800" dirty="0" smtClean="0"/>
              <a:t>To </a:t>
            </a:r>
            <a:r>
              <a:rPr lang="en-US" sz="1800" dirty="0"/>
              <a:t>connect to your local MongoDB, </a:t>
            </a:r>
            <a:r>
              <a:rPr lang="en-US" sz="1800" dirty="0" smtClean="0"/>
              <a:t>set </a:t>
            </a:r>
            <a:r>
              <a:rPr lang="en-US" sz="1800" dirty="0"/>
              <a:t>Hostname to localhost and Port to 27017. These values are the default for all local MongoDB connections:</a:t>
            </a:r>
            <a:endParaRPr lang="en-US" sz="1800" dirty="0" smtClean="0"/>
          </a:p>
          <a:p>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pic>
        <p:nvPicPr>
          <p:cNvPr id="7" name="Picture 6"/>
          <p:cNvPicPr>
            <a:picLocks noChangeAspect="1"/>
          </p:cNvPicPr>
          <p:nvPr/>
        </p:nvPicPr>
        <p:blipFill>
          <a:blip r:embed="rId3"/>
          <a:stretch>
            <a:fillRect/>
          </a:stretch>
        </p:blipFill>
        <p:spPr>
          <a:xfrm>
            <a:off x="2683404" y="4316424"/>
            <a:ext cx="6181725" cy="1794934"/>
          </a:xfrm>
          <a:prstGeom prst="rect">
            <a:avLst/>
          </a:prstGeom>
        </p:spPr>
      </p:pic>
    </p:spTree>
    <p:extLst>
      <p:ext uri="{BB962C8B-B14F-4D97-AF65-F5344CB8AC3E}">
        <p14:creationId xmlns:p14="http://schemas.microsoft.com/office/powerpoint/2010/main" val="3143356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a:t>Connection String Steps:</a:t>
            </a:r>
          </a:p>
          <a:p>
            <a:pPr marL="228600" indent="0">
              <a:buNone/>
            </a:pPr>
            <a:r>
              <a:rPr lang="en-US" sz="1800" dirty="0"/>
              <a:t>Connect</a:t>
            </a:r>
          </a:p>
          <a:p>
            <a:pPr marL="457200" indent="0">
              <a:buNone/>
            </a:pPr>
            <a:r>
              <a:rPr lang="en-US" sz="1800" dirty="0" smtClean="0"/>
              <a:t>Once </a:t>
            </a:r>
            <a:r>
              <a:rPr lang="en-US" sz="1800" dirty="0"/>
              <a:t>you are connected to your MongoDB deployment, you may require specific user roles to access various Compass features. MongoDB Compass securely stores sensitive information entered in the connection form using an API that is specific to your operating </a:t>
            </a:r>
            <a:r>
              <a:rPr lang="en-US" sz="1800" dirty="0" smtClean="0"/>
              <a:t>system</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412432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a:t>Connection String Steps:</a:t>
            </a:r>
          </a:p>
          <a:p>
            <a:pPr marL="228600" indent="0">
              <a:buNone/>
            </a:pPr>
            <a:r>
              <a:rPr lang="en-US" sz="1800" dirty="0" smtClean="0"/>
              <a:t>Disconnect</a:t>
            </a:r>
            <a:endParaRPr lang="en-US" sz="1800" dirty="0"/>
          </a:p>
          <a:p>
            <a:pPr marL="457200" indent="0">
              <a:buNone/>
            </a:pPr>
            <a:r>
              <a:rPr lang="en-US" sz="1800" dirty="0"/>
              <a:t>Click Connect in the menu bar.  Select Disconnect from the dropdown menu. Disconnecting from a MongoDB instance closes the Compass connection to the active instance and returns the Compass view to the initial connection </a:t>
            </a:r>
            <a:r>
              <a:rPr lang="en-US" sz="1800" dirty="0" smtClean="0"/>
              <a:t>dialog</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3370964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a:t>Connection String Steps:</a:t>
            </a:r>
          </a:p>
          <a:p>
            <a:pPr marL="228600" indent="0">
              <a:buNone/>
            </a:pPr>
            <a:r>
              <a:rPr lang="en-US" sz="1800" dirty="0"/>
              <a:t>Disconnect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pic>
        <p:nvPicPr>
          <p:cNvPr id="6" name="Picture 5"/>
          <p:cNvPicPr>
            <a:picLocks noChangeAspect="1"/>
          </p:cNvPicPr>
          <p:nvPr/>
        </p:nvPicPr>
        <p:blipFill>
          <a:blip r:embed="rId3"/>
          <a:stretch>
            <a:fillRect/>
          </a:stretch>
        </p:blipFill>
        <p:spPr>
          <a:xfrm>
            <a:off x="4249207" y="2934869"/>
            <a:ext cx="4378325" cy="3097225"/>
          </a:xfrm>
          <a:prstGeom prst="rect">
            <a:avLst/>
          </a:prstGeom>
        </p:spPr>
      </p:pic>
    </p:spTree>
    <p:extLst>
      <p:ext uri="{BB962C8B-B14F-4D97-AF65-F5344CB8AC3E}">
        <p14:creationId xmlns:p14="http://schemas.microsoft.com/office/powerpoint/2010/main" val="1562860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smtClean="0"/>
              <a:t>Manually Filling In Individual Connection Fields:</a:t>
            </a:r>
          </a:p>
          <a:p>
            <a:pPr marL="169863" indent="0">
              <a:buNone/>
            </a:pPr>
            <a:r>
              <a:rPr lang="en-US" sz="1800" dirty="0"/>
              <a:t>To manually fill in individual connection fields, click Fill in connection fields </a:t>
            </a:r>
            <a:r>
              <a:rPr lang="en-US" sz="1800" dirty="0" smtClean="0"/>
              <a:t>individually</a:t>
            </a:r>
          </a:p>
          <a:p>
            <a:pPr marL="169863" indent="0">
              <a:buNone/>
            </a:pP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pic>
        <p:nvPicPr>
          <p:cNvPr id="7" name="Picture 6"/>
          <p:cNvPicPr>
            <a:picLocks noChangeAspect="1"/>
          </p:cNvPicPr>
          <p:nvPr/>
        </p:nvPicPr>
        <p:blipFill>
          <a:blip r:embed="rId3"/>
          <a:stretch>
            <a:fillRect/>
          </a:stretch>
        </p:blipFill>
        <p:spPr>
          <a:xfrm>
            <a:off x="1299633" y="3543013"/>
            <a:ext cx="9825567" cy="2275958"/>
          </a:xfrm>
          <a:prstGeom prst="rect">
            <a:avLst/>
          </a:prstGeom>
        </p:spPr>
      </p:pic>
    </p:spTree>
    <p:extLst>
      <p:ext uri="{BB962C8B-B14F-4D97-AF65-F5344CB8AC3E}">
        <p14:creationId xmlns:p14="http://schemas.microsoft.com/office/powerpoint/2010/main" val="2675645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smtClean="0"/>
              <a:t>Manually Filling In Individual Connection Fields:</a:t>
            </a:r>
          </a:p>
          <a:p>
            <a:pPr marL="169863" indent="0">
              <a:buNone/>
            </a:pPr>
            <a:r>
              <a:rPr lang="en-US" sz="1800" dirty="0" smtClean="0"/>
              <a:t>The </a:t>
            </a:r>
            <a:r>
              <a:rPr lang="en-US" sz="1800" dirty="0"/>
              <a:t>Hostname dialog contains the following connection field options:</a:t>
            </a:r>
          </a:p>
          <a:p>
            <a:pPr marL="457200" indent="0">
              <a:buNone/>
            </a:pPr>
            <a:r>
              <a:rPr lang="en-US" sz="1800" dirty="0" smtClean="0"/>
              <a:t>Hostname</a:t>
            </a:r>
            <a:r>
              <a:rPr lang="en-US" sz="1800" dirty="0"/>
              <a:t>.  The Hostname of the machine where the deployment is running.  If you are running your deployment locally, this value is localhost. If you are connecting to an Atlas cluster, you can get your hostname from your cluster detail view in Atlas</a:t>
            </a:r>
          </a:p>
          <a:p>
            <a:pPr marL="457200" indent="0">
              <a:buNone/>
            </a:pPr>
            <a:r>
              <a:rPr lang="en-US" sz="1800" dirty="0"/>
              <a:t>Port,  The Port on which the deployment is running. Not required if you are using an SRV Record to connect to your MongoDB deployment.  By default, a standalone deployment operates on port 27017. If you are connecting to a replica set, your port may also be 27018 or </a:t>
            </a:r>
            <a:r>
              <a:rPr lang="en-US" sz="1800" dirty="0" smtClean="0"/>
              <a:t>27019</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1638091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smtClean="0"/>
              <a:t>Manually Filling In Individual Connection Fields:</a:t>
            </a:r>
          </a:p>
          <a:p>
            <a:pPr marL="169863" indent="0">
              <a:buNone/>
            </a:pPr>
            <a:r>
              <a:rPr lang="en-US" sz="1800" dirty="0" smtClean="0"/>
              <a:t>The </a:t>
            </a:r>
            <a:r>
              <a:rPr lang="en-US" sz="1800" dirty="0"/>
              <a:t>Hostname dialog contains the following connection field options:</a:t>
            </a:r>
          </a:p>
          <a:p>
            <a:pPr marL="457200" indent="0">
              <a:buNone/>
            </a:pPr>
            <a:r>
              <a:rPr lang="en-US" sz="1800" dirty="0"/>
              <a:t>SRV Record.  This field indicates whether the provided Hostname is an SRV Record. If this toggle is enabled, you do not need to specify a port</a:t>
            </a:r>
          </a:p>
          <a:p>
            <a:pPr marL="457200" indent="0">
              <a:buNone/>
            </a:pPr>
            <a:r>
              <a:rPr lang="en-US" sz="1800" dirty="0"/>
              <a:t>Authentication.  This field specifies the authentication to use if the deployment requires authentication. Atlas clusters use Username / Password authentication</a:t>
            </a:r>
          </a:p>
          <a:p>
            <a:pPr marL="457200" indent="0">
              <a:buNone/>
            </a:pPr>
            <a:r>
              <a:rPr lang="en-US" sz="1800" dirty="0"/>
              <a:t>Favorite Name.  This optional field provides a name for the connection. To save the current connection entered as a favorite connection, enter a name in the input and click Create Favorite</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508621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smtClean="0"/>
              <a:t>Manually Filling In Individual Connection Fields:</a:t>
            </a:r>
          </a:p>
          <a:p>
            <a:pPr marL="169863" indent="0">
              <a:buNone/>
            </a:pPr>
            <a:r>
              <a:rPr lang="en-US" sz="1800" dirty="0"/>
              <a:t>(Optionally you can) Specify replica set and security connection options.</a:t>
            </a:r>
          </a:p>
          <a:p>
            <a:pPr marL="169863" indent="0">
              <a:buNone/>
            </a:pPr>
            <a:r>
              <a:rPr lang="en-US" sz="1800" dirty="0" smtClean="0"/>
              <a:t>The </a:t>
            </a:r>
            <a:r>
              <a:rPr lang="en-US" sz="1800" dirty="0"/>
              <a:t>More Options connection screen allows you to specify the </a:t>
            </a:r>
            <a:r>
              <a:rPr lang="en-US" sz="1800" dirty="0" smtClean="0"/>
              <a:t>following options</a:t>
            </a:r>
            <a:r>
              <a:rPr lang="en-US" sz="1800" dirty="0"/>
              <a:t>:</a:t>
            </a:r>
          </a:p>
          <a:p>
            <a:pPr marL="457200" indent="0">
              <a:buNone/>
            </a:pPr>
            <a:r>
              <a:rPr lang="en-US" sz="1800" dirty="0" smtClean="0"/>
              <a:t>Replica </a:t>
            </a:r>
            <a:r>
              <a:rPr lang="en-US" sz="1800" dirty="0"/>
              <a:t>Set Name.  If your MongoDB deployment is a replica set, specify the replica set name. Not required if you specify your replica set Hostname as an SRV </a:t>
            </a:r>
            <a:r>
              <a:rPr lang="en-US" sz="1800" dirty="0" smtClean="0"/>
              <a:t>Record</a:t>
            </a:r>
            <a:endParaRPr lang="en-US" sz="1800" dirty="0"/>
          </a:p>
          <a:p>
            <a:pPr marL="457200" indent="0">
              <a:buNone/>
            </a:pPr>
            <a:r>
              <a:rPr lang="en-US" sz="1800" dirty="0" smtClean="0"/>
              <a:t>Read </a:t>
            </a:r>
            <a:r>
              <a:rPr lang="en-US" sz="1800" dirty="0"/>
              <a:t>Preference.  Specifies how Compass directs read operations. Options are: Primary, Primary Preferred, Secondary, Secondary Preferred, and Nearest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3802182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smtClean="0"/>
              <a:t>Manually Filling In Individual Connection Fields:</a:t>
            </a:r>
          </a:p>
          <a:p>
            <a:pPr marL="169863" indent="0">
              <a:buNone/>
            </a:pPr>
            <a:r>
              <a:rPr lang="en-US" sz="1800" dirty="0"/>
              <a:t>Connect.</a:t>
            </a:r>
          </a:p>
          <a:p>
            <a:pPr marL="169863" indent="0">
              <a:buNone/>
            </a:pPr>
            <a:r>
              <a:rPr lang="en-US" sz="1800" dirty="0"/>
              <a:t>Click the Connect button to navigate to the Compass Home Page.  Once you are connected to your MongoDB deployment, you may require specific user roles to access various Compass features. MongoDB Compass securely stores sensitive information entered in the connection form using an API that is specific to your operating system</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1916636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smtClean="0"/>
              <a:t>Manually Filling In Individual Connection Fields:</a:t>
            </a:r>
          </a:p>
          <a:p>
            <a:pPr marL="169863" indent="0">
              <a:buNone/>
            </a:pPr>
            <a:r>
              <a:rPr lang="en-US" sz="1800" dirty="0" smtClean="0"/>
              <a:t>Disconnect</a:t>
            </a:r>
            <a:r>
              <a:rPr lang="en-US" sz="1800" dirty="0"/>
              <a:t>.</a:t>
            </a:r>
          </a:p>
          <a:p>
            <a:pPr marL="169863" indent="0">
              <a:buNone/>
            </a:pPr>
            <a:r>
              <a:rPr lang="en-US" sz="1800" dirty="0" smtClean="0"/>
              <a:t>The disconnect sequence is the same as for using a connection string (Slides 13 – 14)</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2266752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583595"/>
          </a:xfrm>
        </p:spPr>
        <p:txBody>
          <a:bodyPr>
            <a:normAutofit/>
          </a:bodyPr>
          <a:lstStyle/>
          <a:p>
            <a:r>
              <a:rPr lang="en-US" sz="1800" dirty="0" smtClean="0"/>
              <a:t>Explain how to connect to a MongoDB database using Compass</a:t>
            </a:r>
            <a:r>
              <a:rPr lang="en-US" sz="1800" dirty="0"/>
              <a:t>. </a:t>
            </a:r>
            <a:r>
              <a:rPr lang="en-US" sz="1800" dirty="0" smtClean="0"/>
              <a:t>This assumes </a:t>
            </a:r>
            <a:r>
              <a:rPr lang="en-US" sz="1800" dirty="0"/>
              <a:t>that node has already been loaded onto your </a:t>
            </a:r>
            <a:r>
              <a:rPr lang="en-US" sz="1800" dirty="0" smtClean="0"/>
              <a:t>system</a:t>
            </a:r>
            <a:r>
              <a:rPr lang="en-US" sz="1800" dirty="0" smtClean="0"/>
              <a:t> </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What </a:t>
            </a:r>
            <a:r>
              <a:rPr lang="en-US" u="sng" dirty="0"/>
              <a:t>We've </a:t>
            </a:r>
            <a:r>
              <a:rPr lang="en-US" u="sng" dirty="0" smtClean="0"/>
              <a:t>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How to </a:t>
            </a:r>
            <a:r>
              <a:rPr lang="en-US" sz="1800" dirty="0"/>
              <a:t>connect to a MongoDB database using </a:t>
            </a:r>
            <a:r>
              <a:rPr lang="en-US" sz="1800" dirty="0" smtClean="0"/>
              <a:t>Compass</a:t>
            </a: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MongoDB Compass is a GUI alternative to access MongoDB. It's an app that makes </a:t>
            </a:r>
            <a:r>
              <a:rPr lang="en-US" sz="1800" dirty="0" smtClean="0"/>
              <a:t>checking (</a:t>
            </a:r>
            <a:r>
              <a:rPr lang="en-US" sz="1800" dirty="0"/>
              <a:t>and editing) databases easier </a:t>
            </a:r>
            <a:r>
              <a:rPr lang="en-US" sz="1800" dirty="0" smtClean="0"/>
              <a:t>than using the </a:t>
            </a:r>
            <a:r>
              <a:rPr lang="en-US" sz="1800" dirty="0"/>
              <a:t>command </a:t>
            </a:r>
            <a:r>
              <a:rPr lang="en-US" sz="1800" dirty="0" smtClean="0"/>
              <a:t>line</a:t>
            </a:r>
          </a:p>
          <a:p>
            <a:r>
              <a:rPr lang="en-US" sz="1800" dirty="0" smtClean="0"/>
              <a:t>Compass may (or may not) install automatically with a standard Windows 10 MongoDB installation.  If it does not, it can be downloaded separated from the following URL: </a:t>
            </a:r>
            <a:r>
              <a:rPr lang="en-US" sz="1800" dirty="0">
                <a:hlinkClick r:id="rId2"/>
              </a:rPr>
              <a:t>https://docs.mongodb.com/compass/master/install</a:t>
            </a:r>
            <a:r>
              <a:rPr lang="en-US" sz="1800" dirty="0" smtClean="0">
                <a:hlinkClick r:id="rId2"/>
              </a:rPr>
              <a:t>/</a:t>
            </a:r>
            <a:r>
              <a:rPr lang="en-US" sz="1800" dirty="0" smtClean="0"/>
              <a:t> </a:t>
            </a:r>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https://zellwk.com/blog/local-mongodb/</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2770980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Compass requires:</a:t>
            </a:r>
          </a:p>
          <a:p>
            <a:pPr marL="228600" indent="0">
              <a:buNone/>
            </a:pPr>
            <a:r>
              <a:rPr lang="en-US" sz="1800" dirty="0" smtClean="0"/>
              <a:t>A 64-bit </a:t>
            </a:r>
            <a:r>
              <a:rPr lang="en-US" sz="1800" dirty="0"/>
              <a:t>version of Microsoft Windows 7 or later.</a:t>
            </a:r>
          </a:p>
          <a:p>
            <a:pPr marL="228600" indent="0">
              <a:buNone/>
            </a:pPr>
            <a:r>
              <a:rPr lang="en-US" sz="1800" dirty="0" smtClean="0"/>
              <a:t>MongoDB </a:t>
            </a:r>
            <a:r>
              <a:rPr lang="en-US" sz="1800" dirty="0"/>
              <a:t>3.6 or later.</a:t>
            </a:r>
          </a:p>
          <a:p>
            <a:pPr marL="228600" indent="0">
              <a:buNone/>
            </a:pPr>
            <a:r>
              <a:rPr lang="en-US" sz="1800" dirty="0" smtClean="0"/>
              <a:t>The Microsoft </a:t>
            </a:r>
            <a:r>
              <a:rPr lang="en-US" sz="1800" dirty="0"/>
              <a:t>.NET Framework version 4.5 or later</a:t>
            </a:r>
            <a:r>
              <a:rPr lang="en-US" sz="1800" dirty="0" smtClean="0"/>
              <a:t>.  NOTE: The </a:t>
            </a:r>
            <a:r>
              <a:rPr lang="en-US" sz="1800" dirty="0"/>
              <a:t>Compass installer prompts you to install the minimum required version of the .NET framework if it is not already installed on your system</a:t>
            </a:r>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https://docs.mongodb.com/compass/master/install/#download-install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021481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To download Compass, open the downloads page.  Select the preferred installer (.exe, .msi or .zip archive).  Download the latest version of MongoDB Compass for </a:t>
            </a:r>
            <a:r>
              <a:rPr lang="en-US" sz="1800" dirty="0" smtClean="0"/>
              <a:t>Windows</a:t>
            </a:r>
            <a:endParaRPr lang="en-US" sz="1800" dirty="0"/>
          </a:p>
          <a:p>
            <a:r>
              <a:rPr lang="en-US" sz="1800" dirty="0"/>
              <a:t>Double-click the installer file.  Follow the prompts to install Compass. You can select the destination of the Compass </a:t>
            </a:r>
            <a:r>
              <a:rPr lang="en-US" sz="1800" dirty="0" smtClean="0"/>
              <a:t>installation</a:t>
            </a:r>
            <a:endParaRPr lang="en-US" sz="1800" dirty="0"/>
          </a:p>
          <a:p>
            <a:r>
              <a:rPr lang="en-US" sz="1800" dirty="0"/>
              <a:t>Once installed, Compass launches and prompts you to configure privacy settings and specify update </a:t>
            </a:r>
            <a:r>
              <a:rPr lang="en-US" sz="1800" dirty="0" smtClean="0"/>
              <a:t>preferences</a:t>
            </a:r>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https://docs.mongodb.com/compass/master/install/#download-install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1380555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a:t>When you open Compass, an initial connection dialog appears:</a:t>
            </a:r>
            <a:endParaRPr lang="en-US" sz="1800" dirty="0" smtClean="0"/>
          </a:p>
          <a:p>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pic>
        <p:nvPicPr>
          <p:cNvPr id="7" name="Picture 6"/>
          <p:cNvPicPr>
            <a:picLocks noChangeAspect="1"/>
          </p:cNvPicPr>
          <p:nvPr/>
        </p:nvPicPr>
        <p:blipFill>
          <a:blip r:embed="rId3"/>
          <a:stretch>
            <a:fillRect/>
          </a:stretch>
        </p:blipFill>
        <p:spPr>
          <a:xfrm>
            <a:off x="1937809" y="3188307"/>
            <a:ext cx="7502525" cy="2767012"/>
          </a:xfrm>
          <a:prstGeom prst="rect">
            <a:avLst/>
          </a:prstGeom>
        </p:spPr>
      </p:pic>
    </p:spTree>
    <p:extLst>
      <p:ext uri="{BB962C8B-B14F-4D97-AF65-F5344CB8AC3E}">
        <p14:creationId xmlns:p14="http://schemas.microsoft.com/office/powerpoint/2010/main" val="1066726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a:t>Compass provides two methods to connect to your deployment:</a:t>
            </a:r>
          </a:p>
          <a:p>
            <a:pPr marL="228600" indent="0">
              <a:buNone/>
            </a:pPr>
            <a:r>
              <a:rPr lang="en-US" sz="1800" dirty="0" smtClean="0"/>
              <a:t>Providing </a:t>
            </a:r>
            <a:r>
              <a:rPr lang="en-US" sz="1800" dirty="0"/>
              <a:t>a deployment connection string</a:t>
            </a:r>
          </a:p>
          <a:p>
            <a:pPr marL="228600" indent="0">
              <a:buNone/>
            </a:pPr>
            <a:r>
              <a:rPr lang="en-US" sz="1800" dirty="0" smtClean="0"/>
              <a:t>Filling in deployment </a:t>
            </a:r>
            <a:r>
              <a:rPr lang="en-US" sz="1800" dirty="0"/>
              <a:t>information in specific </a:t>
            </a:r>
            <a:r>
              <a:rPr lang="en-US" sz="1800" dirty="0" smtClean="0"/>
              <a:t>fields</a:t>
            </a:r>
          </a:p>
          <a:p>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430166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a:bodyPr>
          <a:lstStyle/>
          <a:p>
            <a:r>
              <a:rPr lang="en-US" sz="1800" dirty="0" smtClean="0"/>
              <a:t>Connection String:</a:t>
            </a:r>
          </a:p>
          <a:p>
            <a:pPr marL="228600" indent="0">
              <a:buNone/>
            </a:pPr>
            <a:r>
              <a:rPr lang="en-US" sz="1800" dirty="0"/>
              <a:t>Compass supports most Connection String Options supported by MongoDB.  By default, Compass's default socketTimeoutMS value is 60000, or 60 seconds. For a complete list of the connection string options which Compass supports, see the Compass Connection README on GitHub at URL: </a:t>
            </a:r>
            <a:r>
              <a:rPr lang="en-US" sz="1800" dirty="0">
                <a:hlinkClick r:id="rId2"/>
              </a:rPr>
              <a:t>https://</a:t>
            </a:r>
            <a:r>
              <a:rPr lang="en-US" sz="1800" dirty="0" smtClean="0">
                <a:hlinkClick r:id="rId2"/>
              </a:rPr>
              <a:t>github.com/mongodb-js/connection-model/blob/master/README.md#properties</a:t>
            </a:r>
            <a:r>
              <a:rPr lang="en-US" sz="1800" dirty="0" smtClean="0"/>
              <a:t> </a:t>
            </a:r>
          </a:p>
          <a:p>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792823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Connecting to MongoDB with Compass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298622"/>
          </a:xfrm>
        </p:spPr>
        <p:txBody>
          <a:bodyPr>
            <a:normAutofit fontScale="92500" lnSpcReduction="20000"/>
          </a:bodyPr>
          <a:lstStyle/>
          <a:p>
            <a:r>
              <a:rPr lang="en-US" sz="1800" dirty="0" smtClean="0"/>
              <a:t>Connection String Steps:</a:t>
            </a:r>
          </a:p>
          <a:p>
            <a:pPr marL="228600" indent="0">
              <a:buNone/>
            </a:pPr>
            <a:r>
              <a:rPr lang="en-US" sz="1800" dirty="0"/>
              <a:t>Paste your connection string.</a:t>
            </a:r>
          </a:p>
          <a:p>
            <a:pPr marL="457200" indent="0">
              <a:buNone/>
            </a:pPr>
            <a:r>
              <a:rPr lang="en-US" sz="1800" dirty="0"/>
              <a:t>If you have the connection string for your deployment available, you can paste the string directly into the dialog box. You can use either the Standard Connection String Format or the DNS Seedlist Connection </a:t>
            </a:r>
            <a:r>
              <a:rPr lang="en-US" sz="1800" dirty="0" smtClean="0"/>
              <a:t>Format</a:t>
            </a:r>
            <a:endParaRPr lang="en-US" sz="1800" dirty="0"/>
          </a:p>
          <a:p>
            <a:pPr marL="457200" indent="0">
              <a:buNone/>
            </a:pPr>
            <a:r>
              <a:rPr lang="en-US" sz="1800" dirty="0" smtClean="0"/>
              <a:t>To </a:t>
            </a:r>
            <a:r>
              <a:rPr lang="en-US" sz="1800" dirty="0"/>
              <a:t>obtain the connection string for an Atlas </a:t>
            </a:r>
            <a:r>
              <a:rPr lang="en-US" sz="1800" dirty="0" smtClean="0"/>
              <a:t>cluster, navigate </a:t>
            </a:r>
            <a:r>
              <a:rPr lang="en-US" sz="1800" dirty="0"/>
              <a:t>to your Atlas Clusters </a:t>
            </a:r>
            <a:r>
              <a:rPr lang="en-US" sz="1800" dirty="0" smtClean="0"/>
              <a:t>view, click </a:t>
            </a:r>
            <a:r>
              <a:rPr lang="en-US" sz="1800" dirty="0"/>
              <a:t>Connect for your desired </a:t>
            </a:r>
            <a:r>
              <a:rPr lang="en-US" sz="1800" dirty="0" smtClean="0"/>
              <a:t>cluster, click Connect </a:t>
            </a:r>
            <a:r>
              <a:rPr lang="en-US" sz="1800" dirty="0"/>
              <a:t>with MongoDB </a:t>
            </a:r>
            <a:r>
              <a:rPr lang="en-US" sz="1800" dirty="0" smtClean="0"/>
              <a:t>Compass, and Copy </a:t>
            </a:r>
            <a:r>
              <a:rPr lang="en-US" sz="1800" dirty="0"/>
              <a:t>the provided connection </a:t>
            </a:r>
            <a:r>
              <a:rPr lang="en-US" sz="1800" dirty="0" smtClean="0"/>
              <a:t>string</a:t>
            </a:r>
            <a:endParaRPr lang="en-US" sz="1800" dirty="0"/>
          </a:p>
          <a:p>
            <a:pPr marL="457200" indent="0">
              <a:buNone/>
            </a:pPr>
            <a:r>
              <a:rPr lang="en-US" sz="1800" dirty="0" smtClean="0"/>
              <a:t>To </a:t>
            </a:r>
            <a:r>
              <a:rPr lang="en-US" sz="1800" dirty="0"/>
              <a:t>learn how to format the connection string for a deployment which is not hosted on Atlas, see Connection String URI Format at </a:t>
            </a:r>
            <a:r>
              <a:rPr lang="en-US" dirty="0">
                <a:hlinkClick r:id="rId2"/>
              </a:rPr>
              <a:t>https://docs.mongodb.com/manual/reference/connection-string/</a:t>
            </a:r>
            <a:endParaRPr lang="en-US" sz="1800" dirty="0" smtClean="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https://docs.mongodb.com/compass/master/connect/</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350713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2006/documentManagement/types"/>
    <ds:schemaRef ds:uri="http://www.w3.org/XML/1998/namespace"/>
    <ds:schemaRef ds:uri="http://purl.org/dc/elements/1.1/"/>
    <ds:schemaRef ds:uri="16c05727-aa75-4e4a-9b5f-8a80a1165891"/>
    <ds:schemaRef ds:uri="http://schemas.microsoft.com/office/infopath/2007/PartnerControls"/>
    <ds:schemaRef ds:uri="http://purl.org/dc/terms/"/>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1166</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Garamond</vt:lpstr>
      <vt:lpstr>SavonVTI</vt:lpstr>
      <vt:lpstr>Unit03 node.js &amp; mongo Part IV</vt:lpstr>
      <vt:lpstr>Objectives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Connecting to MongoDB with Compass</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2020-07-27T13:05:47Z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