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8"/>
  </p:notesMasterIdLst>
  <p:sldIdLst>
    <p:sldId id="257" r:id="rId5"/>
    <p:sldId id="263" r:id="rId6"/>
    <p:sldId id="287" r:id="rId7"/>
    <p:sldId id="290" r:id="rId8"/>
    <p:sldId id="292" r:id="rId9"/>
    <p:sldId id="291" r:id="rId10"/>
    <p:sldId id="293" r:id="rId11"/>
    <p:sldId id="294" r:id="rId12"/>
    <p:sldId id="299" r:id="rId13"/>
    <p:sldId id="295" r:id="rId14"/>
    <p:sldId id="296" r:id="rId15"/>
    <p:sldId id="300" r:id="rId16"/>
    <p:sldId id="301" r:id="rId17"/>
    <p:sldId id="302" r:id="rId18"/>
    <p:sldId id="303" r:id="rId19"/>
    <p:sldId id="304" r:id="rId20"/>
    <p:sldId id="305" r:id="rId21"/>
    <p:sldId id="306" r:id="rId22"/>
    <p:sldId id="307" r:id="rId23"/>
    <p:sldId id="308" r:id="rId24"/>
    <p:sldId id="309" r:id="rId25"/>
    <p:sldId id="312" r:id="rId26"/>
    <p:sldId id="310" r:id="rId27"/>
    <p:sldId id="311" r:id="rId28"/>
    <p:sldId id="313" r:id="rId29"/>
    <p:sldId id="314" r:id="rId30"/>
    <p:sldId id="315" r:id="rId31"/>
    <p:sldId id="316" r:id="rId32"/>
    <p:sldId id="318" r:id="rId33"/>
    <p:sldId id="319" r:id="rId34"/>
    <p:sldId id="317" r:id="rId35"/>
    <p:sldId id="320" r:id="rId36"/>
    <p:sldId id="27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nodejs/nodejs_mongodb_create_db.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3schools.com/nodejs/nodejs_mongodb_insert.as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nodejs/nodejs_mongodb_create_db.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nodejs/nodejs_mongodb_create_db.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nodejs/nodejs_mongodb_create_db.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nodejs/nodejs_mongodb_createcollection.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nodejs/nodejs_mongodb_createcollection.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nodejs/nodejs_mongodb_createcollection.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Unit03 node.js &amp; mongo Part </a:t>
            </a:r>
            <a:r>
              <a:rPr lang="en-US" sz="4400" b="1" dirty="0" smtClean="0">
                <a:solidFill>
                  <a:schemeClr val="tx1"/>
                </a:solidFill>
              </a:rPr>
              <a:t>VI</a:t>
            </a:r>
            <a:endParaRPr lang="en-US" sz="4400" b="1"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Inserting a MongoDB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To insert a record, or document as it is called in MongoDB, into a collection, </a:t>
            </a:r>
            <a:r>
              <a:rPr lang="en-US" sz="1800" dirty="0" smtClean="0"/>
              <a:t>use </a:t>
            </a:r>
            <a:r>
              <a:rPr lang="en-US" sz="1800" dirty="0"/>
              <a:t>the insertOne() method.  The first parameter of the insertOne() method is an object containing the name(s) and value(s) of each field in the document you want to insert.  It also takes a callback function where you can work with any errors, or the result of the </a:t>
            </a:r>
            <a:r>
              <a:rPr lang="en-US" sz="1800" dirty="0" smtClean="0"/>
              <a:t>insertion</a:t>
            </a:r>
          </a:p>
          <a:p>
            <a:r>
              <a:rPr lang="en-US" sz="1800" dirty="0" smtClean="0"/>
              <a:t>See the code on the next page for an example (save as insertRecord.js)</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https://www.w3schools.com/nodejs/nodejs_mongodb_insert.asp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1896331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Inserting a MongoDB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72734"/>
            <a:ext cx="10058400" cy="3843292"/>
          </a:xfrm>
        </p:spPr>
        <p:txBody>
          <a:bodyPr>
            <a:normAutofit fontScale="85000" lnSpcReduction="20000"/>
          </a:bodyPr>
          <a:lstStyle/>
          <a:p>
            <a:pPr marL="169863" indent="0">
              <a:buNone/>
            </a:pPr>
            <a:r>
              <a:rPr lang="en-US" sz="1800" dirty="0">
                <a:latin typeface="Consolas" panose="020B0609020204030204" pitchFamily="49" charset="0"/>
              </a:rPr>
              <a:t>var MongoClient = require('mongodb').MongoClient;</a:t>
            </a:r>
          </a:p>
          <a:p>
            <a:pPr marL="169863" indent="0">
              <a:buNone/>
            </a:pPr>
            <a:r>
              <a:rPr lang="en-US" sz="1800" dirty="0">
                <a:latin typeface="Consolas" panose="020B0609020204030204" pitchFamily="49" charset="0"/>
              </a:rPr>
              <a:t>var url = "mongodb://localhost:27017</a:t>
            </a:r>
            <a:r>
              <a:rPr lang="en-US" sz="1800" dirty="0" smtClean="0">
                <a:latin typeface="Consolas" panose="020B0609020204030204" pitchFamily="49" charset="0"/>
              </a:rPr>
              <a:t>/";</a:t>
            </a:r>
            <a:endParaRPr lang="en-US" sz="1800" dirty="0">
              <a:latin typeface="Consolas" panose="020B0609020204030204" pitchFamily="49" charset="0"/>
            </a:endParaRP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var myobj = { name: "Company Inc", address: "Highway 37" };</a:t>
            </a:r>
          </a:p>
          <a:p>
            <a:pPr marL="169863" indent="0">
              <a:buNone/>
            </a:pPr>
            <a:r>
              <a:rPr lang="en-US" sz="1800" dirty="0">
                <a:latin typeface="Consolas" panose="020B0609020204030204" pitchFamily="49" charset="0"/>
              </a:rPr>
              <a:t>  dbo.collection("customers").insertOne(myobj, function(err, res)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console.log("1 document inserted");</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https://www.w3schools.com/nodejs/nodejs_mongodb_insert.asp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1376308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Inserting a MongoDB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smtClean="0">
                <a:latin typeface="Consolas" panose="020B0609020204030204" pitchFamily="49" charset="0"/>
              </a:rPr>
              <a:t>node insertRecord.js </a:t>
            </a:r>
            <a:r>
              <a:rPr lang="en-US" sz="1800" dirty="0"/>
              <a:t>which should give this result</a:t>
            </a:r>
            <a:r>
              <a:rPr lang="en-US" sz="1800" dirty="0" smtClean="0"/>
              <a:t>:</a:t>
            </a:r>
            <a:endParaRPr lang="en-US" sz="1800" dirty="0"/>
          </a:p>
          <a:p>
            <a:pPr marL="228600" indent="0">
              <a:buNone/>
            </a:pPr>
            <a:r>
              <a:rPr lang="en-US" sz="1800" dirty="0">
                <a:latin typeface="Consolas" panose="020B0609020204030204" pitchFamily="49" charset="0"/>
              </a:rPr>
              <a:t>1 document </a:t>
            </a:r>
            <a:r>
              <a:rPr lang="en-US" sz="1800" dirty="0" smtClean="0">
                <a:latin typeface="Consolas" panose="020B0609020204030204" pitchFamily="49" charset="0"/>
              </a:rPr>
              <a:t>inserted</a:t>
            </a:r>
            <a:endParaRPr lang="en-US" sz="1800" dirty="0">
              <a:latin typeface="Consolas" panose="020B0609020204030204" pitchFamily="49" charset="0"/>
            </a:endParaRPr>
          </a:p>
          <a:p>
            <a:r>
              <a:rPr lang="en-US" sz="1800" dirty="0"/>
              <a:t>Note: If you try to insert documents in a collection that do not exist, MongoDB will create the collection automatically</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https://www.w3schools.com/nodejs/nodejs_mongodb_insert.asp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3153079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Inserting Multiple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To insert multiple documents into a collection in MongoDB, you use the insertMany() </a:t>
            </a:r>
            <a:r>
              <a:rPr lang="en-US" sz="1800" dirty="0" smtClean="0"/>
              <a:t>method.  The </a:t>
            </a:r>
            <a:r>
              <a:rPr lang="en-US" sz="1800" dirty="0"/>
              <a:t>first parameter of the insertMany() method is an array of objects, containing the data </a:t>
            </a:r>
            <a:r>
              <a:rPr lang="en-US" sz="1800" dirty="0" smtClean="0"/>
              <a:t>to </a:t>
            </a:r>
            <a:r>
              <a:rPr lang="en-US" sz="1800" dirty="0"/>
              <a:t>insert</a:t>
            </a:r>
            <a:r>
              <a:rPr lang="en-US" sz="1800" dirty="0" smtClean="0"/>
              <a:t>.  It </a:t>
            </a:r>
            <a:r>
              <a:rPr lang="en-US" sz="1800" dirty="0"/>
              <a:t>also takes a callback function where you can work with any errors, or the result of the insertion:</a:t>
            </a:r>
          </a:p>
          <a:p>
            <a:r>
              <a:rPr lang="en-US" sz="1800" dirty="0" smtClean="0"/>
              <a:t>As an example, see the code on the next page for an example (save as insert_Multiple_Records.js)</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https://www.w3schools.com/nodejs/nodejs_mongodb_insert.asp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129170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Inserting Multiple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3710846"/>
          </a:xfrm>
        </p:spPr>
        <p:txBody>
          <a:bodyPr>
            <a:normAutofit fontScale="92500" lnSpcReduction="20000"/>
          </a:bodyPr>
          <a:lstStyle/>
          <a:p>
            <a:pPr marL="169863" indent="0">
              <a:buNone/>
            </a:pPr>
            <a:r>
              <a:rPr lang="en-US" sz="1800" dirty="0">
                <a:latin typeface="Consolas" panose="020B0609020204030204" pitchFamily="49" charset="0"/>
              </a:rPr>
              <a:t>var MongoClient = require('mongodb').MongoClient;</a:t>
            </a:r>
          </a:p>
          <a:p>
            <a:pPr marL="169863" indent="0">
              <a:buNone/>
            </a:pPr>
            <a:r>
              <a:rPr lang="en-US" sz="1800" dirty="0">
                <a:latin typeface="Consolas" panose="020B0609020204030204" pitchFamily="49" charset="0"/>
              </a:rPr>
              <a:t>var url = "mongodb://localhost:27017</a:t>
            </a:r>
            <a:r>
              <a:rPr lang="en-US" sz="1800" dirty="0" smtClean="0">
                <a:latin typeface="Consolas" panose="020B0609020204030204" pitchFamily="49" charset="0"/>
              </a:rPr>
              <a:t>/";</a:t>
            </a:r>
            <a:endParaRPr lang="en-US" sz="1800" dirty="0">
              <a:latin typeface="Consolas" panose="020B0609020204030204" pitchFamily="49" charset="0"/>
            </a:endParaRP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var myobj = [</a:t>
            </a:r>
          </a:p>
          <a:p>
            <a:pPr marL="169863" indent="0">
              <a:buNone/>
            </a:pPr>
            <a:r>
              <a:rPr lang="en-US" sz="1800" dirty="0">
                <a:latin typeface="Consolas" panose="020B0609020204030204" pitchFamily="49" charset="0"/>
              </a:rPr>
              <a:t>    { name: 'Jeff', address: '755 Parr Rd.'},</a:t>
            </a:r>
          </a:p>
          <a:p>
            <a:pPr marL="169863" indent="0">
              <a:buNone/>
            </a:pPr>
            <a:r>
              <a:rPr lang="en-US" sz="1800" dirty="0">
                <a:latin typeface="Consolas" panose="020B0609020204030204" pitchFamily="49" charset="0"/>
              </a:rPr>
              <a:t>    { name: 'Paul', address: '4431 Finney Ave.'},</a:t>
            </a:r>
          </a:p>
          <a:p>
            <a:pPr marL="169863" indent="0">
              <a:buNone/>
            </a:pPr>
            <a:r>
              <a:rPr lang="en-US" sz="1800" dirty="0">
                <a:latin typeface="Consolas" panose="020B0609020204030204" pitchFamily="49" charset="0"/>
              </a:rPr>
              <a:t>    { name: 'Evan', address: '4431 Finney Ave'},</a:t>
            </a:r>
          </a:p>
          <a:p>
            <a:pPr marL="169863" indent="0">
              <a:buNone/>
            </a:pPr>
            <a:r>
              <a:rPr lang="en-US" sz="1800" dirty="0">
                <a:latin typeface="Consolas" panose="020B0609020204030204" pitchFamily="49" charset="0"/>
              </a:rPr>
              <a:t>  </a:t>
            </a:r>
            <a:r>
              <a:rPr lang="en-US" sz="1800" dirty="0" smtClean="0">
                <a:latin typeface="Consolas" panose="020B0609020204030204" pitchFamily="49" charset="0"/>
              </a:rPr>
              <a:t>];</a:t>
            </a: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https://www.w3schools.com/nodejs/nodejs_mongodb_insert.asp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1505028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Inserting Multiple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3710846"/>
          </a:xfrm>
        </p:spPr>
        <p:txBody>
          <a:bodyPr>
            <a:normAutofit/>
          </a:bodyPr>
          <a:lstStyle/>
          <a:p>
            <a:pPr marL="169863" indent="0">
              <a:buNone/>
            </a:pPr>
            <a:r>
              <a:rPr lang="en-US" sz="1800" dirty="0" smtClean="0">
                <a:latin typeface="Consolas" panose="020B0609020204030204" pitchFamily="49" charset="0"/>
              </a:rPr>
              <a:t>dbo.collection</a:t>
            </a:r>
            <a:r>
              <a:rPr lang="en-US" sz="1800" dirty="0">
                <a:latin typeface="Consolas" panose="020B0609020204030204" pitchFamily="49" charset="0"/>
              </a:rPr>
              <a:t>("customers").insertMany(myobj, function(err, res)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console.log("Number of documents inserted: " + res.insertedCount);</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https://www.w3schools.com/nodejs/nodejs_mongodb_insert.asp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559270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Inserting a MongoDB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smtClean="0">
                <a:latin typeface="Consolas" panose="020B0609020204030204" pitchFamily="49" charset="0"/>
              </a:rPr>
              <a:t>node insert_Multiple_Records.js </a:t>
            </a:r>
            <a:r>
              <a:rPr lang="en-US" sz="1800" dirty="0"/>
              <a:t>which should give this result</a:t>
            </a:r>
            <a:r>
              <a:rPr lang="en-US" sz="1800" dirty="0" smtClean="0"/>
              <a:t>:</a:t>
            </a:r>
            <a:endParaRPr lang="en-US" sz="1800" dirty="0"/>
          </a:p>
          <a:p>
            <a:pPr marL="228600" indent="0">
              <a:buNone/>
            </a:pPr>
            <a:r>
              <a:rPr lang="en-US" sz="1800" dirty="0" smtClean="0">
                <a:latin typeface="Consolas" panose="020B0609020204030204" pitchFamily="49" charset="0"/>
              </a:rPr>
              <a:t>Number </a:t>
            </a:r>
            <a:r>
              <a:rPr lang="en-US" sz="1800" dirty="0">
                <a:latin typeface="Consolas" panose="020B0609020204030204" pitchFamily="49" charset="0"/>
              </a:rPr>
              <a:t>of documents inserted: 3</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https://www.w3schools.com/nodejs/nodejs_mongodb_insert.asp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1633087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a:t>
            </a:r>
            <a:r>
              <a:rPr lang="en-US" u="sng" dirty="0"/>
              <a:t>a MongoDB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In MongoDB </a:t>
            </a:r>
            <a:r>
              <a:rPr lang="en-US" sz="1800" dirty="0" smtClean="0"/>
              <a:t>use </a:t>
            </a:r>
            <a:r>
              <a:rPr lang="en-US" sz="1800" dirty="0"/>
              <a:t>the find and findOne methods to find data in a collection</a:t>
            </a:r>
          </a:p>
          <a:p>
            <a:pPr marL="169863" indent="0">
              <a:buNone/>
            </a:pPr>
            <a:r>
              <a:rPr lang="en-US" sz="1800" dirty="0"/>
              <a:t>To select data from a collection in MongoDB, </a:t>
            </a:r>
            <a:r>
              <a:rPr lang="en-US" sz="1800" dirty="0" smtClean="0"/>
              <a:t>use </a:t>
            </a:r>
            <a:r>
              <a:rPr lang="en-US" sz="1800" dirty="0"/>
              <a:t>the findOne() </a:t>
            </a:r>
            <a:r>
              <a:rPr lang="en-US" sz="1800" dirty="0" smtClean="0"/>
              <a:t>method, which returns </a:t>
            </a:r>
            <a:r>
              <a:rPr lang="en-US" sz="1800" dirty="0"/>
              <a:t>the first occurrence in the selection.  The first parameter of the findOne() method is a query object. In this example we use an empty query object, which selects all documents in a collection (but returns only the first document)</a:t>
            </a:r>
          </a:p>
          <a:p>
            <a:pPr marL="169863" indent="0">
              <a:buNone/>
            </a:pPr>
            <a:r>
              <a:rPr lang="en-US" sz="1800" dirty="0"/>
              <a:t>As an example, create the find_One.js file shown </a:t>
            </a:r>
            <a:r>
              <a:rPr lang="en-US" sz="1800" dirty="0" smtClean="0"/>
              <a:t>next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www.w3schools.com/nodejs/nodejs_mongodb_ifind.asp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1184470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a:t>
            </a:r>
            <a:r>
              <a:rPr lang="en-US" u="sng" dirty="0"/>
              <a:t>a MongoDB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38868"/>
            <a:ext cx="10058400" cy="3877158"/>
          </a:xfrm>
        </p:spPr>
        <p:txBody>
          <a:bodyPr>
            <a:normAutofit fontScale="92500" lnSpcReduction="20000"/>
          </a:bodyPr>
          <a:lstStyle/>
          <a:p>
            <a:pPr marL="119063" indent="0">
              <a:buNone/>
            </a:pPr>
            <a:r>
              <a:rPr lang="en-US" sz="1800" dirty="0">
                <a:latin typeface="Consolas" panose="020B0609020204030204" pitchFamily="49" charset="0"/>
              </a:rPr>
              <a:t>var MongoClient = require('mongodb').MongoClient;</a:t>
            </a:r>
          </a:p>
          <a:p>
            <a:pPr marL="119063" indent="0">
              <a:buNone/>
            </a:pPr>
            <a:r>
              <a:rPr lang="en-US" sz="1800" dirty="0">
                <a:latin typeface="Consolas" panose="020B0609020204030204" pitchFamily="49" charset="0"/>
              </a:rPr>
              <a:t>var url = "mongodb://localhost:27017/";</a:t>
            </a:r>
          </a:p>
          <a:p>
            <a:pPr marL="119063" indent="0">
              <a:buNone/>
            </a:pPr>
            <a:r>
              <a:rPr lang="en-US" sz="1800" dirty="0" smtClean="0">
                <a:latin typeface="Consolas" panose="020B0609020204030204" pitchFamily="49" charset="0"/>
              </a:rPr>
              <a:t>MongoClient.connect(url</a:t>
            </a:r>
            <a:r>
              <a:rPr lang="en-US" sz="1800" dirty="0">
                <a:latin typeface="Consolas" panose="020B0609020204030204" pitchFamily="49" charset="0"/>
              </a:rPr>
              <a:t>, function(err, db) {</a:t>
            </a:r>
          </a:p>
          <a:p>
            <a:pPr marL="119063" indent="0">
              <a:buNone/>
            </a:pPr>
            <a:r>
              <a:rPr lang="en-US" sz="1800" dirty="0">
                <a:latin typeface="Consolas" panose="020B0609020204030204" pitchFamily="49" charset="0"/>
              </a:rPr>
              <a:t>  if (err) throw err;</a:t>
            </a:r>
          </a:p>
          <a:p>
            <a:pPr marL="119063" indent="0">
              <a:buNone/>
            </a:pPr>
            <a:r>
              <a:rPr lang="en-US" sz="1800" dirty="0">
                <a:latin typeface="Consolas" panose="020B0609020204030204" pitchFamily="49" charset="0"/>
              </a:rPr>
              <a:t>  var dbo = db.db("mydb");</a:t>
            </a:r>
          </a:p>
          <a:p>
            <a:pPr marL="119063" indent="0">
              <a:buNone/>
            </a:pPr>
            <a:r>
              <a:rPr lang="en-US" sz="1800" dirty="0">
                <a:latin typeface="Consolas" panose="020B0609020204030204" pitchFamily="49" charset="0"/>
              </a:rPr>
              <a:t>  dbo.collection("customers").findOne({}, function(err, result) {</a:t>
            </a:r>
          </a:p>
          <a:p>
            <a:pPr marL="119063" indent="0">
              <a:buNone/>
            </a:pPr>
            <a:r>
              <a:rPr lang="en-US" sz="1800" dirty="0">
                <a:latin typeface="Consolas" panose="020B0609020204030204" pitchFamily="49" charset="0"/>
              </a:rPr>
              <a:t>    if (err) throw err;</a:t>
            </a:r>
          </a:p>
          <a:p>
            <a:pPr marL="119063" indent="0">
              <a:buNone/>
            </a:pPr>
            <a:r>
              <a:rPr lang="en-US" sz="1800" dirty="0">
                <a:latin typeface="Consolas" panose="020B0609020204030204" pitchFamily="49" charset="0"/>
              </a:rPr>
              <a:t>    console.log(result.name);</a:t>
            </a:r>
          </a:p>
          <a:p>
            <a:pPr marL="119063" indent="0">
              <a:buNone/>
            </a:pPr>
            <a:r>
              <a:rPr lang="en-US" sz="1800" dirty="0">
                <a:latin typeface="Consolas" panose="020B0609020204030204" pitchFamily="49" charset="0"/>
              </a:rPr>
              <a:t>    db.close();</a:t>
            </a:r>
          </a:p>
          <a:p>
            <a:pPr marL="119063" indent="0">
              <a:buNone/>
            </a:pPr>
            <a:r>
              <a:rPr lang="en-US" sz="1800" dirty="0">
                <a:latin typeface="Consolas" panose="020B0609020204030204" pitchFamily="49" charset="0"/>
              </a:rPr>
              <a:t>  });</a:t>
            </a:r>
          </a:p>
          <a:p>
            <a:pPr marL="1190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3102219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a:t>
            </a:r>
            <a:r>
              <a:rPr lang="en-US" u="sng" dirty="0"/>
              <a:t>a MongoDB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38868"/>
            <a:ext cx="10058400" cy="3877158"/>
          </a:xfrm>
        </p:spPr>
        <p:txBody>
          <a:bodyPr>
            <a:normAutofit/>
          </a:bodyPr>
          <a:lstStyle/>
          <a:p>
            <a:r>
              <a:rPr lang="en-US" sz="1800" dirty="0"/>
              <a:t>Run </a:t>
            </a:r>
            <a:r>
              <a:rPr lang="en-US" sz="1800" dirty="0">
                <a:latin typeface="Consolas" panose="020B0609020204030204" pitchFamily="49" charset="0"/>
              </a:rPr>
              <a:t>node </a:t>
            </a:r>
            <a:r>
              <a:rPr lang="en-US" sz="1800" dirty="0" smtClean="0">
                <a:latin typeface="Consolas" panose="020B0609020204030204" pitchFamily="49" charset="0"/>
              </a:rPr>
              <a:t>find_One.js </a:t>
            </a:r>
            <a:r>
              <a:rPr lang="en-US" sz="1800" dirty="0"/>
              <a:t>which should give this result:</a:t>
            </a:r>
          </a:p>
          <a:p>
            <a:pPr marL="228600" indent="0">
              <a:buNone/>
            </a:pPr>
            <a:r>
              <a:rPr lang="en-US" sz="1800" dirty="0" smtClean="0">
                <a:latin typeface="Consolas" panose="020B0609020204030204" pitchFamily="49" charset="0"/>
              </a:rPr>
              <a:t>Company Inc</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1509753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583595"/>
          </a:xfrm>
        </p:spPr>
        <p:txBody>
          <a:bodyPr>
            <a:normAutofit/>
          </a:bodyPr>
          <a:lstStyle/>
          <a:p>
            <a:r>
              <a:rPr lang="en-US" sz="1800" dirty="0"/>
              <a:t>Review the use of </a:t>
            </a:r>
            <a:r>
              <a:rPr lang="en-US" sz="1800" dirty="0" smtClean="0"/>
              <a:t>some major </a:t>
            </a:r>
            <a:r>
              <a:rPr lang="en-US" sz="1800" dirty="0"/>
              <a:t>MongoDB </a:t>
            </a:r>
            <a:r>
              <a:rPr lang="en-US" sz="1800" dirty="0" smtClean="0"/>
              <a:t>methods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All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The find() method returns all occurrences in the selection.  The first parameter of the find() method is a query object</a:t>
            </a:r>
          </a:p>
          <a:p>
            <a:r>
              <a:rPr lang="en-US" sz="1800" dirty="0"/>
              <a:t>In the next example (find_All.js) an empty query object, which selects all documents in the customers collection is used</a:t>
            </a:r>
          </a:p>
          <a:p>
            <a:r>
              <a:rPr lang="en-US" sz="1800" dirty="0"/>
              <a:t>No parameters in the find() method gives a result similar to SELECT * in MySQL.</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www.w3schools.com/nodejs/nodejs_mongodb_ifind.asp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1214123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All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38868"/>
            <a:ext cx="10058400" cy="3877158"/>
          </a:xfrm>
        </p:spPr>
        <p:txBody>
          <a:bodyPr>
            <a:normAutofit fontScale="92500" lnSpcReduction="20000"/>
          </a:bodyPr>
          <a:lstStyle/>
          <a:p>
            <a:pPr marL="119063" indent="0">
              <a:buNone/>
            </a:pPr>
            <a:r>
              <a:rPr lang="en-US" sz="1800" dirty="0">
                <a:latin typeface="Consolas" panose="020B0609020204030204" pitchFamily="49" charset="0"/>
              </a:rPr>
              <a:t>var MongoClient = require('mongodb').MongoClient;</a:t>
            </a:r>
          </a:p>
          <a:p>
            <a:pPr marL="119063" indent="0">
              <a:buNone/>
            </a:pPr>
            <a:r>
              <a:rPr lang="en-US" sz="1800" dirty="0">
                <a:latin typeface="Consolas" panose="020B0609020204030204" pitchFamily="49" charset="0"/>
              </a:rPr>
              <a:t>var url = "mongodb://localhost:27017</a:t>
            </a:r>
            <a:r>
              <a:rPr lang="en-US" sz="1800" dirty="0" smtClean="0">
                <a:latin typeface="Consolas" panose="020B0609020204030204" pitchFamily="49" charset="0"/>
              </a:rPr>
              <a:t>/";</a:t>
            </a:r>
            <a:endParaRPr lang="en-US" sz="1800" dirty="0">
              <a:latin typeface="Consolas" panose="020B0609020204030204" pitchFamily="49" charset="0"/>
            </a:endParaRPr>
          </a:p>
          <a:p>
            <a:pPr marL="119063" indent="0">
              <a:buNone/>
            </a:pPr>
            <a:r>
              <a:rPr lang="en-US" sz="1800" dirty="0">
                <a:latin typeface="Consolas" panose="020B0609020204030204" pitchFamily="49" charset="0"/>
              </a:rPr>
              <a:t>MongoClient.connect(url, function(err, db) {</a:t>
            </a:r>
          </a:p>
          <a:p>
            <a:pPr marL="119063" indent="0">
              <a:buNone/>
            </a:pPr>
            <a:r>
              <a:rPr lang="en-US" sz="1800" dirty="0">
                <a:latin typeface="Consolas" panose="020B0609020204030204" pitchFamily="49" charset="0"/>
              </a:rPr>
              <a:t>  if (err) throw err;</a:t>
            </a:r>
          </a:p>
          <a:p>
            <a:pPr marL="119063" indent="0">
              <a:buNone/>
            </a:pPr>
            <a:r>
              <a:rPr lang="en-US" sz="1800" dirty="0">
                <a:latin typeface="Consolas" panose="020B0609020204030204" pitchFamily="49" charset="0"/>
              </a:rPr>
              <a:t>  var dbo = db.db("mydb");</a:t>
            </a:r>
          </a:p>
          <a:p>
            <a:pPr marL="119063" indent="0">
              <a:buNone/>
            </a:pPr>
            <a:r>
              <a:rPr lang="en-US" sz="1800" dirty="0">
                <a:latin typeface="Consolas" panose="020B0609020204030204" pitchFamily="49" charset="0"/>
              </a:rPr>
              <a:t>  dbo.collection("customers").find({}).toArray(function(err, result) {</a:t>
            </a:r>
          </a:p>
          <a:p>
            <a:pPr marL="119063" indent="0">
              <a:buNone/>
            </a:pPr>
            <a:r>
              <a:rPr lang="en-US" sz="1800" dirty="0">
                <a:latin typeface="Consolas" panose="020B0609020204030204" pitchFamily="49" charset="0"/>
              </a:rPr>
              <a:t>    if (err) throw err;</a:t>
            </a:r>
          </a:p>
          <a:p>
            <a:pPr marL="119063" indent="0">
              <a:buNone/>
            </a:pPr>
            <a:r>
              <a:rPr lang="en-US" sz="1800" dirty="0">
                <a:latin typeface="Consolas" panose="020B0609020204030204" pitchFamily="49" charset="0"/>
              </a:rPr>
              <a:t>    console.log(result);</a:t>
            </a:r>
          </a:p>
          <a:p>
            <a:pPr marL="119063" indent="0">
              <a:buNone/>
            </a:pPr>
            <a:r>
              <a:rPr lang="en-US" sz="1800" dirty="0">
                <a:latin typeface="Consolas" panose="020B0609020204030204" pitchFamily="49" charset="0"/>
              </a:rPr>
              <a:t>    db.close();</a:t>
            </a:r>
          </a:p>
          <a:p>
            <a:pPr marL="119063" indent="0">
              <a:buNone/>
            </a:pPr>
            <a:r>
              <a:rPr lang="en-US" sz="1800" dirty="0">
                <a:latin typeface="Consolas" panose="020B0609020204030204" pitchFamily="49" charset="0"/>
              </a:rPr>
              <a:t>  });</a:t>
            </a:r>
          </a:p>
          <a:p>
            <a:pPr marL="1190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3672880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All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38868"/>
            <a:ext cx="10058400" cy="3877158"/>
          </a:xfrm>
        </p:spPr>
        <p:txBody>
          <a:bodyPr>
            <a:normAutofit fontScale="92500" lnSpcReduction="20000"/>
          </a:bodyPr>
          <a:lstStyle/>
          <a:p>
            <a:pPr marL="119063" indent="0">
              <a:buNone/>
            </a:pPr>
            <a:r>
              <a:rPr lang="en-US" sz="1800" dirty="0">
                <a:latin typeface="Consolas" panose="020B0609020204030204" pitchFamily="49" charset="0"/>
              </a:rPr>
              <a:t>var MongoClient = require('mongodb').MongoClient;</a:t>
            </a:r>
          </a:p>
          <a:p>
            <a:pPr marL="119063" indent="0">
              <a:buNone/>
            </a:pPr>
            <a:r>
              <a:rPr lang="en-US" sz="1800" dirty="0">
                <a:latin typeface="Consolas" panose="020B0609020204030204" pitchFamily="49" charset="0"/>
              </a:rPr>
              <a:t>var url = "mongodb://localhost:27017</a:t>
            </a:r>
            <a:r>
              <a:rPr lang="en-US" sz="1800" dirty="0" smtClean="0">
                <a:latin typeface="Consolas" panose="020B0609020204030204" pitchFamily="49" charset="0"/>
              </a:rPr>
              <a:t>/";</a:t>
            </a:r>
            <a:endParaRPr lang="en-US" sz="1800" dirty="0">
              <a:latin typeface="Consolas" panose="020B0609020204030204" pitchFamily="49" charset="0"/>
            </a:endParaRPr>
          </a:p>
          <a:p>
            <a:pPr marL="119063" indent="0">
              <a:buNone/>
            </a:pPr>
            <a:r>
              <a:rPr lang="en-US" sz="1800" dirty="0">
                <a:latin typeface="Consolas" panose="020B0609020204030204" pitchFamily="49" charset="0"/>
              </a:rPr>
              <a:t>MongoClient.connect(url, function(err, db) {</a:t>
            </a:r>
          </a:p>
          <a:p>
            <a:pPr marL="119063" indent="0">
              <a:buNone/>
            </a:pPr>
            <a:r>
              <a:rPr lang="en-US" sz="1800" dirty="0">
                <a:latin typeface="Consolas" panose="020B0609020204030204" pitchFamily="49" charset="0"/>
              </a:rPr>
              <a:t>  if (err) throw err;</a:t>
            </a:r>
          </a:p>
          <a:p>
            <a:pPr marL="119063" indent="0">
              <a:buNone/>
            </a:pPr>
            <a:r>
              <a:rPr lang="en-US" sz="1800" dirty="0">
                <a:latin typeface="Consolas" panose="020B0609020204030204" pitchFamily="49" charset="0"/>
              </a:rPr>
              <a:t>  var dbo = db.db("mydb");</a:t>
            </a:r>
          </a:p>
          <a:p>
            <a:pPr marL="119063" indent="0">
              <a:buNone/>
            </a:pPr>
            <a:r>
              <a:rPr lang="en-US" sz="1800" dirty="0">
                <a:latin typeface="Consolas" panose="020B0609020204030204" pitchFamily="49" charset="0"/>
              </a:rPr>
              <a:t>  dbo.collection("customers").find({}).toArray(function(err, result) {</a:t>
            </a:r>
          </a:p>
          <a:p>
            <a:pPr marL="119063" indent="0">
              <a:buNone/>
            </a:pPr>
            <a:r>
              <a:rPr lang="en-US" sz="1800" dirty="0">
                <a:latin typeface="Consolas" panose="020B0609020204030204" pitchFamily="49" charset="0"/>
              </a:rPr>
              <a:t>    if (err) throw err;</a:t>
            </a:r>
          </a:p>
          <a:p>
            <a:pPr marL="119063" indent="0">
              <a:buNone/>
            </a:pPr>
            <a:r>
              <a:rPr lang="en-US" sz="1800" dirty="0">
                <a:latin typeface="Consolas" panose="020B0609020204030204" pitchFamily="49" charset="0"/>
              </a:rPr>
              <a:t>    console.log(result);</a:t>
            </a:r>
          </a:p>
          <a:p>
            <a:pPr marL="119063" indent="0">
              <a:buNone/>
            </a:pPr>
            <a:r>
              <a:rPr lang="en-US" sz="1800" dirty="0">
                <a:latin typeface="Consolas" panose="020B0609020204030204" pitchFamily="49" charset="0"/>
              </a:rPr>
              <a:t>    db.close();</a:t>
            </a:r>
          </a:p>
          <a:p>
            <a:pPr marL="119063" indent="0">
              <a:buNone/>
            </a:pPr>
            <a:r>
              <a:rPr lang="en-US" sz="1800" dirty="0">
                <a:latin typeface="Consolas" panose="020B0609020204030204" pitchFamily="49" charset="0"/>
              </a:rPr>
              <a:t>  });</a:t>
            </a:r>
          </a:p>
          <a:p>
            <a:pPr marL="1190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3522813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Multiple </a:t>
            </a:r>
            <a:r>
              <a:rPr lang="en-US" u="sng" dirty="0"/>
              <a:t>MongoDB </a:t>
            </a:r>
            <a:r>
              <a:rPr lang="en-US" u="sng" dirty="0" smtClean="0"/>
              <a:t>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38868"/>
            <a:ext cx="10058400" cy="3877158"/>
          </a:xfrm>
        </p:spPr>
        <p:txBody>
          <a:bodyPr>
            <a:normAutofit/>
          </a:bodyPr>
          <a:lstStyle/>
          <a:p>
            <a:r>
              <a:rPr lang="en-US" sz="1800" dirty="0"/>
              <a:t>Run </a:t>
            </a:r>
            <a:r>
              <a:rPr lang="en-US" sz="1800" dirty="0">
                <a:latin typeface="Consolas" panose="020B0609020204030204" pitchFamily="49" charset="0"/>
              </a:rPr>
              <a:t>node </a:t>
            </a:r>
            <a:r>
              <a:rPr lang="en-US" sz="1800" dirty="0" smtClean="0">
                <a:latin typeface="Consolas" panose="020B0609020204030204" pitchFamily="49" charset="0"/>
              </a:rPr>
              <a:t>find_All.js </a:t>
            </a:r>
            <a:r>
              <a:rPr lang="en-US" sz="1800" dirty="0"/>
              <a:t>which should give this result:</a:t>
            </a:r>
          </a:p>
          <a:p>
            <a:pPr marL="228600" indent="0">
              <a:buNone/>
            </a:pP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pic>
        <p:nvPicPr>
          <p:cNvPr id="6" name="Picture 5"/>
          <p:cNvPicPr>
            <a:picLocks noChangeAspect="1"/>
          </p:cNvPicPr>
          <p:nvPr/>
        </p:nvPicPr>
        <p:blipFill>
          <a:blip r:embed="rId3"/>
          <a:stretch>
            <a:fillRect/>
          </a:stretch>
        </p:blipFill>
        <p:spPr>
          <a:xfrm>
            <a:off x="3079750" y="2364740"/>
            <a:ext cx="3947583" cy="3670300"/>
          </a:xfrm>
          <a:prstGeom prst="rect">
            <a:avLst/>
          </a:prstGeom>
        </p:spPr>
      </p:pic>
    </p:spTree>
    <p:extLst>
      <p:ext uri="{BB962C8B-B14F-4D97-AF65-F5344CB8AC3E}">
        <p14:creationId xmlns:p14="http://schemas.microsoft.com/office/powerpoint/2010/main" val="3177529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Some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The second parameter of the find() method is the projection object that describes which fields to include in the result</a:t>
            </a:r>
            <a:r>
              <a:rPr lang="en-US" sz="1800" dirty="0" smtClean="0"/>
              <a:t>.  This </a:t>
            </a:r>
            <a:r>
              <a:rPr lang="en-US" sz="1800" dirty="0"/>
              <a:t>parameter is optional, and if omitted, all fields will be included in the </a:t>
            </a:r>
            <a:r>
              <a:rPr lang="en-US" sz="1800" dirty="0" smtClean="0"/>
              <a:t>result</a:t>
            </a:r>
            <a:endParaRPr lang="en-US" sz="1800" dirty="0"/>
          </a:p>
          <a:p>
            <a:r>
              <a:rPr lang="en-US" sz="1800" dirty="0"/>
              <a:t>In example find_Some.js on the next page, you return the fields "name" and "address" of all documents in the customers </a:t>
            </a:r>
            <a:r>
              <a:rPr lang="en-US" sz="1800" dirty="0" smtClean="0"/>
              <a:t>collection</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1662571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Some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794934"/>
            <a:ext cx="10058400" cy="4021092"/>
          </a:xfrm>
        </p:spPr>
        <p:txBody>
          <a:bodyPr>
            <a:normAutofit fontScale="85000" lnSpcReduction="10000"/>
          </a:bodyPr>
          <a:lstStyle/>
          <a:p>
            <a:pPr marL="169863" indent="0">
              <a:buNone/>
            </a:pPr>
            <a:r>
              <a:rPr lang="en-US" sz="1800" dirty="0">
                <a:latin typeface="Consolas" panose="020B0609020204030204" pitchFamily="49" charset="0"/>
              </a:rPr>
              <a:t>var MongoClient = require('mongodb').MongoClient;</a:t>
            </a:r>
          </a:p>
          <a:p>
            <a:pPr marL="169863" indent="0">
              <a:buNone/>
            </a:pPr>
            <a:r>
              <a:rPr lang="en-US" sz="1800" dirty="0">
                <a:latin typeface="Consolas" panose="020B0609020204030204" pitchFamily="49" charset="0"/>
              </a:rPr>
              <a:t>var url = "mongodb://localhost:27017</a:t>
            </a:r>
            <a:r>
              <a:rPr lang="en-US" sz="1800" dirty="0" smtClean="0">
                <a:latin typeface="Consolas" panose="020B0609020204030204" pitchFamily="49" charset="0"/>
              </a:rPr>
              <a:t>/";</a:t>
            </a:r>
            <a:endParaRPr lang="en-US" sz="1800" dirty="0">
              <a:latin typeface="Consolas" panose="020B0609020204030204" pitchFamily="49" charset="0"/>
            </a:endParaRP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dbo.collection("customers").find({}, { projection: { _id: 0, name: 1, address: 1 } }).toArray(function(err, result)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console.log(result);</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706774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Find Multiple </a:t>
            </a:r>
            <a:r>
              <a:rPr lang="en-US" u="sng" dirty="0"/>
              <a:t>MongoDB </a:t>
            </a:r>
            <a:r>
              <a:rPr lang="en-US" u="sng" dirty="0" smtClean="0"/>
              <a:t>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38868"/>
            <a:ext cx="10058400" cy="3877158"/>
          </a:xfrm>
        </p:spPr>
        <p:txBody>
          <a:bodyPr>
            <a:normAutofit/>
          </a:bodyPr>
          <a:lstStyle/>
          <a:p>
            <a:r>
              <a:rPr lang="en-US" sz="1800" dirty="0"/>
              <a:t>Run </a:t>
            </a:r>
            <a:r>
              <a:rPr lang="en-US" sz="1800" dirty="0">
                <a:latin typeface="Consolas" panose="020B0609020204030204" pitchFamily="49" charset="0"/>
              </a:rPr>
              <a:t>node </a:t>
            </a:r>
            <a:r>
              <a:rPr lang="en-US" sz="1800" dirty="0" smtClean="0">
                <a:latin typeface="Consolas" panose="020B0609020204030204" pitchFamily="49" charset="0"/>
              </a:rPr>
              <a:t>find_Some.js </a:t>
            </a:r>
            <a:r>
              <a:rPr lang="en-US" sz="1800" dirty="0"/>
              <a:t>which should give this result</a:t>
            </a:r>
            <a:r>
              <a:rPr lang="en-US" sz="1800" dirty="0" smtClean="0"/>
              <a: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www.w3schools.com/nodejs/nodejs_mongodb_find.asp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pic>
        <p:nvPicPr>
          <p:cNvPr id="7" name="Picture 6"/>
          <p:cNvPicPr>
            <a:picLocks noChangeAspect="1"/>
          </p:cNvPicPr>
          <p:nvPr/>
        </p:nvPicPr>
        <p:blipFill>
          <a:blip r:embed="rId3"/>
          <a:stretch>
            <a:fillRect/>
          </a:stretch>
        </p:blipFill>
        <p:spPr>
          <a:xfrm>
            <a:off x="2207683" y="2651125"/>
            <a:ext cx="6743700" cy="1657350"/>
          </a:xfrm>
          <a:prstGeom prst="rect">
            <a:avLst/>
          </a:prstGeom>
        </p:spPr>
      </p:pic>
    </p:spTree>
    <p:extLst>
      <p:ext uri="{BB962C8B-B14F-4D97-AF65-F5344CB8AC3E}">
        <p14:creationId xmlns:p14="http://schemas.microsoft.com/office/powerpoint/2010/main" val="2654490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Query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When finding documents in a collection, you can filter the result by using a query object.  The first argument of the find() method is a query object, and is used to limit the search</a:t>
            </a:r>
          </a:p>
          <a:p>
            <a:r>
              <a:rPr lang="en-US" sz="1800" dirty="0"/>
              <a:t>In the following example (show_Finney.js), the output is limited to an address of "4431 Finney Ave</a:t>
            </a:r>
            <a:r>
              <a:rPr lang="en-US" sz="1800" dirty="0" smtClean="0"/>
              <a: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www.w3schools.com/nodejs/nodejs_mongodb_query.asp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1039136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Query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761068"/>
            <a:ext cx="10058400" cy="4054958"/>
          </a:xfrm>
        </p:spPr>
        <p:txBody>
          <a:bodyPr>
            <a:normAutofit fontScale="85000" lnSpcReduction="20000"/>
          </a:bodyPr>
          <a:lstStyle/>
          <a:p>
            <a:pPr marL="169863" indent="0">
              <a:buNone/>
            </a:pPr>
            <a:r>
              <a:rPr lang="en-US" sz="1800" dirty="0">
                <a:latin typeface="Consolas" panose="020B0609020204030204" pitchFamily="49" charset="0"/>
              </a:rPr>
              <a:t>var MongoClient = require('mongodb').MongoClient;</a:t>
            </a:r>
          </a:p>
          <a:p>
            <a:pPr marL="169863" indent="0">
              <a:buNone/>
            </a:pPr>
            <a:r>
              <a:rPr lang="en-US" sz="1800" dirty="0">
                <a:latin typeface="Consolas" panose="020B0609020204030204" pitchFamily="49" charset="0"/>
              </a:rPr>
              <a:t>var url = "mongodb://localhost:27017</a:t>
            </a:r>
            <a:r>
              <a:rPr lang="en-US" sz="1800" dirty="0" smtClean="0">
                <a:latin typeface="Consolas" panose="020B0609020204030204" pitchFamily="49" charset="0"/>
              </a:rPr>
              <a:t>/";</a:t>
            </a:r>
            <a:endParaRPr lang="en-US" sz="1800" dirty="0">
              <a:latin typeface="Consolas" panose="020B0609020204030204" pitchFamily="49" charset="0"/>
            </a:endParaRP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var query = { address: "4431 Finney Ave" };</a:t>
            </a:r>
          </a:p>
          <a:p>
            <a:pPr marL="169863" indent="0">
              <a:buNone/>
            </a:pPr>
            <a:r>
              <a:rPr lang="en-US" sz="1800" dirty="0">
                <a:latin typeface="Consolas" panose="020B0609020204030204" pitchFamily="49" charset="0"/>
              </a:rPr>
              <a:t>  dbo.collection("customers").find(query).toArray(function(err, result)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console.log(result);</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www.w3schools.com/nodejs/nodejs_mongodb_query.asp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2257228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Query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a:latin typeface="Consolas" panose="020B0609020204030204" pitchFamily="49" charset="0"/>
              </a:rPr>
              <a:t>node </a:t>
            </a:r>
            <a:r>
              <a:rPr lang="en-US" sz="1800" dirty="0" smtClean="0">
                <a:latin typeface="Consolas" panose="020B0609020204030204" pitchFamily="49" charset="0"/>
              </a:rPr>
              <a:t>show_Finney.js </a:t>
            </a:r>
            <a:r>
              <a:rPr lang="en-US" sz="1800" dirty="0"/>
              <a:t>which should give this result</a:t>
            </a:r>
            <a:r>
              <a:rPr lang="en-US" sz="1800" dirty="0" smtClean="0"/>
              <a:t>:</a:t>
            </a:r>
          </a:p>
          <a:p>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www.w3schools.com/nodejs/nodejs_mongodb_query.asp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pic>
        <p:nvPicPr>
          <p:cNvPr id="6" name="Picture 5"/>
          <p:cNvPicPr>
            <a:picLocks noChangeAspect="1"/>
          </p:cNvPicPr>
          <p:nvPr/>
        </p:nvPicPr>
        <p:blipFill>
          <a:blip r:embed="rId3"/>
          <a:stretch>
            <a:fillRect/>
          </a:stretch>
        </p:blipFill>
        <p:spPr>
          <a:xfrm>
            <a:off x="2218795" y="3393685"/>
            <a:ext cx="4638675" cy="1762125"/>
          </a:xfrm>
          <a:prstGeom prst="rect">
            <a:avLst/>
          </a:prstGeom>
        </p:spPr>
      </p:pic>
    </p:spTree>
    <p:extLst>
      <p:ext uri="{BB962C8B-B14F-4D97-AF65-F5344CB8AC3E}">
        <p14:creationId xmlns:p14="http://schemas.microsoft.com/office/powerpoint/2010/main" val="2990046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Creating a MongoDB Database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Creating a Database</a:t>
            </a:r>
          </a:p>
          <a:p>
            <a:pPr marL="169863" indent="0">
              <a:buNone/>
            </a:pPr>
            <a:r>
              <a:rPr lang="en-US" sz="1800" dirty="0"/>
              <a:t>To create a database in MongoDB, start by creating a MongoClient object, then specify a connection URL with the correct </a:t>
            </a:r>
            <a:r>
              <a:rPr lang="en-US" sz="1800" dirty="0" smtClean="0"/>
              <a:t>IP address </a:t>
            </a:r>
            <a:r>
              <a:rPr lang="en-US" sz="1800" dirty="0"/>
              <a:t>and the name of the database you want to create.</a:t>
            </a:r>
          </a:p>
          <a:p>
            <a:pPr marL="169863" indent="0">
              <a:buNone/>
            </a:pPr>
            <a:r>
              <a:rPr lang="en-US" sz="1800" dirty="0"/>
              <a:t>MongoDB will create the database if it does not exist, and make a connection to </a:t>
            </a:r>
            <a:r>
              <a:rPr lang="en-US" sz="1800" dirty="0" smtClean="0"/>
              <a:t>it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https://www.w3schools.com/nodejs/nodejs_mongodb_create_db.asp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27709806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Sort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The sort() method is used to sort the result in ascending or descending order.  The sort() method takes one parameter, an object defining the sorting order</a:t>
            </a:r>
          </a:p>
          <a:p>
            <a:r>
              <a:rPr lang="en-US" sz="1800" dirty="0"/>
              <a:t>In the example below (sort_By_Name.js), the results are sorted alphabetically by name</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www.w3schools.com/nodejs/nodejs_mongodb_sort.asp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2032952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Sort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761068"/>
            <a:ext cx="10058400" cy="4054958"/>
          </a:xfrm>
        </p:spPr>
        <p:txBody>
          <a:bodyPr>
            <a:normAutofit fontScale="85000" lnSpcReduction="20000"/>
          </a:bodyPr>
          <a:lstStyle/>
          <a:p>
            <a:pPr marL="169863" indent="0">
              <a:buNone/>
            </a:pPr>
            <a:r>
              <a:rPr lang="en-US" sz="1800" dirty="0">
                <a:latin typeface="Consolas" panose="020B0609020204030204" pitchFamily="49" charset="0"/>
              </a:rPr>
              <a:t>var MongoClient = require('mongodb').MongoClient;</a:t>
            </a:r>
          </a:p>
          <a:p>
            <a:pPr marL="169863" indent="0">
              <a:buNone/>
            </a:pPr>
            <a:r>
              <a:rPr lang="en-US" sz="1800" dirty="0">
                <a:latin typeface="Consolas" panose="020B0609020204030204" pitchFamily="49" charset="0"/>
              </a:rPr>
              <a:t>var url = "mongodb://localhost:27017/";</a:t>
            </a: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var mysort = { name: 1 };</a:t>
            </a:r>
          </a:p>
          <a:p>
            <a:pPr marL="169863" indent="0">
              <a:buNone/>
            </a:pPr>
            <a:r>
              <a:rPr lang="en-US" sz="1800" dirty="0">
                <a:latin typeface="Consolas" panose="020B0609020204030204" pitchFamily="49" charset="0"/>
              </a:rPr>
              <a:t>  dbo.collection("customers").find().sort(mysort).toArray(function(err, result)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console.log(result);</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www.w3schools.com/nodejs/nodejs_mongodb_sort.asp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spTree>
    <p:extLst>
      <p:ext uri="{BB962C8B-B14F-4D97-AF65-F5344CB8AC3E}">
        <p14:creationId xmlns:p14="http://schemas.microsoft.com/office/powerpoint/2010/main" val="37624350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Sort MongoDB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a:latin typeface="Consolas" panose="020B0609020204030204" pitchFamily="49" charset="0"/>
              </a:rPr>
              <a:t>node </a:t>
            </a:r>
            <a:r>
              <a:rPr lang="en-US" sz="1800" dirty="0" smtClean="0">
                <a:latin typeface="Consolas" panose="020B0609020204030204" pitchFamily="49" charset="0"/>
              </a:rPr>
              <a:t>sort_By_name.js </a:t>
            </a:r>
            <a:r>
              <a:rPr lang="en-US" sz="1800" dirty="0"/>
              <a:t>which should give this result</a:t>
            </a:r>
            <a:r>
              <a:rPr lang="en-US" sz="1800" dirty="0" smtClean="0"/>
              <a:t>:</a:t>
            </a:r>
          </a:p>
          <a:p>
            <a:endParaRPr lang="en-US" sz="1800" dirty="0" smtClean="0"/>
          </a:p>
          <a:p>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www.w3schools.com/nodejs/nodejs_mongodb_query.asp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pic>
        <p:nvPicPr>
          <p:cNvPr id="7" name="Picture 6"/>
          <p:cNvPicPr>
            <a:picLocks noChangeAspect="1"/>
          </p:cNvPicPr>
          <p:nvPr/>
        </p:nvPicPr>
        <p:blipFill>
          <a:blip r:embed="rId3"/>
          <a:stretch>
            <a:fillRect/>
          </a:stretch>
        </p:blipFill>
        <p:spPr>
          <a:xfrm>
            <a:off x="2547409" y="3099753"/>
            <a:ext cx="3887258" cy="2935287"/>
          </a:xfrm>
          <a:prstGeom prst="rect">
            <a:avLst/>
          </a:prstGeom>
        </p:spPr>
      </p:pic>
    </p:spTree>
    <p:extLst>
      <p:ext uri="{BB962C8B-B14F-4D97-AF65-F5344CB8AC3E}">
        <p14:creationId xmlns:p14="http://schemas.microsoft.com/office/powerpoint/2010/main" val="3296096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What </a:t>
            </a:r>
            <a:r>
              <a:rPr lang="en-US" u="sng" dirty="0"/>
              <a:t>We've </a:t>
            </a:r>
            <a:r>
              <a:rPr lang="en-US" u="sng" dirty="0" smtClean="0"/>
              <a:t>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301568"/>
          </a:xfrm>
        </p:spPr>
        <p:txBody>
          <a:bodyPr>
            <a:normAutofit/>
          </a:bodyPr>
          <a:lstStyle/>
          <a:p>
            <a:r>
              <a:rPr lang="en-US" sz="1800" dirty="0" smtClean="0"/>
              <a:t>Some major MongoDB methods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452527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Creating a MongoDB Database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smtClean="0"/>
              <a:t>As an example, create node folder mongo_db_example</a:t>
            </a:r>
            <a:endParaRPr lang="en-US" sz="1800" dirty="0"/>
          </a:p>
          <a:p>
            <a:r>
              <a:rPr lang="en-US" sz="1800" dirty="0" smtClean="0"/>
              <a:t>Create a package.js file via the command: </a:t>
            </a:r>
            <a:r>
              <a:rPr lang="en-US" sz="1800" dirty="0" smtClean="0">
                <a:latin typeface="Consolas" panose="020B0609020204030204" pitchFamily="49" charset="0"/>
              </a:rPr>
              <a:t>npm init -y</a:t>
            </a:r>
          </a:p>
          <a:p>
            <a:r>
              <a:rPr lang="en-US" sz="1800" dirty="0" smtClean="0"/>
              <a:t>Make MongoDB available via the command: </a:t>
            </a:r>
            <a:r>
              <a:rPr lang="en-US" sz="1800" dirty="0" smtClean="0">
                <a:latin typeface="Consolas" panose="020B0609020204030204" pitchFamily="49" charset="0"/>
              </a:rPr>
              <a:t>npm install mongodb -s</a:t>
            </a:r>
          </a:p>
          <a:p>
            <a:r>
              <a:rPr lang="en-US" sz="1800" dirty="0" smtClean="0"/>
              <a:t>Add the following file: index.js with the code shown on the next page</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https://www.w3schools.com/nodejs/nodejs_mongodb_create_db.asp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428540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Creating a MongoDB Database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3710846"/>
          </a:xfrm>
        </p:spPr>
        <p:txBody>
          <a:bodyPr>
            <a:normAutofit/>
          </a:bodyPr>
          <a:lstStyle/>
          <a:p>
            <a:pPr marL="169863" indent="0">
              <a:buNone/>
            </a:pPr>
            <a:r>
              <a:rPr lang="en-US" sz="1800" dirty="0" smtClean="0">
                <a:latin typeface="Consolas" panose="020B0609020204030204" pitchFamily="49" charset="0"/>
              </a:rPr>
              <a:t>var </a:t>
            </a:r>
            <a:r>
              <a:rPr lang="en-US" sz="1800" dirty="0">
                <a:latin typeface="Consolas" panose="020B0609020204030204" pitchFamily="49" charset="0"/>
              </a:rPr>
              <a:t>MongoClient = require('mongodb').MongoClient;</a:t>
            </a:r>
          </a:p>
          <a:p>
            <a:pPr marL="169863" indent="0">
              <a:buNone/>
            </a:pPr>
            <a:r>
              <a:rPr lang="en-US" sz="1800" dirty="0">
                <a:latin typeface="Consolas" panose="020B0609020204030204" pitchFamily="49" charset="0"/>
              </a:rPr>
              <a:t>var url = "mongodb://localhost:27017/mydb</a:t>
            </a:r>
            <a:r>
              <a:rPr lang="en-US" sz="1800" dirty="0" smtClean="0">
                <a:latin typeface="Consolas" panose="020B0609020204030204" pitchFamily="49" charset="0"/>
              </a:rPr>
              <a:t>";</a:t>
            </a:r>
            <a:endParaRPr lang="en-US" sz="1800" dirty="0">
              <a:latin typeface="Consolas" panose="020B0609020204030204" pitchFamily="49" charset="0"/>
            </a:endParaRPr>
          </a:p>
          <a:p>
            <a:pPr marL="169863" indent="0">
              <a:buNone/>
            </a:pPr>
            <a:r>
              <a:rPr lang="en-US" sz="1800" dirty="0">
                <a:latin typeface="Consolas" panose="020B0609020204030204" pitchFamily="49" charset="0"/>
              </a:rPr>
              <a:t>MongoClient.connect(url, function(err, db) {</a:t>
            </a:r>
          </a:p>
          <a:p>
            <a:pPr marL="169863" indent="0">
              <a:buNone/>
            </a:pPr>
            <a:r>
              <a:rPr lang="en-US" sz="1800" dirty="0" smtClean="0">
                <a:latin typeface="Consolas" panose="020B0609020204030204" pitchFamily="49" charset="0"/>
              </a:rPr>
              <a:t>  if </a:t>
            </a:r>
            <a:r>
              <a:rPr lang="en-US" sz="1800" dirty="0">
                <a:latin typeface="Consolas" panose="020B0609020204030204" pitchFamily="49" charset="0"/>
              </a:rPr>
              <a:t>(err) throw err;</a:t>
            </a:r>
          </a:p>
          <a:p>
            <a:pPr marL="169863" indent="0">
              <a:buNone/>
            </a:pPr>
            <a:r>
              <a:rPr lang="en-US" sz="1800" dirty="0">
                <a:latin typeface="Consolas" panose="020B0609020204030204" pitchFamily="49" charset="0"/>
              </a:rPr>
              <a:t> </a:t>
            </a:r>
            <a:r>
              <a:rPr lang="en-US" sz="1800" dirty="0" smtClean="0">
                <a:latin typeface="Consolas" panose="020B0609020204030204" pitchFamily="49" charset="0"/>
              </a:rPr>
              <a:t> console.log</a:t>
            </a:r>
            <a:r>
              <a:rPr lang="en-US" sz="1800" dirty="0">
                <a:latin typeface="Consolas" panose="020B0609020204030204" pitchFamily="49" charset="0"/>
              </a:rPr>
              <a:t>("Database created!");</a:t>
            </a:r>
          </a:p>
          <a:p>
            <a:pPr marL="169863" indent="0">
              <a:buNone/>
            </a:pPr>
            <a:r>
              <a:rPr lang="en-US" sz="1800" dirty="0">
                <a:latin typeface="Consolas" panose="020B0609020204030204" pitchFamily="49" charset="0"/>
              </a:rPr>
              <a:t> </a:t>
            </a:r>
            <a:r>
              <a:rPr lang="en-US" sz="1800" dirty="0" smtClean="0">
                <a:latin typeface="Consolas" panose="020B0609020204030204" pitchFamily="49" charset="0"/>
              </a:rPr>
              <a:t> db.close</a:t>
            </a:r>
            <a:r>
              <a:rPr lang="en-US" sz="1800" dirty="0">
                <a:latin typeface="Consolas" panose="020B0609020204030204" pitchFamily="49" charset="0"/>
              </a:rPr>
              <a:t>();</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https://www.w3schools.com/nodejs/nodejs_mongodb_create_db.asp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4193752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Creating a MongoDB Database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smtClean="0">
                <a:latin typeface="Consolas" panose="020B0609020204030204" pitchFamily="49" charset="0"/>
              </a:rPr>
              <a:t>node index.js </a:t>
            </a:r>
            <a:r>
              <a:rPr lang="en-US" sz="1800" dirty="0" smtClean="0"/>
              <a:t>which </a:t>
            </a:r>
            <a:r>
              <a:rPr lang="en-US" sz="1800" dirty="0"/>
              <a:t>should give  this result:</a:t>
            </a:r>
          </a:p>
          <a:p>
            <a:pPr marL="169863" indent="0">
              <a:buNone/>
            </a:pPr>
            <a:r>
              <a:rPr lang="en-US" sz="1800" dirty="0" smtClean="0">
                <a:latin typeface="Consolas" panose="020B0609020204030204" pitchFamily="49" charset="0"/>
              </a:rPr>
              <a:t>Database </a:t>
            </a:r>
            <a:r>
              <a:rPr lang="en-US" sz="1800" dirty="0">
                <a:latin typeface="Consolas" panose="020B0609020204030204" pitchFamily="49" charset="0"/>
              </a:rPr>
              <a:t>created!</a:t>
            </a:r>
          </a:p>
          <a:p>
            <a:r>
              <a:rPr lang="en-US" sz="1800" dirty="0" smtClean="0"/>
              <a:t>It </a:t>
            </a:r>
            <a:r>
              <a:rPr lang="en-US" sz="1800" dirty="0"/>
              <a:t>is important to realize that in MongoDB, a database is not created until it gets content.  MongoDB waits until you have created a collection (table), with at least one document (record) before it actually creates the database (and collection)</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https://www.w3schools.com/nodejs/nodejs_mongodb_create_db.asp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2309658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Creating a MongoDB Collection</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A collection in MongoDB is </a:t>
            </a:r>
            <a:r>
              <a:rPr lang="en-US" sz="1800" dirty="0" smtClean="0"/>
              <a:t>similar to a </a:t>
            </a:r>
            <a:r>
              <a:rPr lang="en-US" sz="1800" dirty="0"/>
              <a:t>table in MySQL.  To create a collection in MongoDB, use the createCollection() </a:t>
            </a:r>
            <a:r>
              <a:rPr lang="en-US" sz="1800" dirty="0" smtClean="0"/>
              <a:t>method</a:t>
            </a:r>
          </a:p>
          <a:p>
            <a:r>
              <a:rPr lang="en-US" sz="1800" dirty="0"/>
              <a:t>As an example, create file createCollection.js, which creates a collection called "customers" for the mydb </a:t>
            </a:r>
            <a:r>
              <a:rPr lang="en-US" sz="1800" dirty="0" smtClean="0"/>
              <a:t>database.  See the code on the next page</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https://www.w3schools.com/nodejs/nodejs_mongodb_createcollection.asp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2084131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Creating a MongoDB </a:t>
            </a:r>
            <a:r>
              <a:rPr lang="en-US" u="sng" dirty="0"/>
              <a:t>Collection</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79"/>
            <a:ext cx="10058400" cy="3926916"/>
          </a:xfrm>
        </p:spPr>
        <p:txBody>
          <a:bodyPr>
            <a:normAutofit fontScale="92500" lnSpcReduction="20000"/>
          </a:bodyPr>
          <a:lstStyle/>
          <a:p>
            <a:pPr marL="169863" indent="0">
              <a:buNone/>
            </a:pPr>
            <a:r>
              <a:rPr lang="en-US" sz="1800" dirty="0" smtClean="0">
                <a:latin typeface="Consolas" panose="020B0609020204030204" pitchFamily="49" charset="0"/>
              </a:rPr>
              <a:t>var </a:t>
            </a:r>
            <a:r>
              <a:rPr lang="en-US" sz="1800" dirty="0">
                <a:latin typeface="Consolas" panose="020B0609020204030204" pitchFamily="49" charset="0"/>
              </a:rPr>
              <a:t>MongoClient = require('mongodb').MongoClient;</a:t>
            </a:r>
          </a:p>
          <a:p>
            <a:pPr marL="169863" indent="0">
              <a:buNone/>
            </a:pPr>
            <a:r>
              <a:rPr lang="en-US" sz="1800" dirty="0">
                <a:latin typeface="Consolas" panose="020B0609020204030204" pitchFamily="49" charset="0"/>
              </a:rPr>
              <a:t>var url = "mongodb://localhost:27017</a:t>
            </a:r>
            <a:r>
              <a:rPr lang="en-US" sz="1800" dirty="0" smtClean="0">
                <a:latin typeface="Consolas" panose="020B0609020204030204" pitchFamily="49" charset="0"/>
              </a:rPr>
              <a:t>/";</a:t>
            </a:r>
            <a:endParaRPr lang="en-US" sz="1800" dirty="0">
              <a:latin typeface="Consolas" panose="020B0609020204030204" pitchFamily="49" charset="0"/>
            </a:endParaRP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dbo.createCollection("customers", function(err, res)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console.log("Collection created!");</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https://www.w3schools.com/nodejs/nodejs_mongodb_createcollection.asp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1351620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Creating a MongoDB Collection</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smtClean="0">
                <a:latin typeface="Consolas" panose="020B0609020204030204" pitchFamily="49" charset="0"/>
              </a:rPr>
              <a:t>node createCollection.js </a:t>
            </a:r>
            <a:r>
              <a:rPr lang="en-US" sz="1800" dirty="0" smtClean="0"/>
              <a:t>which </a:t>
            </a:r>
            <a:r>
              <a:rPr lang="en-US" sz="1800" dirty="0"/>
              <a:t>should give  this result:</a:t>
            </a:r>
          </a:p>
          <a:p>
            <a:pPr marL="169863" indent="0">
              <a:buNone/>
            </a:pPr>
            <a:r>
              <a:rPr lang="en-US" sz="1800" dirty="0" smtClean="0">
                <a:latin typeface="Consolas" panose="020B0609020204030204" pitchFamily="49" charset="0"/>
              </a:rPr>
              <a:t>Collection created</a:t>
            </a:r>
            <a:r>
              <a:rPr lang="en-US" sz="1800" dirty="0">
                <a:latin typeface="Consolas" panose="020B0609020204030204" pitchFamily="49" charset="0"/>
              </a:rPr>
              <a:t>!</a:t>
            </a:r>
          </a:p>
          <a:p>
            <a:r>
              <a:rPr lang="en-US" sz="1800" dirty="0" smtClean="0"/>
              <a:t>Again, realize </a:t>
            </a:r>
            <a:r>
              <a:rPr lang="en-US" sz="1800" dirty="0"/>
              <a:t>that in MongoDB, a database is not created until it gets content.  MongoDB waits until you have created a collection (table), with at least one document (record) before it actually creates the database (and collection)</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https://www.w3schools.com/nodejs/nodejs_mongodb_createcollection.asp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6748930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1917</Words>
  <Application>Microsoft Office PowerPoint</Application>
  <PresentationFormat>Widescreen</PresentationFormat>
  <Paragraphs>284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Century Gothic</vt:lpstr>
      <vt:lpstr>Consolas</vt:lpstr>
      <vt:lpstr>Garamond</vt:lpstr>
      <vt:lpstr>SavonVTI</vt:lpstr>
      <vt:lpstr>Unit03 node.js &amp; mongo Part VI</vt:lpstr>
      <vt:lpstr>Objectives</vt:lpstr>
      <vt:lpstr>Creating a MongoDB Database</vt:lpstr>
      <vt:lpstr>Creating a MongoDB Database</vt:lpstr>
      <vt:lpstr>Creating a MongoDB Database</vt:lpstr>
      <vt:lpstr>Creating a MongoDB Database</vt:lpstr>
      <vt:lpstr>Creating a MongoDB Collection</vt:lpstr>
      <vt:lpstr>Creating a MongoDB Collection</vt:lpstr>
      <vt:lpstr>Creating a MongoDB Collection</vt:lpstr>
      <vt:lpstr>Inserting a MongoDB Record</vt:lpstr>
      <vt:lpstr>Inserting a MongoDB Record</vt:lpstr>
      <vt:lpstr>Inserting a MongoDB Record</vt:lpstr>
      <vt:lpstr>Inserting Multiple MongoDB Records</vt:lpstr>
      <vt:lpstr>Inserting Multiple MongoDB Records</vt:lpstr>
      <vt:lpstr>Inserting Multiple MongoDB Records</vt:lpstr>
      <vt:lpstr>Inserting a MongoDB Record</vt:lpstr>
      <vt:lpstr>Find a MongoDB Record</vt:lpstr>
      <vt:lpstr>Find a MongoDB Record</vt:lpstr>
      <vt:lpstr>Find a MongoDB Record</vt:lpstr>
      <vt:lpstr>Find All MongoDB Records</vt:lpstr>
      <vt:lpstr>Find All MongoDB Records</vt:lpstr>
      <vt:lpstr>Find All MongoDB Records</vt:lpstr>
      <vt:lpstr>Find Multiple MongoDB Records</vt:lpstr>
      <vt:lpstr>Find Some MongoDB Records</vt:lpstr>
      <vt:lpstr>Find Some MongoDB Records</vt:lpstr>
      <vt:lpstr>Find Multiple MongoDB Records</vt:lpstr>
      <vt:lpstr>Query MongoDB Records</vt:lpstr>
      <vt:lpstr>Query MongoDB Records</vt:lpstr>
      <vt:lpstr>Query MongoDB Records</vt:lpstr>
      <vt:lpstr>Sort MongoDB Records</vt:lpstr>
      <vt:lpstr>Sort MongoDB Records</vt:lpstr>
      <vt:lpstr>Sort MongoDB Records</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2020-07-27T16:09:12Z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