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4"/>
  </p:sldMasterIdLst>
  <p:notesMasterIdLst>
    <p:notesMasterId r:id="rId35"/>
  </p:notesMasterIdLst>
  <p:sldIdLst>
    <p:sldId id="257" r:id="rId5"/>
    <p:sldId id="263" r:id="rId6"/>
    <p:sldId id="287" r:id="rId7"/>
    <p:sldId id="292" r:id="rId8"/>
    <p:sldId id="291"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40" r:id="rId28"/>
    <p:sldId id="339" r:id="rId29"/>
    <p:sldId id="341" r:id="rId30"/>
    <p:sldId id="342" r:id="rId31"/>
    <p:sldId id="343" r:id="rId32"/>
    <p:sldId id="344"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F8D22F"/>
    <a:srgbClr val="563D7C"/>
    <a:srgbClr val="349AED"/>
    <a:srgbClr val="344529"/>
    <a:srgbClr val="2B3922"/>
    <a:srgbClr val="2E3722"/>
    <a:srgbClr val="B8D233"/>
    <a:srgbClr val="5CC6D6"/>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7" autoAdjust="0"/>
    <p:restoredTop sz="94619" autoAdjust="0"/>
  </p:normalViewPr>
  <p:slideViewPr>
    <p:cSldViewPr snapToGrid="0">
      <p:cViewPr varScale="1">
        <p:scale>
          <a:sx n="113" d="100"/>
          <a:sy n="113" d="100"/>
        </p:scale>
        <p:origin x="4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45A3F-F083-4E1A-8339-FCD652B27D36}" type="datetimeFigureOut">
              <a:rPr lang="en-US" smtClean="0"/>
              <a:t>7/23/2020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58A06-DD4F-4924-BE66-8F95ED766CC7}" type="slidenum">
              <a:rPr lang="en-US" smtClean="0"/>
              <a:t>‹#›</a:t>
            </a:fld>
            <a:endParaRPr lang="en-US" dirty="0"/>
          </a:p>
        </p:txBody>
      </p:sp>
    </p:spTree>
    <p:extLst>
      <p:ext uri="{BB962C8B-B14F-4D97-AF65-F5344CB8AC3E}">
        <p14:creationId xmlns:p14="http://schemas.microsoft.com/office/powerpoint/2010/main" val="174313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B2553B6-A683-4C13-ADF3-6E78B5B860F6}" type="datetime1">
              <a:rPr lang="en-US" smtClean="0"/>
              <a:t>7/23/2020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00B11-1D47-4652-AEE5-4C2B1235CB66}" type="datetime1">
              <a:rPr lang="en-US" smtClean="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90AC2323-8C5A-462B-92B9-62EA14FA9E94}" type="datetime1">
              <a:rPr lang="en-US" smtClean="0"/>
              <a:t>7/23/2020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C40C2-59E9-46C8-B03E-7C20E5F4F12D}" type="datetime1">
              <a:rPr lang="en-US" smtClean="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C8CB6-941B-4270-8276-FD8E92A373DA}" type="datetime1">
              <a:rPr lang="en-US" smtClean="0"/>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57E43-E251-46CB-9ADD-5572689A0D73}" type="datetime1">
              <a:rPr lang="en-US" smtClean="0"/>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2FC12-F480-42AE-9F3F-3DA69EB64A0D}" type="datetime1">
              <a:rPr lang="en-US" smtClean="0"/>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545CEF3F-6F6A-4297-B757-FFB5D4A3AD64}" type="datetime1">
              <a:rPr lang="en-US" smtClean="0"/>
              <a:t>7/23/2020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E2F6E23-5248-4ECD-8C29-1FB95B395C86}" type="datetime1">
              <a:rPr lang="en-US" smtClean="0"/>
              <a:t>7/23/2020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5DE9F2A3-885D-46CC-9642-01CAAE4EB600}" type="datetime1">
              <a:rPr lang="en-US" smtClean="0"/>
              <a:t>7/23/2020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schools.com/nodejs/nodejs_mongodb_create_db.as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w3schools.com/nodejs/nodejs_mongodb_create_db.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nodejs/nodejs_mongodb_create_db.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nodejs/nodejs_mongodb_create_db.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3schools.com/nodejs/nodejs_mongodb_create_db.a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ongodb.com/manual/reference/method/ObjectI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pi.mongodb.com/java/3.0/org/bson/types/ObjectId.html#isValid-java.lang.St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ongodb.com/manual/core/aggregation-pipelin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ongodb.com/manual/core/aggregation-pipelin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ongodb.com/manual/core/aggregation-pipeli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ongodb.com/manual/core/aggregation-pipelin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ongodb.com/manual/core/aggregation-pipelin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ongodb.com/manual/text-search/"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ongodb.com/manual/text-search/"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mongodb.com/manual/text-search/"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ongodb.com/manual/text-search/"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ongodb.com/manual/index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ongodb.com/manual/index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ongodb.com/manual/index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ongodb.com/manual/index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3schools.com/nodejs/nodejs_mongodb_update.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schools.com/nodejs/nodejs_mongodb_update.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w3schools.com/nodejs/nodejs_mongodb_update.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w3schools.com/nodejs/nodejs_mongodb_update.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schools.com/nodejs/nodejs_mongodb_update.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3schools.com/nodejs/nodejs_mongodb_update.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nodejs/nodejs_mongodb_update.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6033793" y="2355458"/>
            <a:ext cx="4775075" cy="1630907"/>
          </a:xfrm>
        </p:spPr>
        <p:txBody>
          <a:bodyPr>
            <a:normAutofit/>
          </a:bodyPr>
          <a:lstStyle/>
          <a:p>
            <a:r>
              <a:rPr lang="en-US" sz="4400" b="1" dirty="0" smtClean="0">
                <a:solidFill>
                  <a:schemeClr val="tx1"/>
                </a:solidFill>
              </a:rPr>
              <a:t>Unit03 node.js &amp; mongo Part </a:t>
            </a:r>
            <a:r>
              <a:rPr lang="en-US" sz="4400" b="1" dirty="0" smtClean="0">
                <a:solidFill>
                  <a:schemeClr val="tx1"/>
                </a:solidFill>
              </a:rPr>
              <a:t>VII</a:t>
            </a:r>
            <a:endParaRPr lang="en-US" sz="4400" b="1" dirty="0">
              <a:solidFill>
                <a:schemeClr val="tx1"/>
              </a:solidFill>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Ranken Technical College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Deleting a MongoDB Database Record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105180"/>
            <a:ext cx="10058400" cy="4092420"/>
          </a:xfrm>
        </p:spPr>
        <p:txBody>
          <a:bodyPr>
            <a:normAutofit fontScale="85000" lnSpcReduction="10000"/>
          </a:bodyPr>
          <a:lstStyle/>
          <a:p>
            <a:pPr marL="169863" indent="0">
              <a:buNone/>
            </a:pPr>
            <a:r>
              <a:rPr lang="en-US" sz="1800" dirty="0">
                <a:latin typeface="Consolas" panose="020B0609020204030204" pitchFamily="49" charset="0"/>
              </a:rPr>
              <a:t>var MongoClient = require('mongodb').MongoClient;</a:t>
            </a:r>
          </a:p>
          <a:p>
            <a:pPr marL="169863" indent="0">
              <a:buNone/>
            </a:pPr>
            <a:r>
              <a:rPr lang="en-US" sz="1800" dirty="0">
                <a:latin typeface="Consolas" panose="020B0609020204030204" pitchFamily="49" charset="0"/>
              </a:rPr>
              <a:t>var url = "mongodb://localhost:27017/";</a:t>
            </a:r>
          </a:p>
          <a:p>
            <a:pPr marL="169863" indent="0">
              <a:buNone/>
            </a:pPr>
            <a:r>
              <a:rPr lang="en-US" sz="1800" dirty="0">
                <a:latin typeface="Consolas" panose="020B0609020204030204" pitchFamily="49" charset="0"/>
              </a:rPr>
              <a:t>MongoClient.connect(url, function(err, db)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var dbo = db.db("mydb");</a:t>
            </a:r>
          </a:p>
          <a:p>
            <a:pPr marL="169863" indent="0">
              <a:buNone/>
            </a:pPr>
            <a:r>
              <a:rPr lang="en-US" sz="1800" dirty="0">
                <a:latin typeface="Consolas" panose="020B0609020204030204" pitchFamily="49" charset="0"/>
              </a:rPr>
              <a:t>  var myquery = { address: </a:t>
            </a:r>
            <a:r>
              <a:rPr lang="en-US" sz="1800" dirty="0" smtClean="0">
                <a:latin typeface="Consolas" panose="020B0609020204030204" pitchFamily="49" charset="0"/>
              </a:rPr>
              <a:t>‘Highway 37' </a:t>
            </a:r>
            <a:r>
              <a:rPr lang="en-US" sz="1800" dirty="0">
                <a:latin typeface="Consolas" panose="020B0609020204030204" pitchFamily="49" charset="0"/>
              </a:rPr>
              <a:t>};</a:t>
            </a:r>
          </a:p>
          <a:p>
            <a:pPr marL="169863" indent="0">
              <a:buNone/>
            </a:pPr>
            <a:r>
              <a:rPr lang="en-US" sz="1800" dirty="0">
                <a:latin typeface="Consolas" panose="020B0609020204030204" pitchFamily="49" charset="0"/>
              </a:rPr>
              <a:t>  dbo.collection("customers").deleteOne(myquery, function(err, obj)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console.log("1 document deleted");</a:t>
            </a:r>
          </a:p>
          <a:p>
            <a:pPr marL="169863" indent="0">
              <a:buNone/>
            </a:pPr>
            <a:r>
              <a:rPr lang="en-US" sz="1800" dirty="0">
                <a:latin typeface="Consolas" panose="020B0609020204030204" pitchFamily="49" charset="0"/>
              </a:rPr>
              <a:t>    db.close();</a:t>
            </a:r>
          </a:p>
          <a:p>
            <a:pPr marL="169863" indent="0">
              <a:buNone/>
            </a:pPr>
            <a:r>
              <a:rPr lang="en-US" sz="1800" dirty="0">
                <a:latin typeface="Consolas" panose="020B0609020204030204" pitchFamily="49" charset="0"/>
              </a:rPr>
              <a:t>  });</a:t>
            </a:r>
          </a:p>
          <a:p>
            <a:pPr marL="1698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www.w3schools.com/nodejs/nodejs_mongodb_delete.asp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610700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Deleting a MongoDB Database Record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Run </a:t>
            </a:r>
            <a:r>
              <a:rPr lang="en-US" sz="1800" dirty="0" smtClean="0">
                <a:latin typeface="Consolas" panose="020B0609020204030204" pitchFamily="49" charset="0"/>
              </a:rPr>
              <a:t>node delete_One.js </a:t>
            </a:r>
            <a:r>
              <a:rPr lang="en-US" sz="1800" dirty="0" smtClean="0"/>
              <a:t>which </a:t>
            </a:r>
            <a:r>
              <a:rPr lang="en-US" sz="1800" dirty="0"/>
              <a:t>should </a:t>
            </a:r>
            <a:r>
              <a:rPr lang="en-US" sz="1800" dirty="0" smtClean="0"/>
              <a:t>give this </a:t>
            </a:r>
            <a:r>
              <a:rPr lang="en-US" sz="1800" dirty="0"/>
              <a:t>result</a:t>
            </a:r>
            <a:r>
              <a:rPr lang="en-US" sz="1800" dirty="0" smtClean="0"/>
              <a:t>:</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www.w3schools.com/nodejs/nodejs_mongodb_delete.asp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11</a:t>
            </a:fld>
            <a:endParaRPr lang="en-US" dirty="0"/>
          </a:p>
        </p:txBody>
      </p:sp>
      <p:pic>
        <p:nvPicPr>
          <p:cNvPr id="6" name="Picture 5"/>
          <p:cNvPicPr>
            <a:picLocks noChangeAspect="1"/>
          </p:cNvPicPr>
          <p:nvPr/>
        </p:nvPicPr>
        <p:blipFill>
          <a:blip r:embed="rId3"/>
          <a:stretch>
            <a:fillRect/>
          </a:stretch>
        </p:blipFill>
        <p:spPr>
          <a:xfrm>
            <a:off x="2358496" y="3419150"/>
            <a:ext cx="2581275" cy="361950"/>
          </a:xfrm>
          <a:prstGeom prst="rect">
            <a:avLst/>
          </a:prstGeom>
        </p:spPr>
      </p:pic>
    </p:spTree>
    <p:extLst>
      <p:ext uri="{BB962C8B-B14F-4D97-AF65-F5344CB8AC3E}">
        <p14:creationId xmlns:p14="http://schemas.microsoft.com/office/powerpoint/2010/main" val="4131450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Deleting </a:t>
            </a:r>
            <a:r>
              <a:rPr lang="en-US" u="sng" dirty="0" smtClean="0"/>
              <a:t>MongoDB </a:t>
            </a:r>
            <a:r>
              <a:rPr lang="en-US" u="sng" dirty="0"/>
              <a:t>Database Record</a:t>
            </a:r>
            <a:r>
              <a:rPr lang="en-US" u="sng" dirty="0" smtClean="0"/>
              <a:t>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To delete more than one document, the deleteMany() method is used.  The first parameter of the deleteMany() method is a query object defining which documents to </a:t>
            </a:r>
            <a:r>
              <a:rPr lang="en-US" sz="1800" dirty="0" smtClean="0"/>
              <a:t>delete</a:t>
            </a:r>
          </a:p>
          <a:p>
            <a:r>
              <a:rPr lang="en-US" sz="1800" dirty="0" smtClean="0"/>
              <a:t>The </a:t>
            </a:r>
            <a:r>
              <a:rPr lang="en-US" sz="1800" dirty="0"/>
              <a:t>following example </a:t>
            </a:r>
            <a:r>
              <a:rPr lang="en-US" sz="1800" dirty="0" smtClean="0"/>
              <a:t>(delete_Many.js) deletes all </a:t>
            </a:r>
            <a:r>
              <a:rPr lang="en-US" sz="1800" dirty="0"/>
              <a:t>documents where the address </a:t>
            </a:r>
            <a:r>
              <a:rPr lang="en-US" sz="1800" dirty="0" smtClean="0"/>
              <a:t>is "4431 </a:t>
            </a:r>
            <a:r>
              <a:rPr lang="en-US" sz="1800" dirty="0"/>
              <a:t>Finney Avenue</a:t>
            </a:r>
            <a:r>
              <a:rPr lang="en-US" sz="1800" dirty="0" smtClean="0"/>
              <a:t>":</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www.w3schools.com/nodejs/nodejs_mongodb_delete.asp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766996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Deleting MongoDB Database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105180"/>
            <a:ext cx="10058400" cy="4092420"/>
          </a:xfrm>
        </p:spPr>
        <p:txBody>
          <a:bodyPr>
            <a:normAutofit fontScale="85000" lnSpcReduction="10000"/>
          </a:bodyPr>
          <a:lstStyle/>
          <a:p>
            <a:pPr marL="169863" indent="0">
              <a:buNone/>
            </a:pPr>
            <a:r>
              <a:rPr lang="en-US" sz="1800" dirty="0">
                <a:latin typeface="Consolas" panose="020B0609020204030204" pitchFamily="49" charset="0"/>
              </a:rPr>
              <a:t>var MongoClient = require('mongodb').MongoClient;</a:t>
            </a:r>
          </a:p>
          <a:p>
            <a:pPr marL="169863" indent="0">
              <a:buNone/>
            </a:pPr>
            <a:r>
              <a:rPr lang="en-US" sz="1800" dirty="0">
                <a:latin typeface="Consolas" panose="020B0609020204030204" pitchFamily="49" charset="0"/>
              </a:rPr>
              <a:t>var url = "mongodb://localhost:27017/";</a:t>
            </a:r>
          </a:p>
          <a:p>
            <a:pPr marL="169863" indent="0">
              <a:buNone/>
            </a:pPr>
            <a:r>
              <a:rPr lang="en-US" sz="1800" dirty="0">
                <a:latin typeface="Consolas" panose="020B0609020204030204" pitchFamily="49" charset="0"/>
              </a:rPr>
              <a:t>MongoClient.connect(url, function(err, db)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var dbo = db.db("mydb");</a:t>
            </a:r>
          </a:p>
          <a:p>
            <a:pPr marL="169863" indent="0">
              <a:buNone/>
            </a:pPr>
            <a:r>
              <a:rPr lang="en-US" sz="1800" dirty="0">
                <a:latin typeface="Consolas" panose="020B0609020204030204" pitchFamily="49" charset="0"/>
              </a:rPr>
              <a:t>  var myquery = { address: /^4431/ };</a:t>
            </a:r>
          </a:p>
          <a:p>
            <a:pPr marL="169863" indent="0">
              <a:buNone/>
            </a:pPr>
            <a:r>
              <a:rPr lang="en-US" sz="1800" dirty="0">
                <a:latin typeface="Consolas" panose="020B0609020204030204" pitchFamily="49" charset="0"/>
              </a:rPr>
              <a:t>  dbo.collection("customers").deleteMany(myquery, function(err, obj)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console.log(obj.result.n + " document(s) deleted");</a:t>
            </a:r>
          </a:p>
          <a:p>
            <a:pPr marL="169863" indent="0">
              <a:buNone/>
            </a:pPr>
            <a:r>
              <a:rPr lang="en-US" sz="1800" dirty="0">
                <a:latin typeface="Consolas" panose="020B0609020204030204" pitchFamily="49" charset="0"/>
              </a:rPr>
              <a:t>    db.close();</a:t>
            </a:r>
          </a:p>
          <a:p>
            <a:pPr marL="169863" indent="0">
              <a:buNone/>
            </a:pPr>
            <a:r>
              <a:rPr lang="en-US" sz="1800" dirty="0">
                <a:latin typeface="Consolas" panose="020B0609020204030204" pitchFamily="49" charset="0"/>
              </a:rPr>
              <a:t>  });</a:t>
            </a:r>
          </a:p>
          <a:p>
            <a:pPr marL="1698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www.w3schools.com/nodejs/nodejs_mongodb_delete.asp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2993656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Deleting MongoDB Database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Run </a:t>
            </a:r>
            <a:r>
              <a:rPr lang="en-US" sz="1800" dirty="0" smtClean="0">
                <a:latin typeface="Consolas" panose="020B0609020204030204" pitchFamily="49" charset="0"/>
              </a:rPr>
              <a:t>node delete_Many.js </a:t>
            </a:r>
            <a:r>
              <a:rPr lang="en-US" sz="1800" dirty="0" smtClean="0"/>
              <a:t>which </a:t>
            </a:r>
            <a:r>
              <a:rPr lang="en-US" sz="1800" dirty="0"/>
              <a:t>should give  this result</a:t>
            </a:r>
            <a:r>
              <a:rPr lang="en-US" sz="1800" dirty="0" smtClean="0"/>
              <a:t>:</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www.w3schools.com/nodejs/nodejs_mongodb_delete.asp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14</a:t>
            </a:fld>
            <a:endParaRPr lang="en-US" dirty="0"/>
          </a:p>
        </p:txBody>
      </p:sp>
      <p:pic>
        <p:nvPicPr>
          <p:cNvPr id="7" name="Picture 6"/>
          <p:cNvPicPr>
            <a:picLocks noChangeAspect="1"/>
          </p:cNvPicPr>
          <p:nvPr/>
        </p:nvPicPr>
        <p:blipFill>
          <a:blip r:embed="rId3"/>
          <a:stretch>
            <a:fillRect/>
          </a:stretch>
        </p:blipFill>
        <p:spPr>
          <a:xfrm>
            <a:off x="2642659" y="3421591"/>
            <a:ext cx="3028950" cy="285750"/>
          </a:xfrm>
          <a:prstGeom prst="rect">
            <a:avLst/>
          </a:prstGeom>
        </p:spPr>
      </p:pic>
    </p:spTree>
    <p:extLst>
      <p:ext uri="{BB962C8B-B14F-4D97-AF65-F5344CB8AC3E}">
        <p14:creationId xmlns:p14="http://schemas.microsoft.com/office/powerpoint/2010/main" val="2567048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ObjectID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The ObjectID method </a:t>
            </a:r>
            <a:r>
              <a:rPr lang="en-US" sz="1800" dirty="0" smtClean="0"/>
              <a:t>returns </a:t>
            </a:r>
            <a:r>
              <a:rPr lang="en-US" sz="1800" dirty="0"/>
              <a:t>a new ObjectId value. The 12-byte ObjectId value consists of a 4-byte timestamp value, representing the ObjectId’s creation, measured in seconds since the Unix epoch; a 5-byte random value; and a 3-byte incrementing counter, initialized to a random </a:t>
            </a:r>
            <a:r>
              <a:rPr lang="en-US" sz="1800" dirty="0" smtClean="0"/>
              <a:t>value</a:t>
            </a:r>
          </a:p>
          <a:p>
            <a:r>
              <a:rPr lang="en-US" sz="1800" dirty="0"/>
              <a:t>For example, To generate a new ObjectId, use ObjectId() with no </a:t>
            </a:r>
            <a:r>
              <a:rPr lang="en-US" sz="1800" dirty="0" smtClean="0"/>
              <a:t>argument, like this:</a:t>
            </a:r>
            <a:endParaRPr lang="en-US" sz="1800" dirty="0"/>
          </a:p>
          <a:p>
            <a:pPr marL="169863" indent="0">
              <a:buNone/>
            </a:pPr>
            <a:r>
              <a:rPr lang="en-US" sz="1800" dirty="0">
                <a:latin typeface="Consolas" panose="020B0609020204030204" pitchFamily="49" charset="0"/>
              </a:rPr>
              <a:t>x = ObjectId()</a:t>
            </a:r>
          </a:p>
          <a:p>
            <a:r>
              <a:rPr lang="en-US" sz="1800" dirty="0"/>
              <a:t>In this example, the value of x would </a:t>
            </a:r>
            <a:r>
              <a:rPr lang="en-US" sz="1800" dirty="0" smtClean="0"/>
              <a:t>be something like this:</a:t>
            </a:r>
            <a:endParaRPr lang="en-US" sz="1800" dirty="0"/>
          </a:p>
          <a:p>
            <a:pPr marL="169863" indent="0">
              <a:buNone/>
            </a:pPr>
            <a:r>
              <a:rPr lang="en-US" sz="1800" dirty="0">
                <a:latin typeface="Consolas" panose="020B0609020204030204" pitchFamily="49" charset="0"/>
              </a:rPr>
              <a:t>ObjectId("507f1f77bcf86cd799439011")</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https://docs.mongodb.com/manual/reference/method/ObjectId/</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2819605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ObjectID.isValid()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The isValid method has syntax: public static boolean isValid(String hexString)</a:t>
            </a:r>
          </a:p>
          <a:p>
            <a:r>
              <a:rPr lang="en-US" sz="1800" dirty="0"/>
              <a:t>It checks if a string could be an ObjectId.  The parameter is a hexString, a potential ObjectId as a </a:t>
            </a:r>
            <a:r>
              <a:rPr lang="en-US" sz="1800" dirty="0" smtClean="0"/>
              <a:t>String </a:t>
            </a:r>
            <a:r>
              <a:rPr lang="en-US" sz="1800" dirty="0"/>
              <a:t>and throws a IllegalArgumentException </a:t>
            </a:r>
            <a:r>
              <a:rPr lang="en-US" sz="1800" dirty="0" smtClean="0"/>
              <a:t>if </a:t>
            </a:r>
            <a:r>
              <a:rPr lang="en-US" sz="1800" dirty="0"/>
              <a:t>hexString is null</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https://api.mongodb.com/java/3.0/org/bson/types/ObjectId.html#isValid-java.lang.String-</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3958449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MongoDB: The Aggregation Pipeline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The aggregation pipeline is a framework for data aggregation modeled on the concept of data processing pipelines. Documents enter a multi-stage pipeline that </a:t>
            </a:r>
            <a:r>
              <a:rPr lang="en-US" sz="1800" dirty="0" smtClean="0"/>
              <a:t>transforms </a:t>
            </a:r>
            <a:r>
              <a:rPr lang="en-US" sz="1800" dirty="0"/>
              <a:t>the documents into aggregated </a:t>
            </a:r>
            <a:r>
              <a:rPr lang="en-US" sz="1800" dirty="0" smtClean="0"/>
              <a:t>results</a:t>
            </a: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https://docs.mongodb.com/manual/core/aggregation-pipeline/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2042627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MongoDB: </a:t>
            </a:r>
            <a:r>
              <a:rPr lang="en-US" u="sng" dirty="0" smtClean="0"/>
              <a:t>The Aggregation Pipeline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The MongoDB aggregation pipeline consists of stages. Each stage transforms the documents as they pass through the pipeline. Pipeline stages do not need to produce one output document for every input document; e.g., some stages may generate new documents or filter out documents</a:t>
            </a: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https://docs.mongodb.com/manual/core/aggregation-pipeline/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18</a:t>
            </a:fld>
            <a:endParaRPr lang="en-US" dirty="0"/>
          </a:p>
        </p:txBody>
      </p:sp>
    </p:spTree>
    <p:extLst>
      <p:ext uri="{BB962C8B-B14F-4D97-AF65-F5344CB8AC3E}">
        <p14:creationId xmlns:p14="http://schemas.microsoft.com/office/powerpoint/2010/main" val="247878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MongoDB: </a:t>
            </a:r>
            <a:r>
              <a:rPr lang="en-US" u="sng" dirty="0" smtClean="0"/>
              <a:t>The Aggregation Pipeline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smtClean="0"/>
              <a:t>For example:</a:t>
            </a:r>
          </a:p>
          <a:p>
            <a:pPr marL="228600" indent="0">
              <a:buNone/>
            </a:pPr>
            <a:r>
              <a:rPr lang="en-US" sz="1800" dirty="0" smtClean="0">
                <a:latin typeface="Consolas" panose="020B0609020204030204" pitchFamily="49" charset="0"/>
              </a:rPr>
              <a:t>db.orders.aggregate</a:t>
            </a:r>
            <a:r>
              <a:rPr lang="en-US" sz="1800" dirty="0">
                <a:latin typeface="Consolas" panose="020B0609020204030204" pitchFamily="49" charset="0"/>
              </a:rPr>
              <a:t>([</a:t>
            </a:r>
          </a:p>
          <a:p>
            <a:pPr marL="228600" indent="0">
              <a:buNone/>
            </a:pPr>
            <a:r>
              <a:rPr lang="en-US" sz="1800" dirty="0">
                <a:latin typeface="Consolas" panose="020B0609020204030204" pitchFamily="49" charset="0"/>
              </a:rPr>
              <a:t>  { $match: { status: "A" } },</a:t>
            </a:r>
          </a:p>
          <a:p>
            <a:pPr marL="228600" indent="0">
              <a:buNone/>
            </a:pPr>
            <a:r>
              <a:rPr lang="en-US" sz="1800" dirty="0">
                <a:latin typeface="Consolas" panose="020B0609020204030204" pitchFamily="49" charset="0"/>
              </a:rPr>
              <a:t>  { $group: { _id: "$cust_id", total: { $sum: "$amount" } } }</a:t>
            </a:r>
          </a:p>
          <a:p>
            <a:pPr marL="228600" indent="0">
              <a:buNone/>
            </a:pPr>
            <a:r>
              <a:rPr lang="en-US" sz="1800" dirty="0">
                <a:latin typeface="Consolas" panose="020B0609020204030204" pitchFamily="49" charset="0"/>
              </a:rPr>
              <a:t>])</a:t>
            </a:r>
          </a:p>
          <a:p>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https://docs.mongodb.com/manual/core/aggregation-pipeline/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2555220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5077520" cy="1371600"/>
          </a:xfrm>
        </p:spPr>
        <p:txBody>
          <a:bodyPr>
            <a:normAutofit/>
          </a:bodyPr>
          <a:lstStyle/>
          <a:p>
            <a:r>
              <a:rPr lang="en-US" u="sng" dirty="0" smtClean="0"/>
              <a:t>Objectives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2583595"/>
          </a:xfrm>
        </p:spPr>
        <p:txBody>
          <a:bodyPr>
            <a:normAutofit/>
          </a:bodyPr>
          <a:lstStyle/>
          <a:p>
            <a:r>
              <a:rPr lang="en-US" sz="1800" dirty="0"/>
              <a:t>Review </a:t>
            </a:r>
            <a:r>
              <a:rPr lang="en-US" sz="1800" dirty="0" smtClean="0"/>
              <a:t>more major </a:t>
            </a:r>
            <a:r>
              <a:rPr lang="en-US" sz="1800" dirty="0"/>
              <a:t>MongoDB </a:t>
            </a:r>
            <a:r>
              <a:rPr lang="en-US" sz="1800" dirty="0" smtClean="0"/>
              <a:t>methods</a:t>
            </a:r>
          </a:p>
          <a:p>
            <a:r>
              <a:rPr lang="en-US" sz="1800" dirty="0"/>
              <a:t>Discuss MongoDB aggregation pipelines</a:t>
            </a:r>
          </a:p>
          <a:p>
            <a:r>
              <a:rPr lang="en-US" sz="1800" dirty="0"/>
              <a:t>Discuss MongoDB full text search</a:t>
            </a:r>
          </a:p>
          <a:p>
            <a:r>
              <a:rPr lang="en-US" sz="1800" dirty="0"/>
              <a:t>Discuss MongoDB indexes</a:t>
            </a:r>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3773845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MongoDB: </a:t>
            </a:r>
            <a:r>
              <a:rPr lang="en-US" u="sng" dirty="0" smtClean="0"/>
              <a:t>The Aggregation Pipeline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First Stage: The $match stage filters the documents by the status field and passes to the next stage those documents that have status equal to "A</a:t>
            </a:r>
            <a:r>
              <a:rPr lang="en-US" sz="1800" dirty="0" smtClean="0"/>
              <a:t>"</a:t>
            </a:r>
            <a:endParaRPr lang="en-US" sz="1800" dirty="0"/>
          </a:p>
          <a:p>
            <a:r>
              <a:rPr lang="en-US" sz="1800" dirty="0"/>
              <a:t>Second Stage: The $group stage groups the documents by the cust_id field to calculate the sum of the amount for each unique </a:t>
            </a:r>
            <a:r>
              <a:rPr lang="en-US" sz="1800" dirty="0" smtClean="0"/>
              <a:t>cust_id</a:t>
            </a:r>
            <a:endParaRPr lang="en-US" sz="1800" dirty="0"/>
          </a:p>
          <a:p>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https://docs.mongodb.com/manual/core/aggregation-pipeline/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3425458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MongoDB: </a:t>
            </a:r>
            <a:r>
              <a:rPr lang="en-US" u="sng" dirty="0" smtClean="0"/>
              <a:t>The Aggregation Pipeline</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fontScale="92500" lnSpcReduction="10000"/>
          </a:bodyPr>
          <a:lstStyle/>
          <a:p>
            <a:r>
              <a:rPr lang="en-US" sz="1800" dirty="0"/>
              <a:t>In MongoDB, the aggregate command operates on a single collection, logically passing the entire collection into the aggregation pipeline. To optimize the operation, wherever possible, use the following strategies to avoid scanning the entire collection</a:t>
            </a:r>
          </a:p>
          <a:p>
            <a:pPr marL="169863" indent="0">
              <a:buNone/>
            </a:pPr>
            <a:r>
              <a:rPr lang="en-US" sz="1800" dirty="0"/>
              <a:t>Pipeline Operators and Indexes.  MongoDB's query planner analyzes an aggregation pipeline to determine whether indexes can be used to improve pipeline performance. For example, the following pipeline stages can take advantage of </a:t>
            </a:r>
            <a:r>
              <a:rPr lang="en-US" sz="1800" dirty="0" smtClean="0"/>
              <a:t>indexes</a:t>
            </a:r>
            <a:endParaRPr lang="en-US" sz="1800" dirty="0"/>
          </a:p>
          <a:p>
            <a:pPr marL="169863" indent="0">
              <a:buNone/>
            </a:pPr>
            <a:r>
              <a:rPr lang="en-US" sz="1800" dirty="0"/>
              <a:t>Early Filtering.  If the aggregation operation requires only a subset of the data in a collection, use the $match, $limit, and $skip stages to restrict the documents that enter at the beginning of the pipeline. When placed at the beginning of a pipeline, $match operations use suitable indexes to scan only the matching documents in a collection</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https://docs.mongodb.com/manual/core/aggregation-pipeline/</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3597451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MongoDB Full Text Search</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MongoDB supports query operations that perform a text search of string content. To perform text searches, MongoDB uses a text index and the $text </a:t>
            </a:r>
            <a:r>
              <a:rPr lang="en-US" sz="1800" dirty="0" smtClean="0"/>
              <a:t>operator:</a:t>
            </a:r>
            <a:endParaRPr lang="en-US" sz="1800" dirty="0"/>
          </a:p>
          <a:p>
            <a:pPr marL="169863" indent="0">
              <a:buNone/>
            </a:pPr>
            <a:r>
              <a:rPr lang="en-US" sz="1800" dirty="0" smtClean="0"/>
              <a:t>MongoDB </a:t>
            </a:r>
            <a:r>
              <a:rPr lang="en-US" sz="1800" dirty="0"/>
              <a:t>provides text indexes to support text search queries on string content. text indexes can include any field whose value is a string or an array of string </a:t>
            </a:r>
            <a:r>
              <a:rPr lang="en-US" sz="1800" dirty="0" smtClean="0"/>
              <a:t>elements</a:t>
            </a:r>
            <a:endParaRPr lang="en-US" sz="1800" dirty="0"/>
          </a:p>
          <a:p>
            <a:pPr marL="169863" indent="0">
              <a:buNone/>
            </a:pPr>
            <a:r>
              <a:rPr lang="en-US" sz="1800" dirty="0" smtClean="0"/>
              <a:t>$</a:t>
            </a:r>
            <a:r>
              <a:rPr lang="en-US" sz="1800" dirty="0"/>
              <a:t>text will tokenize the search string using whitespace and most punctuation as delimiters, and perform a logical OR of all such tokens in the search </a:t>
            </a:r>
            <a:r>
              <a:rPr lang="en-US" sz="1800" dirty="0" smtClean="0"/>
              <a:t>string</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https://docs.mongodb.com/manual/text-search/</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14377495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MongoDB Full Text Search</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1930400"/>
            <a:ext cx="10363200" cy="4267200"/>
          </a:xfrm>
        </p:spPr>
        <p:txBody>
          <a:bodyPr>
            <a:normAutofit lnSpcReduction="10000"/>
          </a:bodyPr>
          <a:lstStyle/>
          <a:p>
            <a:r>
              <a:rPr lang="en-US" sz="1800" dirty="0"/>
              <a:t>This example demonstrates how to build a text index and use it to find coffee shops, given only text fields</a:t>
            </a:r>
            <a:r>
              <a:rPr lang="en-US" sz="1800" dirty="0" smtClean="0"/>
              <a:t>.  Imagine </a:t>
            </a:r>
            <a:r>
              <a:rPr lang="en-US" sz="1800" dirty="0"/>
              <a:t>a collection </a:t>
            </a:r>
            <a:r>
              <a:rPr lang="en-US" sz="1800" dirty="0" smtClean="0"/>
              <a:t>with the </a:t>
            </a:r>
            <a:r>
              <a:rPr lang="en-US" sz="1800" dirty="0"/>
              <a:t>following documents</a:t>
            </a:r>
            <a:r>
              <a:rPr lang="en-US" sz="1800" dirty="0" smtClean="0"/>
              <a:t>:</a:t>
            </a:r>
            <a:endParaRPr lang="en-US" sz="1800" dirty="0"/>
          </a:p>
          <a:p>
            <a:pPr marL="169863" indent="0">
              <a:buNone/>
            </a:pPr>
            <a:r>
              <a:rPr lang="en-US" sz="1800" dirty="0">
                <a:latin typeface="Consolas" panose="020B0609020204030204" pitchFamily="49" charset="0"/>
              </a:rPr>
              <a:t>db.stores.insert(</a:t>
            </a:r>
          </a:p>
          <a:p>
            <a:pPr marL="169863" indent="0">
              <a:buNone/>
            </a:pPr>
            <a:r>
              <a:rPr lang="en-US" sz="1800" dirty="0">
                <a:latin typeface="Consolas" panose="020B0609020204030204" pitchFamily="49" charset="0"/>
              </a:rPr>
              <a:t>   [</a:t>
            </a:r>
          </a:p>
          <a:p>
            <a:pPr marL="169863" indent="0">
              <a:buNone/>
            </a:pPr>
            <a:r>
              <a:rPr lang="en-US" sz="1800" dirty="0">
                <a:latin typeface="Consolas" panose="020B0609020204030204" pitchFamily="49" charset="0"/>
              </a:rPr>
              <a:t>     { _id: 1, name: "Java Hut", description: "Coffee and cakes" },</a:t>
            </a:r>
          </a:p>
          <a:p>
            <a:pPr marL="169863" indent="0">
              <a:buNone/>
            </a:pPr>
            <a:r>
              <a:rPr lang="en-US" sz="1800" dirty="0">
                <a:latin typeface="Consolas" panose="020B0609020204030204" pitchFamily="49" charset="0"/>
              </a:rPr>
              <a:t>     { _id: 2, name: "Burger Buns", description: "Gourmet hamburgers" },</a:t>
            </a:r>
          </a:p>
          <a:p>
            <a:pPr marL="169863" indent="0">
              <a:buNone/>
            </a:pPr>
            <a:r>
              <a:rPr lang="en-US" sz="1800" dirty="0">
                <a:latin typeface="Consolas" panose="020B0609020204030204" pitchFamily="49" charset="0"/>
              </a:rPr>
              <a:t>     { _id: 3, name: "Coffee Shop", description: "Just coffee" },</a:t>
            </a:r>
          </a:p>
          <a:p>
            <a:pPr marL="169863" indent="0">
              <a:buNone/>
            </a:pPr>
            <a:r>
              <a:rPr lang="en-US" sz="1800" dirty="0">
                <a:latin typeface="Consolas" panose="020B0609020204030204" pitchFamily="49" charset="0"/>
              </a:rPr>
              <a:t>     { _id: 4, name: "Clothes </a:t>
            </a:r>
            <a:r>
              <a:rPr lang="en-US" sz="1800" dirty="0" smtClean="0">
                <a:latin typeface="Consolas" panose="020B0609020204030204" pitchFamily="49" charset="0"/>
              </a:rPr>
              <a:t>Clothes</a:t>
            </a:r>
            <a:r>
              <a:rPr lang="en-US" sz="1800" dirty="0">
                <a:latin typeface="Consolas" panose="020B0609020204030204" pitchFamily="49" charset="0"/>
              </a:rPr>
              <a:t>", description: "Discount clothing" },</a:t>
            </a:r>
          </a:p>
          <a:p>
            <a:pPr marL="169863" indent="0">
              <a:buNone/>
            </a:pPr>
            <a:r>
              <a:rPr lang="en-US" sz="1800" dirty="0">
                <a:latin typeface="Consolas" panose="020B0609020204030204" pitchFamily="49" charset="0"/>
              </a:rPr>
              <a:t>     { _id: 5, name: "Java Shopping", description: "Indonesian goods" }</a:t>
            </a:r>
          </a:p>
          <a:p>
            <a:pPr marL="169863" indent="0">
              <a:buNone/>
            </a:pPr>
            <a:r>
              <a:rPr lang="en-US" sz="1800" dirty="0">
                <a:latin typeface="Consolas" panose="020B0609020204030204" pitchFamily="49" charset="0"/>
              </a:rPr>
              <a:t>   ]</a:t>
            </a:r>
          </a:p>
          <a:p>
            <a:pPr marL="1698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https://docs.mongodb.com/manual/text-search/</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36397514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MongoDB Full Text Search</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You can run the following in a mongo shell to allow text search over the name and description fields:</a:t>
            </a:r>
          </a:p>
          <a:p>
            <a:pPr marL="228600" indent="0">
              <a:buNone/>
            </a:pPr>
            <a:r>
              <a:rPr lang="en-US" sz="1800" dirty="0">
                <a:latin typeface="Consolas" panose="020B0609020204030204" pitchFamily="49" charset="0"/>
              </a:rPr>
              <a:t>db.stores.createIndex</a:t>
            </a:r>
            <a:r>
              <a:rPr lang="en-US" sz="1800" dirty="0">
                <a:latin typeface="Consolas" panose="020B0609020204030204" pitchFamily="49" charset="0"/>
              </a:rPr>
              <a:t>( { name: "text", description: "text" } )</a:t>
            </a:r>
          </a:p>
          <a:p>
            <a:r>
              <a:rPr lang="en-US" sz="1800" dirty="0" smtClean="0"/>
              <a:t>You </a:t>
            </a:r>
            <a:r>
              <a:rPr lang="en-US" sz="1800" dirty="0"/>
              <a:t>can run the following to find all documents containing "coffee shop":</a:t>
            </a:r>
          </a:p>
          <a:p>
            <a:pPr marL="228600" indent="0">
              <a:buNone/>
            </a:pPr>
            <a:r>
              <a:rPr lang="en-US" sz="1800" dirty="0">
                <a:latin typeface="Consolas" panose="020B0609020204030204" pitchFamily="49" charset="0"/>
              </a:rPr>
              <a:t>db.stores.find</a:t>
            </a:r>
            <a:r>
              <a:rPr lang="en-US" sz="1800" dirty="0">
                <a:latin typeface="Consolas" panose="020B0609020204030204" pitchFamily="49" charset="0"/>
              </a:rPr>
              <a:t>( { $text: { $search: "\"coffee shop\"" } } </a:t>
            </a:r>
            <a:r>
              <a:rPr lang="en-US" sz="1800" dirty="0" smtClean="0">
                <a:latin typeface="Consolas" panose="020B0609020204030204" pitchFamily="49" charset="0"/>
              </a:rPr>
              <a:t>)</a:t>
            </a:r>
          </a:p>
          <a:p>
            <a:r>
              <a:rPr lang="en-US" sz="1800" dirty="0">
                <a:latin typeface="Consolas" panose="020B0609020204030204" pitchFamily="49" charset="0"/>
              </a:rPr>
              <a:t>You can exclude a word, by prepending a "-" character. For example, to find all stores containing "java" or "shop" but not "coffee", use the following:</a:t>
            </a:r>
          </a:p>
          <a:p>
            <a:pPr marL="228600" indent="0">
              <a:buNone/>
            </a:pPr>
            <a:r>
              <a:rPr lang="en-US" sz="1800" dirty="0">
                <a:latin typeface="Consolas" panose="020B0609020204030204" pitchFamily="49" charset="0"/>
              </a:rPr>
              <a:t>db.stores.find</a:t>
            </a:r>
            <a:r>
              <a:rPr lang="en-US" sz="1800" dirty="0">
                <a:latin typeface="Consolas" panose="020B0609020204030204" pitchFamily="49" charset="0"/>
              </a:rPr>
              <a:t>( { $text: { $search: "java shop -coffee" } } )</a:t>
            </a:r>
          </a:p>
          <a:p>
            <a:pPr marL="228600" indent="0">
              <a:buNone/>
            </a:pPr>
            <a:endParaRPr lang="en-US" sz="1800" dirty="0">
              <a:latin typeface="Consolas" panose="020B0609020204030204" pitchFamily="49" charset="0"/>
            </a:endParaRP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https://docs.mongodb.com/manual/text-search/</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24</a:t>
            </a:fld>
            <a:endParaRPr lang="en-US" dirty="0"/>
          </a:p>
        </p:txBody>
      </p:sp>
    </p:spTree>
    <p:extLst>
      <p:ext uri="{BB962C8B-B14F-4D97-AF65-F5344CB8AC3E}">
        <p14:creationId xmlns:p14="http://schemas.microsoft.com/office/powerpoint/2010/main" val="180562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MongoDB Full Text Search</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fontScale="92500" lnSpcReduction="10000"/>
          </a:bodyPr>
          <a:lstStyle/>
          <a:p>
            <a:r>
              <a:rPr lang="en-US" sz="1800" dirty="0"/>
              <a:t>MongoDB will return its results in unsorted order by default. However, text search queries will compute a relevance score for each document that specifies how well a document matches the query</a:t>
            </a:r>
          </a:p>
          <a:p>
            <a:r>
              <a:rPr lang="en-US" sz="1800" dirty="0"/>
              <a:t>To sort the results in order of relevance score, you must explicitly project the $meta </a:t>
            </a:r>
            <a:r>
              <a:rPr lang="en-US" sz="1800" dirty="0"/>
              <a:t>textScore</a:t>
            </a:r>
            <a:r>
              <a:rPr lang="en-US" sz="1800" dirty="0"/>
              <a:t> field and sort on </a:t>
            </a:r>
            <a:r>
              <a:rPr lang="en-US" sz="1800" dirty="0" smtClean="0"/>
              <a:t>it, for example:</a:t>
            </a:r>
            <a:endParaRPr lang="en-US" sz="1800" dirty="0"/>
          </a:p>
          <a:p>
            <a:pPr marL="169863" indent="0">
              <a:buNone/>
            </a:pPr>
            <a:r>
              <a:rPr lang="en-US" sz="1800" dirty="0">
                <a:latin typeface="Consolas" panose="020B0609020204030204" pitchFamily="49" charset="0"/>
              </a:rPr>
              <a:t>db.stores.find</a:t>
            </a:r>
            <a:r>
              <a:rPr lang="en-US" sz="1800" dirty="0">
                <a:latin typeface="Consolas" panose="020B0609020204030204" pitchFamily="49" charset="0"/>
              </a:rPr>
              <a:t>(</a:t>
            </a:r>
          </a:p>
          <a:p>
            <a:pPr marL="169863" indent="0">
              <a:buNone/>
            </a:pPr>
            <a:r>
              <a:rPr lang="en-US" sz="1800" dirty="0">
                <a:latin typeface="Consolas" panose="020B0609020204030204" pitchFamily="49" charset="0"/>
              </a:rPr>
              <a:t>   { $text: { $search: "java coffee shop" } },</a:t>
            </a:r>
          </a:p>
          <a:p>
            <a:pPr marL="169863" indent="0">
              <a:buNone/>
            </a:pPr>
            <a:r>
              <a:rPr lang="en-US" sz="1800" dirty="0">
                <a:latin typeface="Consolas" panose="020B0609020204030204" pitchFamily="49" charset="0"/>
              </a:rPr>
              <a:t>   { score: { $meta: "</a:t>
            </a:r>
            <a:r>
              <a:rPr lang="en-US" sz="1800" dirty="0">
                <a:latin typeface="Consolas" panose="020B0609020204030204" pitchFamily="49" charset="0"/>
              </a:rPr>
              <a:t>textScore</a:t>
            </a:r>
            <a:r>
              <a:rPr lang="en-US" sz="1800" dirty="0">
                <a:latin typeface="Consolas" panose="020B0609020204030204" pitchFamily="49" charset="0"/>
              </a:rPr>
              <a:t>" } }</a:t>
            </a:r>
          </a:p>
          <a:p>
            <a:pPr marL="169863" indent="0">
              <a:buNone/>
            </a:pPr>
            <a:r>
              <a:rPr lang="en-US" sz="1800" dirty="0">
                <a:latin typeface="Consolas" panose="020B0609020204030204" pitchFamily="49" charset="0"/>
              </a:rPr>
              <a:t>).sort( { score: { $meta: "</a:t>
            </a:r>
            <a:r>
              <a:rPr lang="en-US" sz="1800" dirty="0">
                <a:latin typeface="Consolas" panose="020B0609020204030204" pitchFamily="49" charset="0"/>
              </a:rPr>
              <a:t>textScore</a:t>
            </a:r>
            <a:r>
              <a:rPr lang="en-US" sz="1800" dirty="0">
                <a:latin typeface="Consolas" panose="020B0609020204030204" pitchFamily="49" charset="0"/>
              </a:rPr>
              <a:t>" } } )</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https://docs.mongodb.com/manual/text-search/</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25</a:t>
            </a:fld>
            <a:endParaRPr lang="en-US" dirty="0"/>
          </a:p>
        </p:txBody>
      </p:sp>
    </p:spTree>
    <p:extLst>
      <p:ext uri="{BB962C8B-B14F-4D97-AF65-F5344CB8AC3E}">
        <p14:creationId xmlns:p14="http://schemas.microsoft.com/office/powerpoint/2010/main" val="3875750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MongoDB Indexes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Indexes support the efficient execution of queries in MongoDB. Without indexes, MongoDB must perform a collection scan, i.e. scan every document in a collection, to select those documents that match the query statement. If an appropriate index exists for a query, MongoDB can use the index to limit the number of documents it must inspect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https://docs.mongodb.com/manual/indexes/</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26</a:t>
            </a:fld>
            <a:endParaRPr lang="en-US" dirty="0"/>
          </a:p>
        </p:txBody>
      </p:sp>
    </p:spTree>
    <p:extLst>
      <p:ext uri="{BB962C8B-B14F-4D97-AF65-F5344CB8AC3E}">
        <p14:creationId xmlns:p14="http://schemas.microsoft.com/office/powerpoint/2010/main" val="41527819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MongoDB Indexes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Indexes are special data structures that store a small portion of the collection’s data set in an easy to traverse form. The index stores the value of a specific field or set of fields, ordered by the value of the field. The ordering of the index entries supports efficient equality matches and range-based query operations. In addition, MongoDB can return sorted results by using the ordering in the index</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https://docs.mongodb.com/manual/indexes/</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27</a:t>
            </a:fld>
            <a:endParaRPr lang="en-US" dirty="0"/>
          </a:p>
        </p:txBody>
      </p:sp>
    </p:spTree>
    <p:extLst>
      <p:ext uri="{BB962C8B-B14F-4D97-AF65-F5344CB8AC3E}">
        <p14:creationId xmlns:p14="http://schemas.microsoft.com/office/powerpoint/2010/main" val="35045520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MongoDB Indexes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The following diagram illustrates a query that selects and orders the matching documents using an index:</a:t>
            </a:r>
          </a:p>
          <a:p>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https://docs.mongodb.com/manual/indexes/</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28</a:t>
            </a:fld>
            <a:endParaRPr lang="en-US" dirty="0"/>
          </a:p>
        </p:txBody>
      </p:sp>
      <p:pic>
        <p:nvPicPr>
          <p:cNvPr id="6" name="Picture 5"/>
          <p:cNvPicPr>
            <a:picLocks noChangeAspect="1"/>
          </p:cNvPicPr>
          <p:nvPr/>
        </p:nvPicPr>
        <p:blipFill>
          <a:blip r:embed="rId3"/>
          <a:stretch>
            <a:fillRect/>
          </a:stretch>
        </p:blipFill>
        <p:spPr>
          <a:xfrm>
            <a:off x="800100" y="3769593"/>
            <a:ext cx="10591800" cy="1438275"/>
          </a:xfrm>
          <a:prstGeom prst="rect">
            <a:avLst/>
          </a:prstGeom>
        </p:spPr>
      </p:pic>
    </p:spTree>
    <p:extLst>
      <p:ext uri="{BB962C8B-B14F-4D97-AF65-F5344CB8AC3E}">
        <p14:creationId xmlns:p14="http://schemas.microsoft.com/office/powerpoint/2010/main" val="1184168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MongoDB Indexes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Fundamentally, indexes in MongoDB are similar to indexes in other database systems. MongoDB defines indexes at the collection level and supports indexes on any field or sub-field of the documents in a MongoDB collection</a:t>
            </a:r>
          </a:p>
          <a:p>
            <a:r>
              <a:rPr lang="en-US" sz="1800" dirty="0"/>
              <a:t>MongoDB creates a unique index on the _id field during the creation of a collection. The _id index prevents clients from inserting two documents with the same value for the _id field. You cannot drop this index on the _id </a:t>
            </a:r>
            <a:r>
              <a:rPr lang="en-US" sz="1800" dirty="0" smtClean="0"/>
              <a:t>field</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smtClean="0"/>
              <a:t>Source</a:t>
            </a:r>
          </a:p>
          <a:p>
            <a:r>
              <a:rPr lang="en-US" sz="1600" dirty="0">
                <a:hlinkClick r:id="rId2"/>
              </a:rPr>
              <a:t>https://docs.mongodb.com/manual/indexes/</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29</a:t>
            </a:fld>
            <a:endParaRPr lang="en-US" dirty="0"/>
          </a:p>
        </p:txBody>
      </p:sp>
    </p:spTree>
    <p:extLst>
      <p:ext uri="{BB962C8B-B14F-4D97-AF65-F5344CB8AC3E}">
        <p14:creationId xmlns:p14="http://schemas.microsoft.com/office/powerpoint/2010/main" val="2130443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Updating a MongoDB Database Record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One can update a MongoDB document by using the updateOne() method.  The first parameter of the updateOne() method is a query object defining which document to </a:t>
            </a:r>
            <a:r>
              <a:rPr lang="en-US" sz="1800" dirty="0" smtClean="0"/>
              <a:t>update</a:t>
            </a:r>
            <a:endParaRPr lang="en-US" sz="1800" dirty="0"/>
          </a:p>
          <a:p>
            <a:r>
              <a:rPr lang="en-US" sz="1800" dirty="0"/>
              <a:t>Note: If the query finds more than one record, only the first occurrence is updated. The second parameter is an object defining the new values of the </a:t>
            </a:r>
            <a:r>
              <a:rPr lang="en-US" sz="1800" dirty="0" smtClean="0"/>
              <a:t>document</a:t>
            </a:r>
            <a:endParaRPr lang="en-US" sz="1800" dirty="0"/>
          </a:p>
          <a:p>
            <a:r>
              <a:rPr lang="en-US" sz="1800" dirty="0"/>
              <a:t>The following example (update_One.js) updates the document with the address "Valley 345" to name="Mickey" and address="Canyon 123":</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www.w3schools.com/nodejs/nodejs_mongodb_update.asp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27709806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4" y="733579"/>
            <a:ext cx="9038566" cy="1371600"/>
          </a:xfrm>
        </p:spPr>
        <p:txBody>
          <a:bodyPr>
            <a:normAutofit/>
          </a:bodyPr>
          <a:lstStyle/>
          <a:p>
            <a:r>
              <a:rPr lang="en-US" u="sng" dirty="0" smtClean="0"/>
              <a:t>What </a:t>
            </a:r>
            <a:r>
              <a:rPr lang="en-US" u="sng" dirty="0"/>
              <a:t>We've </a:t>
            </a:r>
            <a:r>
              <a:rPr lang="en-US" u="sng" dirty="0" smtClean="0"/>
              <a:t>Covered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301568"/>
          </a:xfrm>
        </p:spPr>
        <p:txBody>
          <a:bodyPr>
            <a:normAutofit/>
          </a:bodyPr>
          <a:lstStyle/>
          <a:p>
            <a:r>
              <a:rPr lang="en-US" sz="1800" dirty="0" smtClean="0"/>
              <a:t>Some major MongoDB methods</a:t>
            </a:r>
          </a:p>
          <a:p>
            <a:r>
              <a:rPr lang="en-US" sz="1800" dirty="0" smtClean="0"/>
              <a:t>MongoDB </a:t>
            </a:r>
            <a:r>
              <a:rPr lang="en-US" sz="1800" dirty="0"/>
              <a:t>aggregation pipelines</a:t>
            </a:r>
          </a:p>
          <a:p>
            <a:r>
              <a:rPr lang="en-US" sz="1800" dirty="0" smtClean="0"/>
              <a:t>MongoDB </a:t>
            </a:r>
            <a:r>
              <a:rPr lang="en-US" sz="1800" dirty="0"/>
              <a:t>full text search</a:t>
            </a:r>
          </a:p>
          <a:p>
            <a:r>
              <a:rPr lang="en-US" sz="1800" dirty="0" smtClean="0"/>
              <a:t>MongoDB </a:t>
            </a:r>
            <a:r>
              <a:rPr lang="en-US" sz="1800" dirty="0"/>
              <a:t>indexes</a:t>
            </a:r>
          </a:p>
          <a:p>
            <a:endParaRPr lang="en-US" sz="1800" dirty="0" smtClean="0"/>
          </a:p>
          <a:p>
            <a:endParaRPr lang="en-US" sz="1800" dirty="0"/>
          </a:p>
        </p:txBody>
      </p:sp>
      <p:sp>
        <p:nvSpPr>
          <p:cNvPr id="5" name="Slide Number Placeholder 4"/>
          <p:cNvSpPr>
            <a:spLocks noGrp="1"/>
          </p:cNvSpPr>
          <p:nvPr>
            <p:ph type="sldNum" sz="quarter" idx="12"/>
          </p:nvPr>
        </p:nvSpPr>
        <p:spPr/>
        <p:txBody>
          <a:bodyPr/>
          <a:lstStyle/>
          <a:p>
            <a:fld id="{34B7E4EF-A1BD-40F4-AB7B-04F084DD991D}" type="slidenum">
              <a:rPr lang="en-US" smtClean="0"/>
              <a:t>30</a:t>
            </a:fld>
            <a:endParaRPr lang="en-US" dirty="0"/>
          </a:p>
        </p:txBody>
      </p:sp>
    </p:spTree>
    <p:extLst>
      <p:ext uri="{BB962C8B-B14F-4D97-AF65-F5344CB8AC3E}">
        <p14:creationId xmlns:p14="http://schemas.microsoft.com/office/powerpoint/2010/main" val="452527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Updating a MongoDB Database Record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105180"/>
            <a:ext cx="10058400" cy="4092420"/>
          </a:xfrm>
        </p:spPr>
        <p:txBody>
          <a:bodyPr>
            <a:normAutofit fontScale="77500" lnSpcReduction="20000"/>
          </a:bodyPr>
          <a:lstStyle/>
          <a:p>
            <a:pPr marL="169863" indent="0">
              <a:buNone/>
            </a:pPr>
            <a:r>
              <a:rPr lang="en-US" sz="1800" dirty="0">
                <a:latin typeface="Consolas" panose="020B0609020204030204" pitchFamily="49" charset="0"/>
              </a:rPr>
              <a:t>var MongoClient = require('mongodb').MongoClient;</a:t>
            </a:r>
          </a:p>
          <a:p>
            <a:pPr marL="169863" indent="0">
              <a:buNone/>
            </a:pPr>
            <a:r>
              <a:rPr lang="en-US" sz="1800" dirty="0">
                <a:latin typeface="Consolas" panose="020B0609020204030204" pitchFamily="49" charset="0"/>
              </a:rPr>
              <a:t>var url = "mongodb://127.0.0.1:27017/";</a:t>
            </a:r>
          </a:p>
          <a:p>
            <a:pPr marL="169863" indent="0">
              <a:buNone/>
            </a:pPr>
            <a:r>
              <a:rPr lang="en-US" sz="1800" dirty="0">
                <a:latin typeface="Consolas" panose="020B0609020204030204" pitchFamily="49" charset="0"/>
              </a:rPr>
              <a:t>MongoClient.connect(url, function(err, db)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var dbo = db.db("mydb");</a:t>
            </a:r>
          </a:p>
          <a:p>
            <a:pPr marL="169863" indent="0">
              <a:buNone/>
            </a:pPr>
            <a:r>
              <a:rPr lang="en-US" sz="1800" dirty="0">
                <a:latin typeface="Consolas" panose="020B0609020204030204" pitchFamily="49" charset="0"/>
              </a:rPr>
              <a:t>  var myquery = { address: "Valley 345" };</a:t>
            </a:r>
          </a:p>
          <a:p>
            <a:pPr marL="169863" indent="0">
              <a:buNone/>
            </a:pPr>
            <a:r>
              <a:rPr lang="en-US" sz="1800" dirty="0">
                <a:latin typeface="Consolas" panose="020B0609020204030204" pitchFamily="49" charset="0"/>
              </a:rPr>
              <a:t>  var newvalues = { $set: {name: "Mickey", address: "Canyon 123" } };</a:t>
            </a:r>
          </a:p>
          <a:p>
            <a:pPr marL="169863" indent="0">
              <a:buNone/>
            </a:pPr>
            <a:r>
              <a:rPr lang="en-US" sz="1800" dirty="0">
                <a:latin typeface="Consolas" panose="020B0609020204030204" pitchFamily="49" charset="0"/>
              </a:rPr>
              <a:t>  dbo.collection("customers").updateOne(myquery, newvalues, function(err, res)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console.log("1 document updated");</a:t>
            </a:r>
          </a:p>
          <a:p>
            <a:pPr marL="169863" indent="0">
              <a:buNone/>
            </a:pPr>
            <a:r>
              <a:rPr lang="en-US" sz="1800" dirty="0">
                <a:latin typeface="Consolas" panose="020B0609020204030204" pitchFamily="49" charset="0"/>
              </a:rPr>
              <a:t>    db.close();</a:t>
            </a:r>
          </a:p>
          <a:p>
            <a:pPr marL="169863" indent="0">
              <a:buNone/>
            </a:pPr>
            <a:r>
              <a:rPr lang="en-US" sz="1800" dirty="0">
                <a:latin typeface="Consolas" panose="020B0609020204030204" pitchFamily="49" charset="0"/>
              </a:rPr>
              <a:t>  });</a:t>
            </a:r>
          </a:p>
          <a:p>
            <a:pPr marL="1698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https://www.w3schools.com/nodejs/nodejs_mongodb_update.asp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4193752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Updating a MongoDB Database Record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Run </a:t>
            </a:r>
            <a:r>
              <a:rPr lang="en-US" sz="1800" dirty="0" smtClean="0">
                <a:latin typeface="Consolas" panose="020B0609020204030204" pitchFamily="49" charset="0"/>
              </a:rPr>
              <a:t>node update_One.js </a:t>
            </a:r>
            <a:r>
              <a:rPr lang="en-US" sz="1800" dirty="0" smtClean="0"/>
              <a:t>which </a:t>
            </a:r>
            <a:r>
              <a:rPr lang="en-US" sz="1800" dirty="0"/>
              <a:t>should </a:t>
            </a:r>
            <a:r>
              <a:rPr lang="en-US" sz="1800" dirty="0" smtClean="0"/>
              <a:t>give this </a:t>
            </a:r>
            <a:r>
              <a:rPr lang="en-US" sz="1800" dirty="0"/>
              <a:t>result</a:t>
            </a:r>
            <a:r>
              <a:rPr lang="en-US" sz="1800" dirty="0" smtClean="0"/>
              <a:t>:</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https://www.w3schools.com/nodejs/nodejs_mongodb_update.asp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5</a:t>
            </a:fld>
            <a:endParaRPr lang="en-US" dirty="0"/>
          </a:p>
        </p:txBody>
      </p:sp>
      <p:pic>
        <p:nvPicPr>
          <p:cNvPr id="6" name="Picture 5"/>
          <p:cNvPicPr>
            <a:picLocks noChangeAspect="1"/>
          </p:cNvPicPr>
          <p:nvPr/>
        </p:nvPicPr>
        <p:blipFill>
          <a:blip r:embed="rId3"/>
          <a:stretch>
            <a:fillRect/>
          </a:stretch>
        </p:blipFill>
        <p:spPr>
          <a:xfrm>
            <a:off x="2358496" y="3419150"/>
            <a:ext cx="2581275" cy="361950"/>
          </a:xfrm>
          <a:prstGeom prst="rect">
            <a:avLst/>
          </a:prstGeom>
        </p:spPr>
      </p:pic>
    </p:spTree>
    <p:extLst>
      <p:ext uri="{BB962C8B-B14F-4D97-AF65-F5344CB8AC3E}">
        <p14:creationId xmlns:p14="http://schemas.microsoft.com/office/powerpoint/2010/main" val="2309658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Updating MongoDB Database 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To update all documents that meet the criteria of the query, use the updateMany() method</a:t>
            </a:r>
          </a:p>
          <a:p>
            <a:r>
              <a:rPr lang="en-US" sz="1800" dirty="0"/>
              <a:t>The following example (update_Many.js</a:t>
            </a:r>
            <a:r>
              <a:rPr lang="en-US" sz="1800" dirty="0" smtClean="0"/>
              <a:t>) updates all </a:t>
            </a:r>
            <a:r>
              <a:rPr lang="en-US" sz="1800" dirty="0"/>
              <a:t>documents where the address starts with "4431" to "4431 Finney Avenue</a:t>
            </a:r>
            <a:r>
              <a:rPr lang="en-US" sz="1800" dirty="0" smtClean="0"/>
              <a:t>":</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https://www.w3schools.com/nodejs/nodejs_mongodb_update.asp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3575274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Updating </a:t>
            </a:r>
            <a:r>
              <a:rPr lang="en-US" u="sng" dirty="0" smtClean="0"/>
              <a:t>MongoDB </a:t>
            </a:r>
            <a:r>
              <a:rPr lang="en-US" u="sng" dirty="0"/>
              <a:t>Database </a:t>
            </a:r>
            <a:r>
              <a:rPr lang="en-US" u="sng" dirty="0" smtClean="0"/>
              <a:t>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105180"/>
            <a:ext cx="10058400" cy="4092420"/>
          </a:xfrm>
        </p:spPr>
        <p:txBody>
          <a:bodyPr>
            <a:normAutofit fontScale="77500" lnSpcReduction="20000"/>
          </a:bodyPr>
          <a:lstStyle/>
          <a:p>
            <a:pPr marL="169863" indent="0">
              <a:buNone/>
            </a:pPr>
            <a:r>
              <a:rPr lang="en-US" sz="1800" dirty="0">
                <a:latin typeface="Consolas" panose="020B0609020204030204" pitchFamily="49" charset="0"/>
              </a:rPr>
              <a:t>var MongoClient = require('mongodb').MongoClient;</a:t>
            </a:r>
          </a:p>
          <a:p>
            <a:pPr marL="169863" indent="0">
              <a:buNone/>
            </a:pPr>
            <a:r>
              <a:rPr lang="en-US" sz="1800" dirty="0">
                <a:latin typeface="Consolas" panose="020B0609020204030204" pitchFamily="49" charset="0"/>
              </a:rPr>
              <a:t>var url = "mongodb://127.0.0.1:27017/";</a:t>
            </a:r>
          </a:p>
          <a:p>
            <a:pPr marL="169863" indent="0">
              <a:buNone/>
            </a:pPr>
            <a:r>
              <a:rPr lang="en-US" sz="1800" dirty="0">
                <a:latin typeface="Consolas" panose="020B0609020204030204" pitchFamily="49" charset="0"/>
              </a:rPr>
              <a:t>MongoClient.connect(url, function(err, db)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var dbo = db.db("mydb");</a:t>
            </a:r>
          </a:p>
          <a:p>
            <a:pPr marL="169863" indent="0">
              <a:buNone/>
            </a:pPr>
            <a:r>
              <a:rPr lang="en-US" sz="1800" dirty="0">
                <a:latin typeface="Consolas" panose="020B0609020204030204" pitchFamily="49" charset="0"/>
              </a:rPr>
              <a:t>  var myquery = { address: /^4431/ };</a:t>
            </a:r>
          </a:p>
          <a:p>
            <a:pPr marL="169863" indent="0">
              <a:buNone/>
            </a:pPr>
            <a:r>
              <a:rPr lang="en-US" sz="1800" dirty="0">
                <a:latin typeface="Consolas" panose="020B0609020204030204" pitchFamily="49" charset="0"/>
              </a:rPr>
              <a:t>  var newvalues = {$set: {address: "4431 Finney Avenue"} };</a:t>
            </a:r>
          </a:p>
          <a:p>
            <a:pPr marL="169863" indent="0">
              <a:buNone/>
            </a:pPr>
            <a:r>
              <a:rPr lang="en-US" sz="1800" dirty="0">
                <a:latin typeface="Consolas" panose="020B0609020204030204" pitchFamily="49" charset="0"/>
              </a:rPr>
              <a:t>  dbo.collection("customers").updateMany(myquery, newvalues, function(err, res) {</a:t>
            </a:r>
          </a:p>
          <a:p>
            <a:pPr marL="169863" indent="0">
              <a:buNone/>
            </a:pPr>
            <a:r>
              <a:rPr lang="en-US" sz="1800" dirty="0">
                <a:latin typeface="Consolas" panose="020B0609020204030204" pitchFamily="49" charset="0"/>
              </a:rPr>
              <a:t>    if (err) throw err;</a:t>
            </a:r>
          </a:p>
          <a:p>
            <a:pPr marL="169863" indent="0">
              <a:buNone/>
            </a:pPr>
            <a:r>
              <a:rPr lang="en-US" sz="1800" dirty="0">
                <a:latin typeface="Consolas" panose="020B0609020204030204" pitchFamily="49" charset="0"/>
              </a:rPr>
              <a:t>    console.log(res.result.nModified + " document(s) updated");</a:t>
            </a:r>
          </a:p>
          <a:p>
            <a:pPr marL="169863" indent="0">
              <a:buNone/>
            </a:pPr>
            <a:r>
              <a:rPr lang="en-US" sz="1800" dirty="0">
                <a:latin typeface="Consolas" panose="020B0609020204030204" pitchFamily="49" charset="0"/>
              </a:rPr>
              <a:t>    db.close();</a:t>
            </a:r>
          </a:p>
          <a:p>
            <a:pPr marL="169863" indent="0">
              <a:buNone/>
            </a:pPr>
            <a:r>
              <a:rPr lang="en-US" sz="1800" dirty="0">
                <a:latin typeface="Consolas" panose="020B0609020204030204" pitchFamily="49" charset="0"/>
              </a:rPr>
              <a:t>  });</a:t>
            </a:r>
          </a:p>
          <a:p>
            <a:pPr marL="169863" indent="0">
              <a:buNone/>
            </a:pPr>
            <a:r>
              <a:rPr lang="en-US" sz="1800" dirty="0">
                <a:latin typeface="Consolas" panose="020B0609020204030204" pitchFamily="49" charset="0"/>
              </a:rPr>
              <a:t>});</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https://www.w3schools.com/nodejs/nodejs_mongodb_update.asp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3335176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a:t>Updating </a:t>
            </a:r>
            <a:r>
              <a:rPr lang="en-US" u="sng" dirty="0" smtClean="0"/>
              <a:t>MongoDB </a:t>
            </a:r>
            <a:r>
              <a:rPr lang="en-US" u="sng" dirty="0"/>
              <a:t>Database </a:t>
            </a:r>
            <a:r>
              <a:rPr lang="en-US" u="sng" dirty="0" smtClean="0"/>
              <a:t>Records</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Run </a:t>
            </a:r>
            <a:r>
              <a:rPr lang="en-US" sz="1800" dirty="0" smtClean="0">
                <a:latin typeface="Consolas" panose="020B0609020204030204" pitchFamily="49" charset="0"/>
              </a:rPr>
              <a:t>node update_Many.js </a:t>
            </a:r>
            <a:r>
              <a:rPr lang="en-US" sz="1800" dirty="0" smtClean="0"/>
              <a:t>which </a:t>
            </a:r>
            <a:r>
              <a:rPr lang="en-US" sz="1800" dirty="0"/>
              <a:t>should </a:t>
            </a:r>
            <a:r>
              <a:rPr lang="en-US" sz="1800" dirty="0" smtClean="0"/>
              <a:t>give this </a:t>
            </a:r>
            <a:r>
              <a:rPr lang="en-US" sz="1800" dirty="0"/>
              <a:t>result</a:t>
            </a:r>
            <a:r>
              <a:rPr lang="en-US" sz="1800" dirty="0" smtClean="0"/>
              <a:t>:</a:t>
            </a:r>
            <a:endParaRPr lang="en-US" sz="1800" dirty="0"/>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https://www.w3schools.com/nodejs/nodejs_mongodb_update.asp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8</a:t>
            </a:fld>
            <a:endParaRPr lang="en-US" dirty="0"/>
          </a:p>
        </p:txBody>
      </p:sp>
      <p:pic>
        <p:nvPicPr>
          <p:cNvPr id="7" name="Picture 6"/>
          <p:cNvPicPr>
            <a:picLocks noChangeAspect="1"/>
          </p:cNvPicPr>
          <p:nvPr/>
        </p:nvPicPr>
        <p:blipFill>
          <a:blip r:embed="rId3"/>
          <a:stretch>
            <a:fillRect/>
          </a:stretch>
        </p:blipFill>
        <p:spPr>
          <a:xfrm>
            <a:off x="2642659" y="3421591"/>
            <a:ext cx="3028950" cy="285750"/>
          </a:xfrm>
          <a:prstGeom prst="rect">
            <a:avLst/>
          </a:prstGeom>
        </p:spPr>
      </p:pic>
    </p:spTree>
    <p:extLst>
      <p:ext uri="{BB962C8B-B14F-4D97-AF65-F5344CB8AC3E}">
        <p14:creationId xmlns:p14="http://schemas.microsoft.com/office/powerpoint/2010/main" val="2642138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AC13C-59B1-436E-B58F-C304E1C705CF}"/>
              </a:ext>
            </a:extLst>
          </p:cNvPr>
          <p:cNvSpPr>
            <a:spLocks noGrp="1"/>
          </p:cNvSpPr>
          <p:nvPr>
            <p:ph type="title"/>
          </p:nvPr>
        </p:nvSpPr>
        <p:spPr>
          <a:xfrm>
            <a:off x="664233" y="733579"/>
            <a:ext cx="10875834" cy="1371600"/>
          </a:xfrm>
        </p:spPr>
        <p:txBody>
          <a:bodyPr>
            <a:normAutofit/>
          </a:bodyPr>
          <a:lstStyle/>
          <a:p>
            <a:r>
              <a:rPr lang="en-US" u="sng" dirty="0" smtClean="0"/>
              <a:t>Deleting a MongoDB Database Record</a:t>
            </a:r>
            <a:endParaRPr lang="en-US" u="sng" dirty="0"/>
          </a:p>
        </p:txBody>
      </p:sp>
      <p:sp>
        <p:nvSpPr>
          <p:cNvPr id="3" name="Content Placeholder 2">
            <a:extLst>
              <a:ext uri="{FF2B5EF4-FFF2-40B4-BE49-F238E27FC236}">
                <a16:creationId xmlns:a16="http://schemas.microsoft.com/office/drawing/2014/main" xmlns="" id="{844A3DC5-46BF-4BFF-8008-98FD467C4904}"/>
              </a:ext>
            </a:extLst>
          </p:cNvPr>
          <p:cNvSpPr>
            <a:spLocks noGrp="1"/>
          </p:cNvSpPr>
          <p:nvPr>
            <p:ph idx="1"/>
          </p:nvPr>
        </p:nvSpPr>
        <p:spPr>
          <a:xfrm>
            <a:off x="1066800" y="2733472"/>
            <a:ext cx="10058400" cy="3082553"/>
          </a:xfrm>
        </p:spPr>
        <p:txBody>
          <a:bodyPr>
            <a:normAutofit/>
          </a:bodyPr>
          <a:lstStyle/>
          <a:p>
            <a:r>
              <a:rPr lang="en-US" sz="1800" dirty="0"/>
              <a:t>To delete a document, the deleteOne() method is used.  The first parameter of the deleteOne() method is a query object defining which document to delete.  Note: If the query finds more than one document, only the first occurrence is deleted</a:t>
            </a:r>
          </a:p>
          <a:p>
            <a:r>
              <a:rPr lang="en-US" sz="1800" dirty="0"/>
              <a:t>As an example (delete_One.js), this deletes the document with the address "Highway 37":</a:t>
            </a:r>
          </a:p>
        </p:txBody>
      </p:sp>
      <p:sp>
        <p:nvSpPr>
          <p:cNvPr id="4" name="Rectangle 3">
            <a:extLst>
              <a:ext uri="{FF2B5EF4-FFF2-40B4-BE49-F238E27FC236}">
                <a16:creationId xmlns:a16="http://schemas.microsoft.com/office/drawing/2014/main" xmlns="" id="{0C71533A-4A29-47E2-A4D4-85E44356516A}"/>
              </a:ext>
            </a:extLst>
          </p:cNvPr>
          <p:cNvSpPr/>
          <p:nvPr/>
        </p:nvSpPr>
        <p:spPr>
          <a:xfrm>
            <a:off x="1066800" y="5818971"/>
            <a:ext cx="10058400" cy="584775"/>
          </a:xfrm>
          <a:prstGeom prst="rect">
            <a:avLst/>
          </a:prstGeom>
        </p:spPr>
        <p:txBody>
          <a:bodyPr wrap="square">
            <a:spAutoFit/>
          </a:bodyPr>
          <a:lstStyle/>
          <a:p>
            <a:r>
              <a:rPr lang="en-US" sz="1600" b="1" dirty="0"/>
              <a:t>Source</a:t>
            </a:r>
          </a:p>
          <a:p>
            <a:r>
              <a:rPr lang="en-US" sz="1600" dirty="0">
                <a:hlinkClick r:id="rId2"/>
              </a:rPr>
              <a:t>https://</a:t>
            </a:r>
            <a:r>
              <a:rPr lang="en-US" sz="1600" dirty="0" smtClean="0">
                <a:hlinkClick r:id="rId2"/>
              </a:rPr>
              <a:t>www.w3schools.com/nodejs/nodejs_mongodb_delete.asp</a:t>
            </a:r>
            <a:endParaRPr lang="en-US" sz="1600" dirty="0">
              <a:solidFill>
                <a:srgbClr val="00B0F0"/>
              </a:solidFill>
            </a:endParaRPr>
          </a:p>
        </p:txBody>
      </p:sp>
      <p:sp>
        <p:nvSpPr>
          <p:cNvPr id="5" name="Slide Number Placeholder 4"/>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5205375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{37DAEB62-91AD-4E6F-BED4-FC24FCD8F4C1}tf78438558</Template>
  <TotalTime>0</TotalTime>
  <Words>2098</Words>
  <Application>Microsoft Office PowerPoint</Application>
  <PresentationFormat>Widescreen</PresentationFormat>
  <Paragraphs>234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Century Gothic</vt:lpstr>
      <vt:lpstr>Consolas</vt:lpstr>
      <vt:lpstr>Garamond</vt:lpstr>
      <vt:lpstr>SavonVTI</vt:lpstr>
      <vt:lpstr>Unit03 node.js &amp; mongo Part VII</vt:lpstr>
      <vt:lpstr>Objectives</vt:lpstr>
      <vt:lpstr>Updating a MongoDB Database Record</vt:lpstr>
      <vt:lpstr>Updating a MongoDB Database Record</vt:lpstr>
      <vt:lpstr>Updating a MongoDB Database Record</vt:lpstr>
      <vt:lpstr>Updating MongoDB Database Records</vt:lpstr>
      <vt:lpstr>Updating MongoDB Database Records</vt:lpstr>
      <vt:lpstr>Updating MongoDB Database Records</vt:lpstr>
      <vt:lpstr>Deleting a MongoDB Database Record</vt:lpstr>
      <vt:lpstr>Deleting a MongoDB Database Record</vt:lpstr>
      <vt:lpstr>Deleting a MongoDB Database Record</vt:lpstr>
      <vt:lpstr>Deleting MongoDB Database Records</vt:lpstr>
      <vt:lpstr>Deleting MongoDB Database Records</vt:lpstr>
      <vt:lpstr>Deleting MongoDB Database Records</vt:lpstr>
      <vt:lpstr>ObjectID</vt:lpstr>
      <vt:lpstr>ObjectID.isValid()</vt:lpstr>
      <vt:lpstr>MongoDB: The Aggregation Pipeline</vt:lpstr>
      <vt:lpstr>MongoDB: The Aggregation Pipeline</vt:lpstr>
      <vt:lpstr>MongoDB: The Aggregation Pipeline</vt:lpstr>
      <vt:lpstr>MongoDB: The Aggregation Pipeline</vt:lpstr>
      <vt:lpstr>MongoDB: The Aggregation Pipeline</vt:lpstr>
      <vt:lpstr>MongoDB Full Text Search</vt:lpstr>
      <vt:lpstr>MongoDB Full Text Search</vt:lpstr>
      <vt:lpstr>MongoDB Full Text Search</vt:lpstr>
      <vt:lpstr>MongoDB Full Text Search</vt:lpstr>
      <vt:lpstr>MongoDB Indexes</vt:lpstr>
      <vt:lpstr>MongoDB Indexes</vt:lpstr>
      <vt:lpstr>MongoDB Indexes</vt:lpstr>
      <vt:lpstr>MongoDB Indexes</vt:lpstr>
      <vt:lpstr>What We've Covered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2020-06-22T12:54:55Z</dcterms:created>
  <dcterms:modified xsi:type="dcterms:W3CDTF">2020-07-27T18:37:40Z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