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45def09e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45def09e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45def09e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45def09e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45def09ef_0_138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Prompt: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Set clear, achievable stretch target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Is this high enough to force innovation?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Define key milestones worthy of celebration.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Identify metrics signaling significant achievements.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Plan specific celebrations for different wins.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45def09ef_0_27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Prompt: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Who are we built to serve right now?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What moment, market, or mindset are we aligned with?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Who are we not for—and why does that matter? (Ignore with intention. Every yes needs a no.)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45def09ef_0_185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Prompts: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What do we do differently on purpose?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What belief, system, or norm are we disrupting?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Why does our difference create defensibility?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45def09ef_0_1125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Prompt: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Identify existing resources available for our team.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Outline training programs to improve skills.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List software and hardware necessary for project.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Document current tools and technology being used.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What strengths do we own that others overlook?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45def09ef_0_1165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Prompt: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Establish clear roles and responsibilities for governance.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Develop transparent decision-making processes to maintain trust.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Select the right metrics to monitor- both leading and lagging indicators of success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Implement accountability measures for all governance actions.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Ensure regular communication and feedback within governance team.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45def09ef_0_1209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45def09e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45def09e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D">
  <p:cSld name="TITLE_AND_BODY_2_1_1_1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228600" y="804675"/>
            <a:ext cx="37302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3"/>
          <p:cNvSpPr/>
          <p:nvPr>
            <p:ph idx="2" type="pic"/>
          </p:nvPr>
        </p:nvSpPr>
        <p:spPr>
          <a:xfrm>
            <a:off x="4233672" y="228600"/>
            <a:ext cx="4690800" cy="4690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F">
  <p:cSld name="TITLE_AND_BODY_2_1_1_1_1_1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228600" y="228600"/>
            <a:ext cx="8686800" cy="4686300"/>
          </a:xfrm>
          <a:prstGeom prst="roundRect">
            <a:avLst>
              <a:gd fmla="val 612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>
            <p:ph idx="2" type="pic"/>
          </p:nvPr>
        </p:nvSpPr>
        <p:spPr>
          <a:xfrm>
            <a:off x="4626864" y="585216"/>
            <a:ext cx="3968400" cy="39684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557784" y="585216"/>
            <a:ext cx="3712500" cy="93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08525" y="1883625"/>
            <a:ext cx="3761700" cy="26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51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G">
  <p:cSld name="TITLE_AND_BODY_2_1_1_1_1_1_1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>
            <p:ph idx="2" type="pic"/>
          </p:nvPr>
        </p:nvSpPr>
        <p:spPr>
          <a:xfrm>
            <a:off x="4233672" y="228600"/>
            <a:ext cx="4690800" cy="46908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228600" y="228600"/>
            <a:ext cx="3557100" cy="8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228600" y="1600200"/>
            <a:ext cx="3557100" cy="331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E">
  <p:cSld name="TITLE_AND_BODY_2_1_1_1_1_1_1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>
            <p:ph idx="2" type="pic"/>
          </p:nvPr>
        </p:nvSpPr>
        <p:spPr>
          <a:xfrm>
            <a:off x="466195" y="587552"/>
            <a:ext cx="3968400" cy="3968400"/>
          </a:xfrm>
          <a:prstGeom prst="roundRect">
            <a:avLst>
              <a:gd fmla="val 9998" name="adj"/>
            </a:avLst>
          </a:prstGeom>
          <a:noFill/>
          <a:ln>
            <a:noFill/>
          </a:ln>
        </p:spPr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896292" y="280875"/>
            <a:ext cx="3925200" cy="109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773075" y="1820475"/>
            <a:ext cx="4079700" cy="27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69" name="Google Shape;69;p16"/>
          <p:cNvCxnSpPr/>
          <p:nvPr/>
        </p:nvCxnSpPr>
        <p:spPr>
          <a:xfrm>
            <a:off x="4894857" y="1615440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83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H">
  <p:cSld name="TITLE_AND_BODY_2_1_1_1_1_1_1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>
            <p:ph idx="2" type="pic"/>
          </p:nvPr>
        </p:nvSpPr>
        <p:spPr>
          <a:xfrm>
            <a:off x="548640" y="1554480"/>
            <a:ext cx="2807100" cy="2807100"/>
          </a:xfrm>
          <a:prstGeom prst="roundRect">
            <a:avLst>
              <a:gd fmla="val 8343" name="adj"/>
            </a:avLst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895344" y="1408176"/>
            <a:ext cx="47823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74" name="Google Shape;74;p17"/>
          <p:cNvCxnSpPr/>
          <p:nvPr/>
        </p:nvCxnSpPr>
        <p:spPr>
          <a:xfrm>
            <a:off x="544200" y="451125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4_1_A">
  <p:cSld name="CUSTOM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/>
          <p:nvPr>
            <p:ph idx="2" type="pic"/>
          </p:nvPr>
        </p:nvSpPr>
        <p:spPr>
          <a:xfrm>
            <a:off x="2990088" y="1436336"/>
            <a:ext cx="3173100" cy="31731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77" name="Google Shape;77;p18"/>
          <p:cNvSpPr txBox="1"/>
          <p:nvPr>
            <p:ph type="title"/>
          </p:nvPr>
        </p:nvSpPr>
        <p:spPr>
          <a:xfrm>
            <a:off x="228600" y="228600"/>
            <a:ext cx="8686800" cy="85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/>
        </p:nvSpPr>
        <p:spPr>
          <a:xfrm>
            <a:off x="210312" y="1171160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8"/>
          <p:cNvSpPr txBox="1"/>
          <p:nvPr/>
        </p:nvSpPr>
        <p:spPr>
          <a:xfrm>
            <a:off x="210312" y="3274280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0" name="Google Shape;80;p18"/>
          <p:cNvSpPr txBox="1"/>
          <p:nvPr/>
        </p:nvSpPr>
        <p:spPr>
          <a:xfrm>
            <a:off x="6336792" y="1170432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1042416" y="1244312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3" type="body"/>
          </p:nvPr>
        </p:nvSpPr>
        <p:spPr>
          <a:xfrm>
            <a:off x="7178040" y="1243584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4" type="body"/>
          </p:nvPr>
        </p:nvSpPr>
        <p:spPr>
          <a:xfrm>
            <a:off x="7178040" y="3346704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84" name="Google Shape;84;p18"/>
          <p:cNvCxnSpPr/>
          <p:nvPr/>
        </p:nvCxnSpPr>
        <p:spPr>
          <a:xfrm>
            <a:off x="545049" y="1372270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18"/>
          <p:cNvCxnSpPr/>
          <p:nvPr/>
        </p:nvCxnSpPr>
        <p:spPr>
          <a:xfrm>
            <a:off x="545049" y="3474695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" name="Google Shape;86;p18"/>
          <p:cNvCxnSpPr/>
          <p:nvPr/>
        </p:nvCxnSpPr>
        <p:spPr>
          <a:xfrm>
            <a:off x="6677174" y="1371600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" name="Google Shape;87;p18"/>
          <p:cNvCxnSpPr/>
          <p:nvPr/>
        </p:nvCxnSpPr>
        <p:spPr>
          <a:xfrm>
            <a:off x="6677174" y="3474720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8" name="Google Shape;88;p18"/>
          <p:cNvSpPr txBox="1"/>
          <p:nvPr/>
        </p:nvSpPr>
        <p:spPr>
          <a:xfrm>
            <a:off x="6336796" y="3273550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" name="Google Shape;89;p18"/>
          <p:cNvSpPr txBox="1"/>
          <p:nvPr>
            <p:ph idx="5" type="body"/>
          </p:nvPr>
        </p:nvSpPr>
        <p:spPr>
          <a:xfrm>
            <a:off x="1042416" y="3347432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04">
          <p15:clr>
            <a:srgbClr val="E46962"/>
          </p15:clr>
        </p15:guide>
        <p15:guide id="2" pos="4718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E 1">
  <p:cSld name="TITLE_AND_BODY_2_1_1_1_1_1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/>
          <p:nvPr>
            <p:ph idx="2" type="pic"/>
          </p:nvPr>
        </p:nvSpPr>
        <p:spPr>
          <a:xfrm>
            <a:off x="466195" y="587552"/>
            <a:ext cx="3968400" cy="3968400"/>
          </a:xfrm>
          <a:prstGeom prst="roundRect">
            <a:avLst>
              <a:gd fmla="val 9998" name="adj"/>
            </a:avLst>
          </a:prstGeom>
          <a:noFill/>
          <a:ln>
            <a:noFill/>
          </a:ln>
        </p:spPr>
      </p:sp>
      <p:sp>
        <p:nvSpPr>
          <p:cNvPr id="92" name="Google Shape;92;p19"/>
          <p:cNvSpPr txBox="1"/>
          <p:nvPr>
            <p:ph type="title"/>
          </p:nvPr>
        </p:nvSpPr>
        <p:spPr>
          <a:xfrm>
            <a:off x="4896292" y="280875"/>
            <a:ext cx="3925200" cy="109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773075" y="1820475"/>
            <a:ext cx="4079700" cy="27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94" name="Google Shape;94;p19"/>
          <p:cNvCxnSpPr/>
          <p:nvPr/>
        </p:nvCxnSpPr>
        <p:spPr>
          <a:xfrm>
            <a:off x="4894857" y="1615440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83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-100" y="4769416"/>
            <a:ext cx="91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CCCCCC"/>
                </a:solidFill>
              </a:rPr>
              <a:t>  </a:t>
            </a:r>
            <a:r>
              <a:rPr lang="en" sz="800">
                <a:solidFill>
                  <a:srgbClr val="CCCCCC"/>
                </a:solidFill>
              </a:rPr>
              <a:t>© 2025 Paul Takisaki. Takisaki Strategy Framework™ is a trademark of Paul Takisaki. All rights reserved.</a:t>
            </a:r>
            <a:endParaRPr sz="800">
              <a:solidFill>
                <a:srgbClr val="CCCCCC"/>
              </a:solidFill>
            </a:endParaRPr>
          </a:p>
        </p:txBody>
      </p:sp>
      <p:pic>
        <p:nvPicPr>
          <p:cNvPr id="10" name="Google Shape;10;p1" title="logo-shadow.png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938550" y="4793800"/>
            <a:ext cx="264376" cy="26437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Takisaki Strategy Framework™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Built for Leaders Who Rewire the Game.</a:t>
            </a:r>
            <a:br>
              <a:rPr i="1" lang="en" sz="1200">
                <a:solidFill>
                  <a:schemeClr val="dk1"/>
                </a:solidFill>
              </a:rPr>
            </a:br>
            <a:endParaRPr i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200">
                <a:solidFill>
                  <a:schemeClr val="dk1"/>
                </a:solidFill>
              </a:rPr>
              <a:t>Clarity. Movement. Legacy.</a:t>
            </a:r>
            <a:endParaRPr i="1" sz="1100">
              <a:solidFill>
                <a:schemeClr val="dk1"/>
              </a:solidFill>
            </a:endParaRPr>
          </a:p>
        </p:txBody>
      </p:sp>
      <p:pic>
        <p:nvPicPr>
          <p:cNvPr id="100" name="Google Shape;100;p20" title="3 shado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900" y="3661775"/>
            <a:ext cx="643625" cy="6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Takisaki Strategy Formula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When Do You Celebrate?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Where Will We Make the Biggest Impact?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How Will We Change the Game?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Equip Your Winning Arsenal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Govern For The Win.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Winning's Unexpected Consequences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86525" y="458775"/>
            <a:ext cx="30792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Do We Celebrate?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Set your stretch goal</a:t>
            </a:r>
            <a:endParaRPr sz="1300"/>
          </a:p>
        </p:txBody>
      </p:sp>
      <p:pic>
        <p:nvPicPr>
          <p:cNvPr id="111" name="Google Shape;111;p22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7925" y="228600"/>
            <a:ext cx="4556700" cy="4556700"/>
          </a:xfrm>
          <a:prstGeom prst="round2DiagRect">
            <a:avLst>
              <a:gd fmla="val 16667" name="adj1"/>
              <a:gd fmla="val 0" name="adj2"/>
            </a:avLst>
          </a:prstGeom>
        </p:spPr>
      </p:pic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533175" y="2214925"/>
            <a:ext cx="3761700" cy="11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10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557784" y="585216"/>
            <a:ext cx="3712500" cy="93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Will</a:t>
            </a:r>
            <a:r>
              <a:rPr lang="en"/>
              <a:t> We Make the Biggest Impact?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5"/>
              <a:t>Tightens the battlefield</a:t>
            </a:r>
            <a:endParaRPr sz="1355"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533175" y="2177325"/>
            <a:ext cx="3761700" cy="11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10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6864" y="585216"/>
            <a:ext cx="3968400" cy="3968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228600" y="228600"/>
            <a:ext cx="3557100" cy="8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We Change the Game?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Articulate your unique edge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pic>
        <p:nvPicPr>
          <p:cNvPr id="123" name="Google Shape;123;p24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9425" y="228600"/>
            <a:ext cx="4575000" cy="4575000"/>
          </a:xfrm>
          <a:prstGeom prst="rect">
            <a:avLst/>
          </a:prstGeom>
        </p:spPr>
      </p:pic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533175" y="2177325"/>
            <a:ext cx="3761700" cy="11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10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4896292" y="280875"/>
            <a:ext cx="3925200" cy="109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Equip Your Winning Arsenal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66"/>
              <a:t>What skill set and tools do you have?</a:t>
            </a:r>
            <a:endParaRPr sz="1166"/>
          </a:p>
        </p:txBody>
      </p:sp>
      <p:pic>
        <p:nvPicPr>
          <p:cNvPr id="129" name="Google Shape;129;p25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195" y="587552"/>
            <a:ext cx="3968400" cy="3968400"/>
          </a:xfrm>
          <a:prstGeom prst="roundRect">
            <a:avLst>
              <a:gd fmla="val 9998" name="adj"/>
            </a:avLst>
          </a:prstGeom>
        </p:spPr>
      </p:pic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4894850" y="2124700"/>
            <a:ext cx="3761700" cy="116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85000" lnSpcReduction="10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Govern For The Win.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Monitor leading and </a:t>
            </a:r>
            <a:r>
              <a:rPr lang="en" sz="1300"/>
              <a:t>lagging</a:t>
            </a:r>
            <a:r>
              <a:rPr lang="en" sz="1300"/>
              <a:t> indicators</a:t>
            </a:r>
            <a:endParaRPr sz="1300"/>
          </a:p>
        </p:txBody>
      </p:sp>
      <p:pic>
        <p:nvPicPr>
          <p:cNvPr id="135" name="Google Shape;135;p26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40" y="1554480"/>
            <a:ext cx="2807100" cy="2807100"/>
          </a:xfrm>
          <a:prstGeom prst="roundRect">
            <a:avLst>
              <a:gd fmla="val 8343" name="adj"/>
            </a:avLst>
          </a:prstGeom>
        </p:spPr>
      </p:pic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894850" y="2124700"/>
            <a:ext cx="3761700" cy="1165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fontScale="85000" lnSpcReduction="10000"/>
          </a:bodyPr>
          <a:lstStyle/>
          <a:p>
            <a:pPr indent="-325755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32575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228600" y="228600"/>
            <a:ext cx="8686800" cy="85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Winning's Unexpected Consequences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1042416" y="1244312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Identify critical dependencies that could be strained.</a:t>
            </a:r>
            <a:endParaRPr/>
          </a:p>
        </p:txBody>
      </p:sp>
      <p:sp>
        <p:nvSpPr>
          <p:cNvPr id="142" name="Google Shape;142;p27"/>
          <p:cNvSpPr txBox="1"/>
          <p:nvPr>
            <p:ph idx="3" type="body"/>
          </p:nvPr>
        </p:nvSpPr>
        <p:spPr>
          <a:xfrm>
            <a:off x="7178040" y="1243584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Consider team capacity limits during rapid expansion.</a:t>
            </a:r>
            <a:endParaRPr/>
          </a:p>
        </p:txBody>
      </p:sp>
      <p:sp>
        <p:nvSpPr>
          <p:cNvPr id="143" name="Google Shape;143;p27"/>
          <p:cNvSpPr txBox="1"/>
          <p:nvPr>
            <p:ph idx="4" type="body"/>
          </p:nvPr>
        </p:nvSpPr>
        <p:spPr>
          <a:xfrm>
            <a:off x="7178040" y="3118104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Analyze infrastructure scalability challenges if winning occurs.</a:t>
            </a:r>
            <a:endParaRPr/>
          </a:p>
        </p:txBody>
      </p:sp>
      <p:sp>
        <p:nvSpPr>
          <p:cNvPr id="144" name="Google Shape;144;p27"/>
          <p:cNvSpPr txBox="1"/>
          <p:nvPr>
            <p:ph idx="5" type="body"/>
          </p:nvPr>
        </p:nvSpPr>
        <p:spPr>
          <a:xfrm>
            <a:off x="1042416" y="3118832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Assess current processes to handle increased demand load.</a:t>
            </a:r>
            <a:endParaRPr/>
          </a:p>
        </p:txBody>
      </p:sp>
      <p:pic>
        <p:nvPicPr>
          <p:cNvPr id="145" name="Google Shape;145;p27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0088" y="1436336"/>
            <a:ext cx="3173100" cy="3173100"/>
          </a:xfrm>
          <a:prstGeom prst="roundRect">
            <a:avLst>
              <a:gd fmla="val 50000" name="adj"/>
            </a:avLst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235850" y="281200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Keep it simple.</a:t>
            </a:r>
            <a:endParaRPr sz="2840"/>
          </a:p>
        </p:txBody>
      </p:sp>
      <p:pic>
        <p:nvPicPr>
          <p:cNvPr id="151" name="Google Shape;151;p28" title="3 shado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413" y="1809050"/>
            <a:ext cx="1107476" cy="110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