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04" r:id="rId4"/>
    <p:sldId id="305" r:id="rId5"/>
    <p:sldId id="306" r:id="rId6"/>
    <p:sldId id="312" r:id="rId7"/>
    <p:sldId id="307" r:id="rId8"/>
    <p:sldId id="311" r:id="rId9"/>
    <p:sldId id="310" r:id="rId10"/>
    <p:sldId id="314" r:id="rId11"/>
    <p:sldId id="313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74014" autoAdjust="0"/>
  </p:normalViewPr>
  <p:slideViewPr>
    <p:cSldViewPr>
      <p:cViewPr varScale="1">
        <p:scale>
          <a:sx n="53" d="100"/>
          <a:sy n="53" d="100"/>
        </p:scale>
        <p:origin x="-18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3C7E-9757-49AD-A829-CE49D08EA01A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7672F-B20F-4DB1-9B37-A251E5DDA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76426-EAA0-4377-8B9B-F33A7E35ADC2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F382-3EEC-44B0-98FD-6FD2DCF5B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Buna </a:t>
            </a:r>
            <a:r>
              <a:rPr lang="en-US" dirty="0" err="1"/>
              <a:t>ziua</a:t>
            </a:r>
            <a:r>
              <a:rPr lang="en-US" dirty="0"/>
              <a:t> ,</a:t>
            </a:r>
          </a:p>
          <a:p>
            <a:pPr>
              <a:spcBef>
                <a:spcPct val="0"/>
              </a:spcBef>
            </a:pPr>
            <a:r>
              <a:rPr lang="en-US" dirty="0" err="1"/>
              <a:t>Numele</a:t>
            </a:r>
            <a:r>
              <a:rPr lang="en-US" baseline="0" dirty="0"/>
              <a:t> </a:t>
            </a:r>
            <a:r>
              <a:rPr lang="en-US" baseline="0" dirty="0" err="1"/>
              <a:t>meu</a:t>
            </a:r>
            <a:r>
              <a:rPr lang="en-US" baseline="0" dirty="0"/>
              <a:t> </a:t>
            </a:r>
            <a:r>
              <a:rPr lang="en-US" baseline="0" dirty="0" err="1"/>
              <a:t>esti</a:t>
            </a:r>
            <a:r>
              <a:rPr lang="en-US" baseline="0" dirty="0"/>
              <a:t> …</a:t>
            </a:r>
            <a:r>
              <a:rPr lang="en-US" baseline="0" dirty="0" err="1"/>
              <a:t>si</a:t>
            </a:r>
            <a:r>
              <a:rPr lang="en-US" baseline="0" dirty="0"/>
              <a:t> </a:t>
            </a:r>
            <a:r>
              <a:rPr lang="en-US" baseline="0" dirty="0" err="1"/>
              <a:t>azi</a:t>
            </a:r>
            <a:r>
              <a:rPr lang="en-US" baseline="0" dirty="0"/>
              <a:t> </a:t>
            </a:r>
            <a:endParaRPr lang="ro-R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Am calculat eroarea</a:t>
            </a:r>
            <a:r>
              <a:rPr lang="ro-RO" baseline="0" dirty="0" smtClean="0"/>
              <a:t> patratica medie pentru valorile brute la fiecare </a:t>
            </a:r>
            <a:r>
              <a:rPr lang="ro-RO" baseline="0" dirty="0" smtClean="0"/>
              <a:t>experiment</a:t>
            </a:r>
          </a:p>
          <a:p>
            <a:r>
              <a:rPr lang="ro-RO" baseline="0" dirty="0" smtClean="0"/>
              <a:t>	- am facut asta pentru a vedea gradul de imprastiere datelor de la senzor </a:t>
            </a:r>
            <a:endParaRPr lang="ro-RO" baseline="0" dirty="0" smtClean="0"/>
          </a:p>
          <a:p>
            <a:pPr>
              <a:buFontTx/>
              <a:buChar char="-"/>
            </a:pPr>
            <a:r>
              <a:rPr lang="ro-RO" baseline="0" dirty="0" smtClean="0"/>
              <a:t>Aici sunt rezultatele finale </a:t>
            </a:r>
          </a:p>
          <a:p>
            <a:pPr>
              <a:buFontTx/>
              <a:buChar char="-"/>
            </a:pPr>
            <a:r>
              <a:rPr lang="ro-RO" baseline="0" dirty="0" smtClean="0"/>
              <a:t>- sunt doar niste numere .. Cum le explic mai bine ? Ce relevanta au ? </a:t>
            </a:r>
            <a:endParaRPr lang="ro-RO" baseline="0" dirty="0" smtClean="0"/>
          </a:p>
          <a:p>
            <a:pPr>
              <a:buFontTx/>
              <a:buChar char="-"/>
            </a:pPr>
            <a:r>
              <a:rPr lang="ro-RO" baseline="0" dirty="0" smtClean="0"/>
              <a:t>   Ce e de facut cu senzorii care au varianta/eroare </a:t>
            </a:r>
            <a:r>
              <a:rPr lang="ro-RO" baseline="0" smtClean="0"/>
              <a:t>mare ??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- Centralizare date – creare</a:t>
            </a:r>
            <a:r>
              <a:rPr lang="ro-RO" baseline="0" dirty="0" smtClean="0"/>
              <a:t> retea de senzori – adunare date pentru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ro-RO" baseline="0" dirty="0"/>
              <a:t>	</a:t>
            </a:r>
            <a:r>
              <a:rPr lang="ro-RO" baseline="0" dirty="0" smtClean="0"/>
              <a:t>...</a:t>
            </a:r>
            <a:r>
              <a:rPr lang="ro-RO" baseline="0" dirty="0"/>
              <a:t>	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Contextul</a:t>
            </a:r>
            <a:r>
              <a:rPr lang="ro-RO" baseline="0" dirty="0" smtClean="0"/>
              <a:t> e legat de calitate aer si poluare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 Local -&gt; </a:t>
            </a:r>
            <a:r>
              <a:rPr lang="en-US" baseline="0" dirty="0" err="1" smtClean="0"/>
              <a:t>imediata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proximitate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utilizatorululi</a:t>
            </a:r>
            <a:endParaRPr lang="ro-RO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In prezent exista unele aplicatii</a:t>
            </a:r>
            <a:r>
              <a:rPr lang="ro-RO" baseline="0" dirty="0" smtClean="0"/>
              <a:t> in domeniul problemei abordate de acest proiect , si anume : </a:t>
            </a:r>
          </a:p>
          <a:p>
            <a:pPr>
              <a:buFontTx/>
              <a:buChar char="-"/>
            </a:pPr>
            <a:r>
              <a:rPr lang="ro-RO" baseline="0" dirty="0" smtClean="0"/>
              <a:t>Una din ele este uSense: utilizatori isi pun snezorii unde vreau – date transmise pe internet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toti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Alte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piata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AQI la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zona</a:t>
            </a:r>
            <a:r>
              <a:rPr lang="en-US" baseline="0" dirty="0" smtClean="0"/>
              <a:t> mare ,nu local</a:t>
            </a:r>
            <a:endParaRPr lang="ro-RO" dirty="0" smtClean="0"/>
          </a:p>
          <a:p>
            <a:endParaRPr lang="ro-RO" dirty="0" smtClean="0"/>
          </a:p>
          <a:p>
            <a:r>
              <a:rPr lang="en-US" dirty="0" smtClean="0"/>
              <a:t>Pun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articolelor</a:t>
            </a:r>
            <a:r>
              <a:rPr lang="en-US" dirty="0" smtClean="0"/>
              <a:t> ? </a:t>
            </a:r>
            <a:r>
              <a:rPr lang="en-US" dirty="0" err="1" smtClean="0"/>
              <a:t>Autori</a:t>
            </a:r>
            <a:r>
              <a:rPr lang="en-US" dirty="0" smtClean="0"/>
              <a:t> ?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Ce mi-am propus sa fac –</a:t>
            </a:r>
            <a:r>
              <a:rPr lang="ro-RO" baseline="0" dirty="0" smtClean="0"/>
              <a:t> ce abordare am avut </a:t>
            </a:r>
          </a:p>
          <a:p>
            <a:r>
              <a:rPr lang="ro-RO" baseline="0" dirty="0" smtClean="0"/>
              <a:t>Pun aici poluantii ? Zic ceva si despre pouanti ?( sursa lor , afectiuni provocate)</a:t>
            </a:r>
          </a:p>
          <a:p>
            <a:r>
              <a:rPr lang="ro-RO" baseline="0" dirty="0" smtClean="0"/>
              <a:t>Zic aici ce experimente mi-am propus sa fac? Sau la capitolul cu Rezultate Experimentale </a:t>
            </a:r>
          </a:p>
          <a:p>
            <a:r>
              <a:rPr lang="ro-RO" baseline="0" dirty="0" smtClean="0"/>
              <a:t>Tehnologii folosite nu pun ? </a:t>
            </a:r>
            <a:endParaRPr lang="en-US" baseline="0" dirty="0" smtClean="0"/>
          </a:p>
          <a:p>
            <a:r>
              <a:rPr lang="ro-RO" baseline="0" dirty="0" smtClean="0"/>
              <a:t>================================================================</a:t>
            </a:r>
            <a:endParaRPr lang="en-US" baseline="0" dirty="0" smtClean="0"/>
          </a:p>
          <a:p>
            <a:r>
              <a:rPr lang="en-US" baseline="0" dirty="0" smtClean="0"/>
              <a:t>Mi-am </a:t>
            </a:r>
            <a:r>
              <a:rPr lang="en-US" baseline="0" dirty="0" err="1" smtClean="0"/>
              <a:t>propus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mobila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comunice</a:t>
            </a:r>
            <a:r>
              <a:rPr lang="en-US" baseline="0" dirty="0" smtClean="0"/>
              <a:t> cu un </a:t>
            </a:r>
            <a:r>
              <a:rPr lang="en-US" baseline="0" dirty="0" err="1" smtClean="0"/>
              <a:t>dispozitiv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realizat</a:t>
            </a:r>
            <a:r>
              <a:rPr lang="en-US" baseline="0" dirty="0" smtClean="0"/>
              <a:t> anterior in </a:t>
            </a:r>
            <a:r>
              <a:rPr lang="en-US" baseline="0" dirty="0" err="1" smtClean="0"/>
              <a:t>cadrul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facultatii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folosit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cercetare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cardul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facutltatii</a:t>
            </a:r>
            <a:r>
              <a:rPr lang="en-US" baseline="0" dirty="0" smtClean="0"/>
              <a:t> </a:t>
            </a:r>
          </a:p>
          <a:p>
            <a:endParaRPr lang="ro-RO" baseline="0" dirty="0" smtClean="0"/>
          </a:p>
          <a:p>
            <a:endParaRPr lang="ro-RO" baseline="0" dirty="0" smtClean="0"/>
          </a:p>
          <a:p>
            <a:r>
              <a:rPr lang="ro-RO" baseline="0" dirty="0" smtClean="0"/>
              <a:t>BLE – mai complex de dezovoltat dar mai bun pentru aplicații care nu au nevoie de conexiune permanenta si de rata de transfer foarte mare </a:t>
            </a:r>
            <a:endParaRPr lang="en-US" baseline="0" dirty="0" smtClean="0"/>
          </a:p>
          <a:p>
            <a:r>
              <a:rPr lang="en-US" baseline="0" dirty="0" err="1" smtClean="0"/>
              <a:t>Analiza</a:t>
            </a:r>
            <a:r>
              <a:rPr lang="en-US" baseline="0" dirty="0" smtClean="0"/>
              <a:t> date </a:t>
            </a:r>
            <a:r>
              <a:rPr lang="en-US" baseline="0" dirty="0" err="1" smtClean="0"/>
              <a:t>exportate</a:t>
            </a:r>
            <a:r>
              <a:rPr lang="en-US" baseline="0" dirty="0" smtClean="0"/>
              <a:t> : in .</a:t>
            </a:r>
            <a:r>
              <a:rPr lang="en-US" baseline="0" dirty="0" err="1" smtClean="0"/>
              <a:t>csv</a:t>
            </a:r>
            <a:r>
              <a:rPr lang="en-US" baseline="0" dirty="0" smtClean="0"/>
              <a:t> ,  .</a:t>
            </a:r>
            <a:r>
              <a:rPr lang="en-US" baseline="0" dirty="0" err="1" smtClean="0"/>
              <a:t>xlsx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</a:t>
            </a:r>
            <a:r>
              <a:rPr lang="en-US" baseline="0" dirty="0" smtClean="0"/>
              <a:t> in Excel -&gt;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Pun</a:t>
            </a:r>
            <a:r>
              <a:rPr lang="ro-RO" baseline="0" dirty="0" smtClean="0"/>
              <a:t> slide-u asta ? </a:t>
            </a:r>
          </a:p>
          <a:p>
            <a:pPr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concentratia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poluant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claseaza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unul</a:t>
            </a:r>
            <a:r>
              <a:rPr lang="en-US" baseline="0" dirty="0" smtClean="0"/>
              <a:t> din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nivele</a:t>
            </a:r>
            <a:endParaRPr lang="ro-RO" baseline="0" dirty="0" smtClean="0"/>
          </a:p>
          <a:p>
            <a:pPr>
              <a:buFontTx/>
              <a:buChar char="-"/>
            </a:pPr>
            <a:r>
              <a:rPr lang="ro-RO" baseline="0" dirty="0" smtClean="0"/>
              <a:t> Pun formula ? </a:t>
            </a:r>
            <a:r>
              <a:rPr lang="ro-RO" baseline="0" smtClean="0"/>
              <a:t>– prea mult timp sa o explic ..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3</a:t>
            </a:r>
            <a:r>
              <a:rPr lang="ro-RO" baseline="0" dirty="0" smtClean="0"/>
              <a:t> poze , una peste alta </a:t>
            </a:r>
            <a:endParaRPr lang="ro-RO" dirty="0" smtClean="0"/>
          </a:p>
          <a:p>
            <a:r>
              <a:rPr lang="ro-RO" dirty="0" smtClean="0"/>
              <a:t>Schema bloc ? – apoi arhitectura</a:t>
            </a:r>
            <a:r>
              <a:rPr lang="ro-RO" baseline="0" dirty="0" smtClean="0"/>
              <a:t> ? </a:t>
            </a:r>
          </a:p>
          <a:p>
            <a:r>
              <a:rPr lang="ro-RO" baseline="0" dirty="0" smtClean="0"/>
              <a:t>Las Poza cu modulul ? </a:t>
            </a:r>
            <a:endParaRPr lang="en-US" baseline="0" dirty="0" smtClean="0"/>
          </a:p>
          <a:p>
            <a:r>
              <a:rPr lang="en-US" baseline="0" dirty="0" smtClean="0"/>
              <a:t>Pun formula </a:t>
            </a:r>
            <a:r>
              <a:rPr lang="en-US" baseline="0" dirty="0" err="1" smtClean="0"/>
              <a:t>folosita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</a:t>
            </a:r>
            <a:r>
              <a:rPr lang="en-US" baseline="0" dirty="0" smtClean="0"/>
              <a:t> ppb/</a:t>
            </a:r>
            <a:r>
              <a:rPr lang="en-US" baseline="0" dirty="0" err="1" smtClean="0"/>
              <a:t>ppm</a:t>
            </a:r>
            <a:r>
              <a:rPr lang="en-US" baseline="0" dirty="0" smtClean="0"/>
              <a:t> ? </a:t>
            </a:r>
            <a:endParaRPr lang="ro-RO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aseline="0" dirty="0" smtClean="0"/>
              <a:t>Tehnologii folosite nu pun ? </a:t>
            </a:r>
          </a:p>
          <a:p>
            <a:r>
              <a:rPr lang="en-US" dirty="0" smtClean="0"/>
              <a:t>===================================</a:t>
            </a:r>
          </a:p>
          <a:p>
            <a:r>
              <a:rPr lang="en-US" dirty="0" smtClean="0"/>
              <a:t>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dezvoltat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:  </a:t>
            </a:r>
            <a:r>
              <a:rPr lang="en-US" baseline="0" dirty="0" err="1" smtClean="0"/>
              <a:t>Avem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mobila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citeste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valorile</a:t>
            </a:r>
            <a:r>
              <a:rPr lang="en-US" baseline="0" dirty="0" smtClean="0"/>
              <a:t> brute ale </a:t>
            </a:r>
            <a:r>
              <a:rPr lang="en-US" baseline="0" dirty="0" err="1" smtClean="0"/>
              <a:t>poluantilor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calculeaza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func</a:t>
            </a:r>
            <a:r>
              <a:rPr lang="ro-RO" baseline="0" dirty="0" smtClean="0"/>
              <a:t>ție de tensiunea de referinta, rezistenta</a:t>
            </a:r>
          </a:p>
          <a:p>
            <a:r>
              <a:rPr lang="ro-RO" baseline="0" dirty="0" smtClean="0"/>
              <a:t>	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Afiseza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 real </a:t>
            </a:r>
            <a:r>
              <a:rPr lang="en-US" baseline="0" dirty="0" err="1" smtClean="0"/>
              <a:t>indicele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calizate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aerului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trimite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de date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colectate</a:t>
            </a:r>
            <a:endParaRPr lang="en-US" baseline="0" dirty="0" smtClean="0"/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exporte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date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Drive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-&gt; Poza </a:t>
            </a:r>
            <a:r>
              <a:rPr lang="en-US" baseline="0" dirty="0" err="1" smtClean="0"/>
              <a:t>dispozitiv</a:t>
            </a:r>
            <a:r>
              <a:rPr lang="en-US" baseline="0" dirty="0" smtClean="0"/>
              <a:t> : BLE – are </a:t>
            </a:r>
            <a:r>
              <a:rPr lang="en-US" baseline="0" dirty="0" err="1" smtClean="0"/>
              <a:t>servicii</a:t>
            </a:r>
            <a:r>
              <a:rPr lang="en-US" baseline="0" dirty="0" smtClean="0"/>
              <a:t> standard(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baterie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servicii</a:t>
            </a:r>
            <a:r>
              <a:rPr lang="en-US" baseline="0" dirty="0" smtClean="0"/>
              <a:t> definite de </a:t>
            </a:r>
            <a:r>
              <a:rPr lang="en-US" baseline="0" dirty="0" err="1" smtClean="0"/>
              <a:t>programator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date de la </a:t>
            </a:r>
            <a:r>
              <a:rPr lang="en-US" baseline="0" dirty="0" err="1" smtClean="0"/>
              <a:t>senzori</a:t>
            </a:r>
            <a:endParaRPr lang="en-US" baseline="0" dirty="0" smtClean="0"/>
          </a:p>
          <a:p>
            <a:r>
              <a:rPr lang="en-US" baseline="0" dirty="0" smtClean="0"/>
              <a:t>         - un </a:t>
            </a:r>
            <a:r>
              <a:rPr lang="en-US" baseline="0" dirty="0" err="1" smtClean="0"/>
              <a:t>serviciu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caracteristici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cazul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nostru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caracteristica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electrochimici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caracteristica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date de T , Humid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-&gt; Ca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arhitectura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Android </a:t>
            </a:r>
            <a:r>
              <a:rPr lang="en-US" baseline="0" dirty="0" err="1" smtClean="0"/>
              <a:t>dezvoltata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</a:t>
            </a:r>
            <a:r>
              <a:rPr lang="en-US" baseline="0" dirty="0" smtClean="0"/>
              <a:t> Android Studio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Java are : o </a:t>
            </a:r>
            <a:r>
              <a:rPr lang="en-US" baseline="0" dirty="0" err="1" smtClean="0"/>
              <a:t>activitate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principala</a:t>
            </a:r>
            <a:r>
              <a:rPr lang="en-US" baseline="0" dirty="0" smtClean="0"/>
              <a:t> de care e </a:t>
            </a:r>
            <a:r>
              <a:rPr lang="en-US" baseline="0" dirty="0" err="1" smtClean="0"/>
              <a:t>legata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ferseastra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conexiune</a:t>
            </a:r>
            <a:r>
              <a:rPr lang="en-US" baseline="0" dirty="0" smtClean="0"/>
              <a:t> BLE</a:t>
            </a:r>
          </a:p>
          <a:p>
            <a:r>
              <a:rPr lang="en-US" baseline="0" dirty="0" smtClean="0"/>
              <a:t>    -</a:t>
            </a:r>
            <a:r>
              <a:rPr lang="en-US" baseline="0" dirty="0" smtClean="0">
                <a:sym typeface="Wingdings" pitchFamily="2" charset="2"/>
              </a:rPr>
              <a:t> Se </a:t>
            </a:r>
            <a:r>
              <a:rPr lang="en-US" baseline="0" dirty="0" err="1" smtClean="0">
                <a:sym typeface="Wingdings" pitchFamily="2" charset="2"/>
              </a:rPr>
              <a:t>preiau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datele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pe</a:t>
            </a:r>
            <a:r>
              <a:rPr lang="en-US" baseline="0" dirty="0" smtClean="0">
                <a:sym typeface="Wingdings" pitchFamily="2" charset="2"/>
              </a:rPr>
              <a:t> un fir de </a:t>
            </a:r>
            <a:r>
              <a:rPr lang="en-US" baseline="0" dirty="0" err="1" smtClean="0">
                <a:sym typeface="Wingdings" pitchFamily="2" charset="2"/>
              </a:rPr>
              <a:t>executie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dedicat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pentru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comunicare</a:t>
            </a:r>
            <a:r>
              <a:rPr lang="en-US" baseline="0" dirty="0" smtClean="0">
                <a:sym typeface="Wingdings" pitchFamily="2" charset="2"/>
              </a:rPr>
              <a:t> BLE </a:t>
            </a:r>
            <a:endParaRPr lang="ro-RO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Se</a:t>
            </a:r>
            <a:r>
              <a:rPr lang="ro-RO" baseline="0" dirty="0" smtClean="0"/>
              <a:t> porneste aplicatia mobila si modulul </a:t>
            </a:r>
          </a:p>
          <a:p>
            <a:pPr>
              <a:buFontTx/>
              <a:buChar char="-"/>
            </a:pPr>
            <a:r>
              <a:rPr lang="ro-RO" baseline="0" dirty="0" smtClean="0"/>
              <a:t>Dupa ce se termina video .. Pot sa le arat comisiei si un excel cu date și grafice ? </a:t>
            </a:r>
          </a:p>
          <a:p>
            <a:pPr>
              <a:buFontTx/>
              <a:buChar char="-"/>
            </a:pPr>
            <a:r>
              <a:rPr lang="ro-RO" baseline="0" dirty="0" smtClean="0"/>
              <a:t>- Video il deschid separat , nu de </a:t>
            </a:r>
            <a:r>
              <a:rPr lang="ro-RO" baseline="0" dirty="0" smtClean="0"/>
              <a:t>aici</a:t>
            </a:r>
            <a:endParaRPr lang="en-US" baseline="0" dirty="0" smtClean="0"/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-</a:t>
            </a:r>
            <a:r>
              <a:rPr lang="en-US" baseline="0" dirty="0" smtClean="0">
                <a:sym typeface="Wingdings" pitchFamily="2" charset="2"/>
              </a:rPr>
              <a:t> la Main GUI </a:t>
            </a:r>
            <a:r>
              <a:rPr lang="en-US" baseline="0" dirty="0" err="1" smtClean="0">
                <a:sym typeface="Wingdings" pitchFamily="2" charset="2"/>
              </a:rPr>
              <a:t>explic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ppm</a:t>
            </a:r>
            <a:r>
              <a:rPr lang="en-US" baseline="0" dirty="0" smtClean="0">
                <a:sym typeface="Wingdings" pitchFamily="2" charset="2"/>
              </a:rPr>
              <a:t>/ppb </a:t>
            </a:r>
            <a:r>
              <a:rPr lang="en-US" baseline="0" dirty="0" err="1" smtClean="0">
                <a:sym typeface="Wingdings" pitchFamily="2" charset="2"/>
              </a:rPr>
              <a:t>si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val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absoluta</a:t>
            </a:r>
            <a:r>
              <a:rPr lang="en-US" baseline="0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Cate</a:t>
            </a:r>
            <a:r>
              <a:rPr lang="ro-RO" baseline="0" dirty="0" smtClean="0"/>
              <a:t> experiemnte sa pun ?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08C316-1A11-4EFE-B3C7-3A078631556B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BA3B-676D-4F70-B8FA-8CDE5884B0DC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597E-2870-479B-A96A-E63C6EDA77DC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3C18-253F-4B2C-B9E3-59F08DA6093C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077200" y="5734050"/>
            <a:ext cx="685800" cy="521208"/>
          </a:xfrm>
        </p:spPr>
        <p:txBody>
          <a:bodyPr/>
          <a:lstStyle>
            <a:lvl1pPr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ro-RO" dirty="0"/>
              <a:t> of 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49A1C0-3796-4E97-ACA1-922FE58F48A7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AB5C-85CD-4913-AFD2-280B05589710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7163-CB50-4987-827A-5308DC5CCC6F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2674DE-5C69-4BC5-8B9F-8C6F0C8E51CA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E955-1CB2-4868-A056-80BC8A0C4519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02793A-9484-41F1-9665-48CBB4252893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DEED1D-ACEB-47D6-BB84-A1B0C3CD3DE6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D2A6F3-99CA-4250-9347-2751847E64A5}" type="datetime1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1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upt-ac-small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543800" y="228600"/>
            <a:ext cx="838200" cy="7310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Cursuri\DIZERTATIE\workDizApp\Documentatie\TarcePaul_VideoAplicatieMobilaDisertatie.mp4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8212"/>
            <a:ext cx="6629401" cy="1601788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sz="3200" cap="none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cap="none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>Soluție Mobilă pentru Colectarea și Analiza Parametrilor de Calitate a Aerului</a:t>
            </a:r>
            <a:b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</a:br>
            <a: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/>
            </a:r>
            <a:br>
              <a:rPr lang="ro-RO" sz="28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</a:br>
            <a:r>
              <a:rPr lang="ro-RO" sz="2400" cap="none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Segoe UI Light" pitchFamily="34" charset="0"/>
              </a:rPr>
              <a:t>-Lucrare de Disertație-</a:t>
            </a:r>
            <a:endParaRPr lang="ro-RO" sz="2400" cap="none" dirty="0">
              <a:solidFill>
                <a:schemeClr val="accent2">
                  <a:lumMod val="75000"/>
                </a:schemeClr>
              </a:solidFill>
              <a:latin typeface="+mn-lt"/>
              <a:cs typeface="Segoe UI Light" pitchFamily="34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514600" y="5257800"/>
            <a:ext cx="6248400" cy="1295400"/>
          </a:xfrm>
        </p:spPr>
        <p:txBody>
          <a:bodyPr>
            <a:noAutofit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Coordonator</a:t>
            </a:r>
            <a:r>
              <a:rPr lang="en-US" b="0" dirty="0">
                <a:solidFill>
                  <a:schemeClr val="tx1"/>
                </a:solidFill>
              </a:rPr>
              <a:t>  </a:t>
            </a:r>
            <a:r>
              <a:rPr lang="ro-RO" b="0" dirty="0">
                <a:solidFill>
                  <a:schemeClr val="tx1"/>
                </a:solidFill>
              </a:rPr>
              <a:t>științific:</a:t>
            </a:r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ro-RO" b="0" dirty="0">
                <a:solidFill>
                  <a:schemeClr val="tx1"/>
                </a:solidFill>
              </a:rPr>
              <a:t>                </a:t>
            </a:r>
            <a:r>
              <a:rPr lang="en-US" b="0" dirty="0" err="1">
                <a:solidFill>
                  <a:schemeClr val="tx1"/>
                </a:solidFill>
              </a:rPr>
              <a:t>Autor</a:t>
            </a:r>
            <a:r>
              <a:rPr lang="en-US" b="0" dirty="0">
                <a:solidFill>
                  <a:schemeClr val="tx1"/>
                </a:solidFill>
              </a:rPr>
              <a:t>:</a:t>
            </a:r>
          </a:p>
          <a:p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Prof. Dr. </a:t>
            </a:r>
            <a:r>
              <a:rPr lang="en-US" b="0" dirty="0" err="1" smtClean="0">
                <a:solidFill>
                  <a:schemeClr val="tx1"/>
                </a:solidFill>
              </a:rPr>
              <a:t>Ing</a:t>
            </a:r>
            <a:r>
              <a:rPr lang="en-US" b="0" dirty="0" smtClean="0">
                <a:solidFill>
                  <a:schemeClr val="tx1"/>
                </a:solidFill>
              </a:rPr>
              <a:t>. Marius MARCU 	                Paul-Florin </a:t>
            </a:r>
            <a:r>
              <a:rPr lang="en-US" b="0" dirty="0">
                <a:solidFill>
                  <a:schemeClr val="tx1"/>
                </a:solidFill>
              </a:rPr>
              <a:t>TARCE</a:t>
            </a:r>
          </a:p>
          <a:p>
            <a:r>
              <a:rPr lang="en-US" b="0" dirty="0">
                <a:solidFill>
                  <a:schemeClr val="tx1"/>
                </a:solidFill>
              </a:rPr>
              <a:t>			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ro-RO" b="0" dirty="0">
                <a:solidFill>
                  <a:schemeClr val="tx1"/>
                </a:solidFill>
              </a:rPr>
              <a:t>          </a:t>
            </a:r>
            <a:r>
              <a:rPr lang="en-US" b="0" dirty="0" err="1">
                <a:solidFill>
                  <a:schemeClr val="tx1"/>
                </a:solidFill>
              </a:rPr>
              <a:t>Timi</a:t>
            </a:r>
            <a:r>
              <a:rPr lang="ro-RO" b="0" dirty="0">
                <a:solidFill>
                  <a:schemeClr val="tx1"/>
                </a:solidFill>
              </a:rPr>
              <a:t>ș</a:t>
            </a:r>
            <a:r>
              <a:rPr lang="en-US" b="0" dirty="0" err="1">
                <a:solidFill>
                  <a:schemeClr val="tx1"/>
                </a:solidFill>
              </a:rPr>
              <a:t>oara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 err="1">
                <a:solidFill>
                  <a:schemeClr val="tx1"/>
                </a:solidFill>
              </a:rPr>
              <a:t>Iunie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2020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81000"/>
            <a:ext cx="61477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ro-RO" dirty="0">
                <a:effectLst/>
                <a:latin typeface="Bookman Old Style" panose="02050604050505020204" pitchFamily="18" charset="0"/>
                <a:ea typeface="Arial Unicode MS" panose="020B0604020202020204" pitchFamily="34" charset="-128"/>
              </a:rPr>
              <a:t>Universitatea POLITEHNICA Timişoara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ro-RO" dirty="0">
                <a:effectLst/>
                <a:latin typeface="Bookman Old Style" panose="02050604050505020204" pitchFamily="18" charset="0"/>
                <a:ea typeface="Arial Unicode MS" panose="020B0604020202020204" pitchFamily="34" charset="-128"/>
              </a:rPr>
              <a:t>Facultatea de Automatică şi Calculatoare</a:t>
            </a:r>
            <a:endParaRPr lang="ro-RO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upt-ac-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04800"/>
            <a:ext cx="1066800" cy="8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295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ro-RO" sz="1600" b="1" dirty="0" smtClean="0"/>
              <a:t>Măsurare parametrii din aer : cameră neaerisită </a:t>
            </a:r>
            <a:r>
              <a:rPr lang="ro-RO" sz="1600" b="1" dirty="0" smtClean="0"/>
              <a:t>– aerisită(1h)</a:t>
            </a:r>
            <a:endParaRPr lang="ro-RO" sz="1600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42672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133600"/>
            <a:ext cx="4267200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733800"/>
            <a:ext cx="42672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181600"/>
            <a:ext cx="42672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3048000"/>
            <a:ext cx="384711" cy="14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648200"/>
            <a:ext cx="503464" cy="1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648200"/>
            <a:ext cx="503465" cy="16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6248400"/>
            <a:ext cx="479713" cy="1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05200" y="6248400"/>
            <a:ext cx="384711" cy="14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3048000"/>
            <a:ext cx="507720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00200" y="1295400"/>
            <a:ext cx="454693" cy="1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71800" y="1295400"/>
            <a:ext cx="439008" cy="15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95800" y="533401"/>
            <a:ext cx="42672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9" name="Picture 18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95800" y="2133600"/>
            <a:ext cx="4267200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" name="Picture 19"/>
          <p:cNvPicPr/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95800" y="3733800"/>
            <a:ext cx="4267200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95800" y="5181600"/>
            <a:ext cx="41910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257800" y="3124200"/>
            <a:ext cx="485239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391400" y="3124200"/>
            <a:ext cx="434563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257800" y="4724400"/>
            <a:ext cx="434563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/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010400" y="4724400"/>
            <a:ext cx="327685" cy="15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/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181600" y="6248400"/>
            <a:ext cx="390236" cy="16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/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315200" y="6248400"/>
            <a:ext cx="412082" cy="1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>
            <a:normAutofit/>
          </a:bodyPr>
          <a:lstStyle/>
          <a:p>
            <a:r>
              <a:rPr lang="ro-RO" sz="1800" dirty="0" smtClean="0"/>
              <a:t>Studiu comparativ a performanțelor senzorilor : 2 dispozitive</a:t>
            </a:r>
          </a:p>
          <a:p>
            <a:pPr lvl="1"/>
            <a:r>
              <a:rPr lang="ro-RO" sz="1500" dirty="0" smtClean="0"/>
              <a:t>Calcul Eroare pătratică medie(abaterea standard) și varianță: </a:t>
            </a:r>
          </a:p>
          <a:p>
            <a:pPr lvl="2"/>
            <a:r>
              <a:rPr lang="ro-RO" sz="1200" dirty="0" smtClean="0"/>
              <a:t>Durată de colectare date scurtă(1h) , condiții de mediu aproximativ constante</a:t>
            </a:r>
          </a:p>
          <a:p>
            <a:pPr lvl="2"/>
            <a:endParaRPr lang="ro-RO" sz="1200" dirty="0" smtClean="0"/>
          </a:p>
          <a:p>
            <a:pPr lvl="2"/>
            <a:r>
              <a:rPr lang="ro-RO" sz="1200" dirty="0" smtClean="0"/>
              <a:t>Eroare pătratică medie – deviația medie valori față de media lor pe un interval de timp</a:t>
            </a:r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2"/>
            <a:endParaRPr lang="ro-RO" sz="1200" dirty="0" smtClean="0"/>
          </a:p>
          <a:p>
            <a:pPr lvl="6">
              <a:buNone/>
            </a:pPr>
            <a:r>
              <a:rPr lang="ro-RO" sz="1200" dirty="0" smtClean="0"/>
              <a:t>Rezultate finale Varianță, Eroare Medie Pătratică, W5</a:t>
            </a:r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3"/>
            <a:endParaRPr lang="ro-RO" sz="1200" dirty="0" smtClean="0"/>
          </a:p>
          <a:p>
            <a:pPr lvl="6">
              <a:buNone/>
            </a:pPr>
            <a:r>
              <a:rPr lang="ro-RO" sz="1200" dirty="0" smtClean="0"/>
              <a:t>Rezultate finale Varianță, Eroare Medie Pătratică, W4</a:t>
            </a:r>
          </a:p>
          <a:p>
            <a:pPr lvl="6">
              <a:buNone/>
            </a:pPr>
            <a:endParaRPr lang="ro-RO" sz="1200" dirty="0" smtClean="0"/>
          </a:p>
          <a:p>
            <a:pPr lvl="1">
              <a:buFont typeface="Courier New" pitchFamily="49" charset="0"/>
              <a:buChar char="o"/>
            </a:pPr>
            <a:r>
              <a:rPr lang="ro-RO" sz="1800" dirty="0" smtClean="0"/>
              <a:t>Concluzii studiu</a:t>
            </a:r>
          </a:p>
          <a:p>
            <a:pPr lvl="2">
              <a:buFont typeface="Courier New" pitchFamily="49" charset="0"/>
              <a:buChar char="o"/>
            </a:pPr>
            <a:r>
              <a:rPr lang="ro-RO" sz="1500" dirty="0" smtClean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ro-RO" smtClean="0"/>
              <a:t> of 10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524000"/>
          <a:ext cx="3973195" cy="822960"/>
        </p:xfrm>
        <a:graphic>
          <a:graphicData uri="http://schemas.openxmlformats.org/drawingml/2006/table">
            <a:tbl>
              <a:tblPr/>
              <a:tblGrid>
                <a:gridCol w="697230"/>
                <a:gridCol w="974090"/>
                <a:gridCol w="629285"/>
                <a:gridCol w="836295"/>
                <a:gridCol w="8362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dirty="0">
                          <a:latin typeface="Times New Roman"/>
                          <a:ea typeface="Calibri"/>
                          <a:cs typeface="Times New Roman"/>
                        </a:rPr>
                        <a:t>W5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CO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NO2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SO2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O3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σ</a:t>
                      </a:r>
                      <a:r>
                        <a:rPr lang="ro-RO" sz="1200" baseline="30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824464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403225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1512900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448900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latin typeface="Times New Roman"/>
                          <a:ea typeface="Calibri"/>
                          <a:cs typeface="Times New Roman"/>
                        </a:rPr>
                        <a:t>σ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latin typeface="Times New Roman"/>
                          <a:ea typeface="Calibri"/>
                          <a:cs typeface="Times New Roman"/>
                        </a:rPr>
                        <a:t>908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latin typeface="Times New Roman"/>
                          <a:ea typeface="Calibri"/>
                          <a:cs typeface="Times New Roman"/>
                        </a:rPr>
                        <a:t>635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1230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latin typeface="Times New Roman"/>
                          <a:ea typeface="Calibri"/>
                          <a:cs typeface="Times New Roman"/>
                        </a:rPr>
                        <a:t>670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3048000"/>
          <a:ext cx="4179570" cy="822960"/>
        </p:xfrm>
        <a:graphic>
          <a:graphicData uri="http://schemas.openxmlformats.org/drawingml/2006/table">
            <a:tbl>
              <a:tblPr/>
              <a:tblGrid>
                <a:gridCol w="697230"/>
                <a:gridCol w="974090"/>
                <a:gridCol w="835660"/>
                <a:gridCol w="836295"/>
                <a:gridCol w="8362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1" dirty="0">
                          <a:latin typeface="Times New Roman"/>
                          <a:ea typeface="Calibri"/>
                          <a:cs typeface="Times New Roman"/>
                        </a:rPr>
                        <a:t>W4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CO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NO2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SO2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O3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σ</a:t>
                      </a:r>
                      <a:r>
                        <a:rPr lang="ro-RO" sz="1200" baseline="30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101909025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126736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2617924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396900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σ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latin typeface="Times New Roman"/>
                          <a:ea typeface="Calibri"/>
                          <a:cs typeface="Times New Roman"/>
                        </a:rPr>
                        <a:t>10095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356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>
                          <a:latin typeface="Times New Roman"/>
                          <a:ea typeface="Calibri"/>
                          <a:cs typeface="Times New Roman"/>
                        </a:rPr>
                        <a:t>1618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dirty="0">
                          <a:latin typeface="Times New Roman"/>
                          <a:ea typeface="Calibri"/>
                          <a:cs typeface="Times New Roman"/>
                        </a:rPr>
                        <a:t>630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cap="none" dirty="0" smtClean="0">
                <a:solidFill>
                  <a:srgbClr val="0070C0"/>
                </a:solidFill>
              </a:rPr>
              <a:t>7</a:t>
            </a:r>
            <a:r>
              <a:rPr lang="en-US" b="1" cap="none" dirty="0" smtClean="0">
                <a:solidFill>
                  <a:srgbClr val="0070C0"/>
                </a:solidFill>
              </a:rPr>
              <a:t>. </a:t>
            </a:r>
            <a:r>
              <a:rPr lang="ro-RO" b="1" cap="none" dirty="0" smtClean="0">
                <a:solidFill>
                  <a:srgbClr val="0070C0"/>
                </a:solidFill>
              </a:rPr>
              <a:t>Concluzii. Direcții de dezvoltare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Concluzii : </a:t>
            </a:r>
            <a:endParaRPr lang="ro-RO" dirty="0" smtClean="0"/>
          </a:p>
          <a:p>
            <a:endParaRPr lang="ro-RO" dirty="0" smtClean="0"/>
          </a:p>
          <a:p>
            <a:pPr lvl="2"/>
            <a:r>
              <a:rPr lang="ro-RO" dirty="0" smtClean="0"/>
              <a:t>Calitatea aerului – fundamentală pentru o viață </a:t>
            </a:r>
            <a:r>
              <a:rPr lang="ro-RO" dirty="0" smtClean="0"/>
              <a:t>sănătoasă</a:t>
            </a:r>
          </a:p>
          <a:p>
            <a:pPr lvl="2"/>
            <a:endParaRPr lang="ro-RO" dirty="0" smtClean="0"/>
          </a:p>
          <a:p>
            <a:pPr lvl="2"/>
            <a:r>
              <a:rPr lang="ro-RO" dirty="0" smtClean="0"/>
              <a:t>Sistemul este rentabil, ușor de </a:t>
            </a:r>
            <a:r>
              <a:rPr lang="ro-RO" dirty="0" smtClean="0"/>
              <a:t>folosit, consumă puțin(BLE)</a:t>
            </a:r>
          </a:p>
          <a:p>
            <a:pPr lvl="2"/>
            <a:endParaRPr lang="ro-RO" dirty="0" smtClean="0"/>
          </a:p>
          <a:p>
            <a:pPr lvl="2"/>
            <a:r>
              <a:rPr lang="ro-RO" dirty="0" smtClean="0"/>
              <a:t>Senzorii accesibili(cost) – oferă date precise d.p.d.v </a:t>
            </a:r>
            <a:r>
              <a:rPr lang="ro-RO" dirty="0" smtClean="0"/>
              <a:t>variație/zgomot</a:t>
            </a:r>
          </a:p>
          <a:p>
            <a:pPr lvl="2"/>
            <a:endParaRPr lang="ro-RO" dirty="0" smtClean="0"/>
          </a:p>
          <a:p>
            <a:pPr lvl="2"/>
            <a:r>
              <a:rPr lang="ro-RO" dirty="0" smtClean="0"/>
              <a:t>Calibrare senzori – va facilita calculul AQI</a:t>
            </a:r>
          </a:p>
          <a:p>
            <a:pPr lvl="2"/>
            <a:endParaRPr lang="ro-RO" dirty="0" smtClean="0"/>
          </a:p>
          <a:p>
            <a:pPr lvl="2"/>
            <a:r>
              <a:rPr lang="ro-RO" dirty="0" smtClean="0"/>
              <a:t>Aplicație potrivită pentru cercetare </a:t>
            </a:r>
            <a:endParaRPr lang="en-US" dirty="0" smtClean="0"/>
          </a:p>
          <a:p>
            <a:pPr lvl="2">
              <a:buNone/>
            </a:pPr>
            <a:endParaRPr lang="ro-RO" sz="1600" dirty="0" smtClean="0"/>
          </a:p>
          <a:p>
            <a:pPr lvl="2"/>
            <a:endParaRPr lang="ro-RO" sz="1600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7916" y="1295400"/>
            <a:ext cx="14734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572000"/>
            <a:ext cx="1060853" cy="108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r>
              <a:rPr lang="en-US" dirty="0" err="1" smtClean="0"/>
              <a:t>Direc</a:t>
            </a:r>
            <a:r>
              <a:rPr lang="ro-RO" dirty="0" smtClean="0"/>
              <a:t>ții de </a:t>
            </a:r>
            <a:r>
              <a:rPr lang="ro-RO" dirty="0" smtClean="0"/>
              <a:t>dezvoltare</a:t>
            </a:r>
          </a:p>
          <a:p>
            <a:endParaRPr lang="ro-RO" dirty="0" smtClean="0"/>
          </a:p>
          <a:p>
            <a:pPr lvl="2"/>
            <a:r>
              <a:rPr lang="ro-RO" sz="1600" dirty="0" smtClean="0"/>
              <a:t>Conectare simultană la mai mulți </a:t>
            </a:r>
            <a:r>
              <a:rPr lang="ro-RO" sz="1600" dirty="0" smtClean="0"/>
              <a:t>senzori</a:t>
            </a:r>
          </a:p>
          <a:p>
            <a:pPr lvl="2"/>
            <a:endParaRPr lang="ro-RO" sz="1600" dirty="0" smtClean="0"/>
          </a:p>
          <a:p>
            <a:pPr lvl="2"/>
            <a:r>
              <a:rPr lang="ro-RO" sz="1600" dirty="0" smtClean="0"/>
              <a:t>Adunare date de la mai mulți utilizatori – centralizare </a:t>
            </a:r>
            <a:r>
              <a:rPr lang="ro-RO" sz="1600" dirty="0" smtClean="0"/>
              <a:t>date</a:t>
            </a:r>
          </a:p>
          <a:p>
            <a:pPr lvl="2"/>
            <a:endParaRPr lang="ro-RO" sz="1600" dirty="0" smtClean="0"/>
          </a:p>
          <a:p>
            <a:pPr lvl="2"/>
            <a:r>
              <a:rPr lang="ro-RO" sz="1600" dirty="0" smtClean="0"/>
              <a:t>Notificări</a:t>
            </a:r>
            <a:r>
              <a:rPr lang="en-US" sz="1600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nivel</a:t>
            </a:r>
            <a:r>
              <a:rPr lang="en-US" sz="1600" dirty="0" smtClean="0"/>
              <a:t> de </a:t>
            </a:r>
            <a:r>
              <a:rPr lang="en-US" sz="1600" dirty="0" err="1" smtClean="0"/>
              <a:t>risc</a:t>
            </a:r>
            <a:endParaRPr lang="ro-RO" sz="1600" dirty="0" smtClean="0"/>
          </a:p>
          <a:p>
            <a:pPr lvl="2"/>
            <a:endParaRPr lang="ro-RO" sz="1600" dirty="0" smtClean="0"/>
          </a:p>
          <a:p>
            <a:pPr lvl="2"/>
            <a:r>
              <a:rPr lang="ro-RO" sz="1600" dirty="0" smtClean="0"/>
              <a:t>Recomandări pentru persoane vulnerabile în funcție de nivelul poluării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689010"/>
            <a:ext cx="4800600" cy="2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Imagini pentru direc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209800"/>
            <a:ext cx="2026722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b="1" cap="none" dirty="0">
                <a:solidFill>
                  <a:srgbClr val="0070C0"/>
                </a:solidFill>
              </a:rPr>
              <a:t>Cuprins</a:t>
            </a:r>
            <a:r>
              <a:rPr lang="ro-RO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7467600" cy="51784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o-RO" b="1" i="1" dirty="0" smtClean="0"/>
              <a:t>1.Introducere</a:t>
            </a:r>
            <a:r>
              <a:rPr lang="en-US" b="1" i="1" dirty="0" smtClean="0"/>
              <a:t>: Context, Problem</a:t>
            </a:r>
            <a:r>
              <a:rPr lang="ro-RO" b="1" i="1" dirty="0" smtClean="0"/>
              <a:t>ă, Soluție</a:t>
            </a:r>
            <a:endParaRPr lang="ro-RO" b="1" i="1" dirty="0"/>
          </a:p>
          <a:p>
            <a:pPr>
              <a:lnSpc>
                <a:spcPct val="150000"/>
              </a:lnSpc>
              <a:buNone/>
            </a:pPr>
            <a:r>
              <a:rPr lang="ro-RO" b="1" i="1" dirty="0" smtClean="0"/>
              <a:t>2.Analiza stadiului actual în domeniul problemei</a:t>
            </a:r>
            <a:r>
              <a:rPr lang="ro-RO" b="1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ro-RO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o-RO" b="1" i="1" dirty="0"/>
              <a:t>3. </a:t>
            </a:r>
            <a:r>
              <a:rPr lang="ro-RO" b="1" i="1" dirty="0" smtClean="0"/>
              <a:t>Metodologie de dezvoltare și cercetare</a:t>
            </a:r>
            <a:endParaRPr lang="ro-RO" b="1" i="1" dirty="0"/>
          </a:p>
          <a:p>
            <a:pPr>
              <a:lnSpc>
                <a:spcPct val="150000"/>
              </a:lnSpc>
              <a:buNone/>
            </a:pPr>
            <a:r>
              <a:rPr lang="en-US" b="1" i="1" dirty="0"/>
              <a:t>4. </a:t>
            </a:r>
            <a:r>
              <a:rPr lang="en-US" b="1" i="1" dirty="0" err="1"/>
              <a:t>Arhitectura</a:t>
            </a:r>
            <a:r>
              <a:rPr lang="en-US" b="1" i="1" dirty="0"/>
              <a:t> </a:t>
            </a:r>
            <a:r>
              <a:rPr lang="ro-RO" b="1" i="1" dirty="0" smtClean="0"/>
              <a:t>sistemului. Tehnologii folosite</a:t>
            </a:r>
            <a:endParaRPr lang="en-US" b="1" i="1" dirty="0"/>
          </a:p>
          <a:p>
            <a:pPr>
              <a:lnSpc>
                <a:spcPct val="150000"/>
              </a:lnSpc>
              <a:buNone/>
            </a:pPr>
            <a:r>
              <a:rPr lang="en-US" b="1" i="1" dirty="0"/>
              <a:t>5. </a:t>
            </a:r>
            <a:r>
              <a:rPr lang="en-US" b="1" i="1" dirty="0" err="1"/>
              <a:t>Prezentarea</a:t>
            </a:r>
            <a:r>
              <a:rPr lang="en-US" b="1" i="1" dirty="0"/>
              <a:t> </a:t>
            </a:r>
            <a:r>
              <a:rPr lang="en-US" b="1" i="1" dirty="0" err="1"/>
              <a:t>aplica</a:t>
            </a:r>
            <a:r>
              <a:rPr lang="ro-RO" b="1" i="1" dirty="0"/>
              <a:t>ției</a:t>
            </a:r>
          </a:p>
          <a:p>
            <a:pPr>
              <a:lnSpc>
                <a:spcPct val="150000"/>
              </a:lnSpc>
              <a:buNone/>
            </a:pPr>
            <a:r>
              <a:rPr lang="ro-RO" b="1" dirty="0"/>
              <a:t>6. </a:t>
            </a:r>
            <a:r>
              <a:rPr lang="ro-RO" b="1" i="1" dirty="0" smtClean="0"/>
              <a:t>Rezultate experimentale</a:t>
            </a: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ro-RO" b="1" i="1" dirty="0"/>
              <a:t>7.</a:t>
            </a:r>
            <a:r>
              <a:rPr lang="en-US" b="1" i="1" dirty="0" err="1"/>
              <a:t>Concluzii</a:t>
            </a:r>
            <a:r>
              <a:rPr lang="ro-RO" b="1" i="1" dirty="0"/>
              <a:t> </a:t>
            </a:r>
            <a:endParaRPr lang="en-US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ro-RO" dirty="0"/>
              <a:t>/</a:t>
            </a: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xmlns="" val="28582385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r>
              <a:rPr lang="en-US" b="1" cap="none" dirty="0" smtClean="0">
                <a:solidFill>
                  <a:srgbClr val="0070C0"/>
                </a:solidFill>
              </a:rPr>
              <a:t>1.Introducere</a:t>
            </a:r>
            <a:r>
              <a:rPr lang="ro-RO" b="1" cap="none" dirty="0" smtClean="0">
                <a:solidFill>
                  <a:srgbClr val="0070C0"/>
                </a:solidFill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Context</a:t>
            </a:r>
          </a:p>
          <a:p>
            <a:pPr lvl="1"/>
            <a:r>
              <a:rPr lang="ro-RO" sz="1600" dirty="0" smtClean="0"/>
              <a:t>Calitatea aerului </a:t>
            </a:r>
            <a:r>
              <a:rPr lang="ro-RO" sz="1600" dirty="0" smtClean="0"/>
              <a:t>– efectul poluării asupra populației</a:t>
            </a:r>
          </a:p>
          <a:p>
            <a:pPr lvl="2"/>
            <a:r>
              <a:rPr lang="ro-RO" sz="1300" dirty="0" smtClean="0"/>
              <a:t>4.2 Milioane de decese anual – 7.6%  din decese  anuale (date OMS)</a:t>
            </a:r>
            <a:endParaRPr lang="en-US" sz="1300" dirty="0" smtClean="0"/>
          </a:p>
          <a:p>
            <a:pPr lvl="1"/>
            <a:r>
              <a:rPr lang="en-US" sz="1600" dirty="0" smtClean="0"/>
              <a:t>Lips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 err="1" smtClean="0"/>
              <a:t>mijloace</a:t>
            </a:r>
            <a:r>
              <a:rPr lang="en-US" sz="1600" dirty="0" smtClean="0"/>
              <a:t> ac</a:t>
            </a:r>
            <a:r>
              <a:rPr lang="ro-RO" sz="1600" dirty="0" smtClean="0"/>
              <a:t>ce</a:t>
            </a:r>
            <a:r>
              <a:rPr lang="en-US" sz="1600" dirty="0" err="1" smtClean="0"/>
              <a:t>sibil</a:t>
            </a:r>
            <a:r>
              <a:rPr lang="ro-RO" sz="1600" dirty="0" smtClean="0"/>
              <a:t>e pentru studiul calității aerului local</a:t>
            </a:r>
          </a:p>
          <a:p>
            <a:pPr lvl="1"/>
            <a:endParaRPr lang="ro-RO" sz="1800" dirty="0" smtClean="0"/>
          </a:p>
          <a:p>
            <a:endParaRPr lang="ro-RO" dirty="0" smtClean="0"/>
          </a:p>
          <a:p>
            <a:r>
              <a:rPr lang="ro-RO" dirty="0" smtClean="0"/>
              <a:t>Problema </a:t>
            </a:r>
          </a:p>
          <a:p>
            <a:pPr lvl="1"/>
            <a:r>
              <a:rPr lang="ro-RO" sz="1600" dirty="0" smtClean="0"/>
              <a:t>Studiul calității aerului cu senzori accesibili</a:t>
            </a:r>
          </a:p>
          <a:p>
            <a:pPr lvl="1"/>
            <a:r>
              <a:rPr lang="ro-RO" sz="1600" dirty="0" smtClean="0"/>
              <a:t>Calitatea aerului în timp real, </a:t>
            </a:r>
            <a:r>
              <a:rPr lang="ro-RO" sz="1600" dirty="0" smtClean="0"/>
              <a:t>local</a:t>
            </a:r>
          </a:p>
          <a:p>
            <a:pPr lvl="1"/>
            <a:r>
              <a:rPr lang="ro-RO" sz="1600" dirty="0" smtClean="0"/>
              <a:t>Analiză parametrii  de calitatea aer ,  Analiză senzori </a:t>
            </a:r>
            <a:endParaRPr lang="ro-RO" sz="1600" dirty="0" smtClean="0"/>
          </a:p>
          <a:p>
            <a:pPr lvl="1"/>
            <a:endParaRPr lang="ro-RO" sz="1800" dirty="0" smtClean="0"/>
          </a:p>
          <a:p>
            <a:pPr lvl="1"/>
            <a:endParaRPr lang="ro-RO" sz="1800" dirty="0" smtClean="0"/>
          </a:p>
          <a:p>
            <a:r>
              <a:rPr lang="ro-RO" dirty="0" smtClean="0"/>
              <a:t>Soluție</a:t>
            </a:r>
          </a:p>
          <a:p>
            <a:pPr lvl="1"/>
            <a:r>
              <a:rPr lang="ro-RO" sz="1600" dirty="0" smtClean="0"/>
              <a:t>Aplicație mobilă monitorizare – Dispozitiv portabil cu senzori de poluare</a:t>
            </a:r>
          </a:p>
          <a:p>
            <a:pPr lvl="1"/>
            <a:r>
              <a:rPr lang="ro-RO" sz="1600" dirty="0" smtClean="0"/>
              <a:t>Studiu funcționare </a:t>
            </a:r>
            <a:r>
              <a:rPr lang="ro-RO" sz="1600" dirty="0" smtClean="0"/>
              <a:t>senzori</a:t>
            </a:r>
          </a:p>
          <a:p>
            <a:pPr lvl="1"/>
            <a:endParaRPr lang="ro-RO" sz="1800" dirty="0" smtClean="0"/>
          </a:p>
          <a:p>
            <a:pPr>
              <a:buNone/>
            </a:pP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30722" name="Picture 2" descr="http://onairpollution.com/wp-content/uploads/2019/07/aqi_pag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5906" y="3048000"/>
            <a:ext cx="2728094" cy="1600200"/>
          </a:xfrm>
          <a:prstGeom prst="rect">
            <a:avLst/>
          </a:prstGeom>
          <a:noFill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676400"/>
            <a:ext cx="1747838" cy="108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 descr="C:\Users\Paul\Downloads\clipart2333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800600"/>
            <a:ext cx="570202" cy="1060450"/>
          </a:xfrm>
          <a:prstGeom prst="rect">
            <a:avLst/>
          </a:prstGeom>
          <a:noFill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6019800"/>
            <a:ext cx="730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cap="none" dirty="0" smtClean="0">
                <a:solidFill>
                  <a:srgbClr val="0070C0"/>
                </a:solidFill>
              </a:rPr>
              <a:t>2. Analiza Stadiului Actual în Domeniul Problemei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Proiect </a:t>
            </a:r>
            <a:r>
              <a:rPr lang="ro-RO" i="1" dirty="0" smtClean="0"/>
              <a:t>uSense</a:t>
            </a:r>
            <a:r>
              <a:rPr lang="ro-RO" dirty="0" smtClean="0"/>
              <a:t> </a:t>
            </a:r>
          </a:p>
          <a:p>
            <a:pPr lvl="1"/>
            <a:r>
              <a:rPr lang="ro-RO" sz="1600" dirty="0" smtClean="0"/>
              <a:t>Monitorizare AQI urban</a:t>
            </a:r>
            <a:r>
              <a:rPr lang="en-US" sz="1600" dirty="0" smtClean="0"/>
              <a:t>(</a:t>
            </a:r>
            <a:r>
              <a:rPr lang="en-US" sz="1600" dirty="0" err="1" smtClean="0"/>
              <a:t>limitat</a:t>
            </a:r>
            <a:r>
              <a:rPr lang="ro-RO" sz="1600" dirty="0" smtClean="0"/>
              <a:t>ă de stații puține, locații fixe)</a:t>
            </a:r>
          </a:p>
          <a:p>
            <a:pPr lvl="1"/>
            <a:r>
              <a:rPr lang="ro-RO" sz="1600" dirty="0" smtClean="0"/>
              <a:t>Wi-fi </a:t>
            </a:r>
            <a:endParaRPr lang="ro-RO" sz="1600" dirty="0" smtClean="0"/>
          </a:p>
          <a:p>
            <a:pPr lvl="1"/>
            <a:r>
              <a:rPr lang="ro-RO" sz="1600" dirty="0" smtClean="0"/>
              <a:t>Rețea de senzori – extenxibilă</a:t>
            </a:r>
          </a:p>
          <a:p>
            <a:pPr lvl="1"/>
            <a:r>
              <a:rPr lang="ro-RO" sz="1600" dirty="0" smtClean="0"/>
              <a:t>Senzori ieftini – calibrare</a:t>
            </a:r>
          </a:p>
          <a:p>
            <a:endParaRPr lang="ro-RO" dirty="0" smtClean="0"/>
          </a:p>
          <a:p>
            <a:r>
              <a:rPr lang="ro-RO" dirty="0" smtClean="0"/>
              <a:t> Proiect </a:t>
            </a:r>
            <a:r>
              <a:rPr lang="ro-RO" i="1" dirty="0" smtClean="0"/>
              <a:t>Indicator AQI interior</a:t>
            </a:r>
          </a:p>
          <a:p>
            <a:pPr lvl="1"/>
            <a:r>
              <a:rPr lang="ro-RO" sz="1600" dirty="0" smtClean="0"/>
              <a:t>Algoritm AQI</a:t>
            </a:r>
            <a:r>
              <a:rPr lang="en-US" sz="1600" dirty="0" smtClean="0"/>
              <a:t> -</a:t>
            </a:r>
            <a:r>
              <a:rPr lang="ro-RO" sz="1600" dirty="0" smtClean="0"/>
              <a:t> adaptat la schimbări dinamice</a:t>
            </a:r>
            <a:r>
              <a:rPr lang="en-US" sz="1600" dirty="0" smtClean="0"/>
              <a:t> (CAQI -&gt; CIAQI – </a:t>
            </a:r>
            <a:r>
              <a:rPr lang="en-US" sz="1600" dirty="0" err="1" smtClean="0"/>
              <a:t>timp</a:t>
            </a:r>
            <a:r>
              <a:rPr lang="en-US" sz="1600" dirty="0" smtClean="0"/>
              <a:t> real)</a:t>
            </a:r>
            <a:endParaRPr lang="ro-RO" sz="1600" dirty="0" smtClean="0"/>
          </a:p>
          <a:p>
            <a:pPr lvl="1"/>
            <a:r>
              <a:rPr lang="ro-RO" sz="1600" dirty="0" smtClean="0"/>
              <a:t>Wi-fi, Bluetooth</a:t>
            </a:r>
          </a:p>
          <a:p>
            <a:pPr lvl="1"/>
            <a:r>
              <a:rPr lang="ro-RO" sz="1600" dirty="0" smtClean="0"/>
              <a:t>Senzori ieftini : MQ7 , Sharp PM </a:t>
            </a:r>
            <a:endParaRPr lang="en-US" sz="1600" dirty="0" smtClean="0"/>
          </a:p>
          <a:p>
            <a:pPr lvl="1"/>
            <a:endParaRPr lang="ro-R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5257800"/>
            <a:ext cx="1200150" cy="9832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34000"/>
            <a:ext cx="1228725" cy="9352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438400"/>
            <a:ext cx="2295525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200000">
            <a:off x="3421427" y="4427173"/>
            <a:ext cx="1158147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solidFill>
                  <a:srgbClr val="0070C0"/>
                </a:solidFill>
              </a:rPr>
              <a:t>3.Metodologie de </a:t>
            </a:r>
            <a:r>
              <a:rPr lang="en-US" b="1" cap="none" dirty="0" err="1" smtClean="0">
                <a:solidFill>
                  <a:srgbClr val="0070C0"/>
                </a:solidFill>
              </a:rPr>
              <a:t>dezvoltare</a:t>
            </a:r>
            <a:r>
              <a:rPr lang="en-US" b="1" cap="none" dirty="0" smtClean="0">
                <a:solidFill>
                  <a:srgbClr val="0070C0"/>
                </a:solidFill>
              </a:rPr>
              <a:t> </a:t>
            </a:r>
            <a:r>
              <a:rPr lang="ro-RO" b="1" cap="none" dirty="0" smtClean="0">
                <a:solidFill>
                  <a:srgbClr val="0070C0"/>
                </a:solidFill>
              </a:rPr>
              <a:t>și cercetare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Scopuri</a:t>
            </a:r>
            <a:r>
              <a:rPr lang="en-US" dirty="0" smtClean="0"/>
              <a:t> </a:t>
            </a:r>
            <a:r>
              <a:rPr lang="ro-RO" dirty="0" smtClean="0"/>
              <a:t>: </a:t>
            </a:r>
          </a:p>
          <a:p>
            <a:pPr lvl="1"/>
            <a:r>
              <a:rPr lang="ro-RO" dirty="0" smtClean="0"/>
              <a:t>Aplicație mobilă Android pentru :</a:t>
            </a:r>
          </a:p>
          <a:p>
            <a:pPr lvl="2"/>
            <a:r>
              <a:rPr lang="ro-RO" sz="1600" dirty="0" smtClean="0"/>
              <a:t>Comunicare Bluetooth Low energy cu </a:t>
            </a:r>
            <a:r>
              <a:rPr lang="en-US" sz="1600" dirty="0" err="1" smtClean="0"/>
              <a:t>modul</a:t>
            </a:r>
            <a:r>
              <a:rPr lang="en-US" sz="1600" dirty="0" smtClean="0"/>
              <a:t> </a:t>
            </a:r>
            <a:r>
              <a:rPr lang="en-US" sz="1600" dirty="0" err="1" smtClean="0"/>
              <a:t>portabil</a:t>
            </a:r>
            <a:r>
              <a:rPr lang="en-US" sz="1600" dirty="0" smtClean="0"/>
              <a:t> </a:t>
            </a:r>
            <a:r>
              <a:rPr lang="en-US" sz="1600" dirty="0" smtClean="0"/>
              <a:t>cu </a:t>
            </a:r>
            <a:r>
              <a:rPr lang="en-US" sz="1600" dirty="0" err="1" smtClean="0"/>
              <a:t>senzori</a:t>
            </a:r>
            <a:r>
              <a:rPr lang="en-US" sz="1600" dirty="0" smtClean="0"/>
              <a:t> :</a:t>
            </a:r>
            <a:endParaRPr lang="ro-RO" sz="1600" dirty="0" smtClean="0"/>
          </a:p>
          <a:p>
            <a:pPr lvl="3"/>
            <a:r>
              <a:rPr lang="ro-RO" sz="1600" dirty="0" smtClean="0"/>
              <a:t>Electrochimici: </a:t>
            </a:r>
            <a:r>
              <a:rPr lang="en-US" sz="1600" dirty="0" smtClean="0"/>
              <a:t>CO,</a:t>
            </a:r>
            <a:r>
              <a:rPr lang="ro-RO" sz="1600" dirty="0" smtClean="0"/>
              <a:t> </a:t>
            </a:r>
            <a:r>
              <a:rPr lang="en-US" sz="1600" dirty="0" smtClean="0"/>
              <a:t> NO</a:t>
            </a:r>
            <a:r>
              <a:rPr lang="en-US" sz="1600" baseline="-25000" dirty="0" smtClean="0"/>
              <a:t>2</a:t>
            </a:r>
            <a:r>
              <a:rPr lang="ro-RO" sz="1600" dirty="0" smtClean="0"/>
              <a:t>, </a:t>
            </a:r>
            <a:r>
              <a:rPr lang="en-US" sz="1600" dirty="0" smtClean="0"/>
              <a:t>SO</a:t>
            </a:r>
            <a:r>
              <a:rPr lang="en-US" sz="1600" baseline="-25000" dirty="0" smtClean="0"/>
              <a:t>2</a:t>
            </a:r>
            <a:r>
              <a:rPr lang="ro-RO" sz="1600" baseline="-25000" dirty="0" smtClean="0"/>
              <a:t> </a:t>
            </a:r>
            <a:r>
              <a:rPr lang="en-US" sz="1600" dirty="0" smtClean="0"/>
              <a:t>, O</a:t>
            </a:r>
            <a:r>
              <a:rPr lang="en-US" sz="1600" baseline="-25000" dirty="0" smtClean="0"/>
              <a:t>3</a:t>
            </a:r>
            <a:endParaRPr lang="ro-RO" sz="1600" dirty="0" smtClean="0"/>
          </a:p>
          <a:p>
            <a:pPr lvl="3"/>
            <a:r>
              <a:rPr lang="en-US" sz="1600" dirty="0" err="1" smtClean="0"/>
              <a:t>Temperatur</a:t>
            </a:r>
            <a:r>
              <a:rPr lang="ro-RO" sz="1600" dirty="0" smtClean="0"/>
              <a:t>ă, Umiditate, Presiune Atmosferică</a:t>
            </a:r>
          </a:p>
          <a:p>
            <a:pPr lvl="2"/>
            <a:r>
              <a:rPr lang="ro-RO" sz="1600" dirty="0" smtClean="0"/>
              <a:t>Calcul concentrație poluanți</a:t>
            </a:r>
          </a:p>
          <a:p>
            <a:pPr lvl="2"/>
            <a:r>
              <a:rPr lang="ro-RO" sz="1600" dirty="0" smtClean="0"/>
              <a:t>Exportare date brute, prelucrate</a:t>
            </a:r>
          </a:p>
          <a:p>
            <a:pPr lvl="2">
              <a:buNone/>
            </a:pPr>
            <a:endParaRPr lang="ro-RO" dirty="0" smtClean="0"/>
          </a:p>
          <a:p>
            <a:pPr lvl="1"/>
            <a:r>
              <a:rPr lang="ro-RO" dirty="0" smtClean="0"/>
              <a:t>Folosire protocol Bluetooth Low Energy(BLE)</a:t>
            </a:r>
          </a:p>
          <a:p>
            <a:pPr lvl="1">
              <a:buNone/>
            </a:pPr>
            <a:endParaRPr lang="ro-RO" dirty="0" smtClean="0"/>
          </a:p>
          <a:p>
            <a:pPr lvl="1"/>
            <a:r>
              <a:rPr lang="ro-RO" dirty="0" smtClean="0"/>
              <a:t>Anazliza date exportate </a:t>
            </a:r>
          </a:p>
          <a:p>
            <a:pPr lvl="2"/>
            <a:r>
              <a:rPr lang="ro-RO" dirty="0" smtClean="0"/>
              <a:t>Observare variații poluanți în diferite medii</a:t>
            </a:r>
          </a:p>
          <a:p>
            <a:pPr lvl="2"/>
            <a:r>
              <a:rPr lang="ro-RO" dirty="0" smtClean="0"/>
              <a:t>Studiul comparativ al performanței snezorilor </a:t>
            </a:r>
            <a:r>
              <a:rPr lang="en-US" dirty="0" smtClean="0"/>
              <a:t> - 2 module</a:t>
            </a: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447800"/>
            <a:ext cx="1154628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886200"/>
            <a:ext cx="1201335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Calcul Indice de calitate a aerului(AQI)</a:t>
            </a:r>
          </a:p>
          <a:p>
            <a:pPr lvl="1"/>
            <a:r>
              <a:rPr lang="ro-RO" sz="1600" dirty="0" smtClean="0"/>
              <a:t>Bazat pe AQI SUA, EPA</a:t>
            </a:r>
          </a:p>
          <a:p>
            <a:pPr lvl="1"/>
            <a:r>
              <a:rPr lang="ro-RO" sz="1600" dirty="0" smtClean="0"/>
              <a:t>6 nivele </a:t>
            </a:r>
          </a:p>
          <a:p>
            <a:pPr lvl="1"/>
            <a:r>
              <a:rPr lang="ro-RO" sz="1600" dirty="0" smtClean="0"/>
              <a:t>Efecte pentru </a:t>
            </a:r>
            <a:r>
              <a:rPr lang="ro-RO" sz="1600" dirty="0" smtClean="0"/>
              <a:t>sănătate</a:t>
            </a:r>
          </a:p>
          <a:p>
            <a:pPr lvl="1"/>
            <a:endParaRPr lang="ro-RO" sz="1600" dirty="0" smtClean="0"/>
          </a:p>
          <a:p>
            <a:pPr lvl="1">
              <a:buNone/>
            </a:pPr>
            <a:endParaRPr lang="ro-RO" sz="1600" dirty="0" smtClean="0"/>
          </a:p>
          <a:p>
            <a:pPr lvl="1"/>
            <a:endParaRPr lang="ro-RO" sz="1600" dirty="0" smtClean="0"/>
          </a:p>
          <a:p>
            <a:pPr lvl="1">
              <a:buNone/>
            </a:pPr>
            <a:endParaRPr lang="ro-RO" dirty="0" smtClean="0"/>
          </a:p>
          <a:p>
            <a:pPr lvl="1">
              <a:buNone/>
            </a:pPr>
            <a:endParaRPr lang="ro-RO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ro-RO" smtClean="0"/>
              <a:t> of 10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3200400"/>
          <a:ext cx="4419600" cy="2209797"/>
        </p:xfrm>
        <a:graphic>
          <a:graphicData uri="http://schemas.openxmlformats.org/drawingml/2006/table">
            <a:tbl>
              <a:tblPr/>
              <a:tblGrid>
                <a:gridCol w="2180091"/>
                <a:gridCol w="2239509"/>
              </a:tblGrid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Valorile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(AQI)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Nivel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de </a:t>
                      </a:r>
                      <a:r>
                        <a:rPr lang="en-US" sz="1150" b="1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risc</a:t>
                      </a:r>
                      <a:r>
                        <a:rPr lang="en-US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ro-RO" sz="115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ănătate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 la 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Bun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00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51 la 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Moderat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343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101 la 150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Nesănătos pentru grupuri sensibile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00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151 până la 200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Nesănătos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201 până la 300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Foarte nesănătoas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4C"/>
                    </a:solidFill>
                  </a:tcPr>
                </a:tc>
              </a:tr>
              <a:tr h="279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301 - 500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00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 err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Riscant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0023"/>
                    </a:solidFill>
                  </a:tcPr>
                </a:tc>
              </a:tr>
            </a:tbl>
          </a:graphicData>
        </a:graphic>
      </p:graphicFrame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562600"/>
            <a:ext cx="2447925" cy="40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solidFill>
                  <a:srgbClr val="0070C0"/>
                </a:solidFill>
              </a:rPr>
              <a:t>4. </a:t>
            </a:r>
            <a:r>
              <a:rPr lang="en-US" b="1" cap="none" dirty="0" err="1" smtClean="0">
                <a:solidFill>
                  <a:srgbClr val="0070C0"/>
                </a:solidFill>
              </a:rPr>
              <a:t>Arhitectura</a:t>
            </a:r>
            <a:r>
              <a:rPr lang="en-US" b="1" cap="none" dirty="0" smtClean="0">
                <a:solidFill>
                  <a:srgbClr val="0070C0"/>
                </a:solidFill>
              </a:rPr>
              <a:t> </a:t>
            </a:r>
            <a:r>
              <a:rPr lang="en-US" b="1" cap="none" dirty="0" err="1" smtClean="0">
                <a:solidFill>
                  <a:srgbClr val="0070C0"/>
                </a:solidFill>
              </a:rPr>
              <a:t>solu</a:t>
            </a:r>
            <a:r>
              <a:rPr lang="ro-RO" b="1" cap="none" dirty="0" smtClean="0">
                <a:solidFill>
                  <a:srgbClr val="0070C0"/>
                </a:solidFill>
              </a:rPr>
              <a:t>ției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7543800" cy="487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2209800"/>
            <a:ext cx="746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600200"/>
            <a:ext cx="7467600" cy="487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ro-RO" b="1" cap="none" dirty="0" smtClean="0">
                <a:solidFill>
                  <a:srgbClr val="0070C0"/>
                </a:solidFill>
              </a:rPr>
              <a:t>5</a:t>
            </a:r>
            <a:r>
              <a:rPr lang="en-US" b="1" cap="none" dirty="0" smtClean="0">
                <a:solidFill>
                  <a:srgbClr val="0070C0"/>
                </a:solidFill>
              </a:rPr>
              <a:t>. </a:t>
            </a:r>
            <a:r>
              <a:rPr lang="ro-RO" b="1" cap="none" dirty="0" smtClean="0">
                <a:solidFill>
                  <a:srgbClr val="0070C0"/>
                </a:solidFill>
              </a:rPr>
              <a:t>Prezentare Aplicație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r>
              <a:rPr lang="ro-RO" dirty="0" smtClean="0"/>
              <a:t>Video 2min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5" name="TarcePaul_VideoAplicatieMobilaDisertati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33400" y="9906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ro-RO" b="1" cap="none" dirty="0" smtClean="0">
                <a:solidFill>
                  <a:srgbClr val="0070C0"/>
                </a:solidFill>
              </a:rPr>
              <a:t>6</a:t>
            </a:r>
            <a:r>
              <a:rPr lang="en-US" b="1" cap="none" dirty="0" smtClean="0">
                <a:solidFill>
                  <a:srgbClr val="0070C0"/>
                </a:solidFill>
              </a:rPr>
              <a:t>. </a:t>
            </a:r>
            <a:r>
              <a:rPr lang="ro-RO" b="1" cap="none" dirty="0" smtClean="0">
                <a:solidFill>
                  <a:srgbClr val="0070C0"/>
                </a:solidFill>
              </a:rPr>
              <a:t>Rezultate experimentale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/>
          <a:lstStyle/>
          <a:p>
            <a:r>
              <a:rPr lang="ro-RO" dirty="0" smtClean="0"/>
              <a:t>Experimente:  </a:t>
            </a:r>
          </a:p>
          <a:p>
            <a:pPr lvl="1"/>
            <a:r>
              <a:rPr lang="ro-RO" sz="1800" dirty="0" smtClean="0"/>
              <a:t>Observare variație concentrații la schimbarea mediului</a:t>
            </a:r>
          </a:p>
          <a:p>
            <a:pPr lvl="2"/>
            <a:r>
              <a:rPr lang="ro-RO" sz="1600" b="1" dirty="0" smtClean="0"/>
              <a:t>Măsurare parametrii din aer pe un traseu cu bicicleta: zona urbană, rurală, de câmpie, deal, pădure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ro-RO" smtClean="0"/>
              <a:t> of 10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743200"/>
            <a:ext cx="8001000" cy="145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733800"/>
            <a:ext cx="289709" cy="13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733800"/>
            <a:ext cx="265323" cy="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3733800"/>
            <a:ext cx="262783" cy="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96200" y="3657600"/>
            <a:ext cx="289709" cy="13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343400"/>
            <a:ext cx="76962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3546</TotalTime>
  <Words>924</Words>
  <Application>Microsoft Office PowerPoint</Application>
  <PresentationFormat>On-screen Show (4:3)</PresentationFormat>
  <Paragraphs>222</Paragraphs>
  <Slides>13</Slides>
  <Notes>11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 Soluție Mobilă pentru Colectarea și Analiza Parametrilor de Calitate a Aerului  -Lucrare de Disertație-</vt:lpstr>
      <vt:lpstr>Cuprins </vt:lpstr>
      <vt:lpstr>1.Introducere </vt:lpstr>
      <vt:lpstr>2. Analiza Stadiului Actual în Domeniul Problemei</vt:lpstr>
      <vt:lpstr>3.Metodologie de dezvoltare și cercetare</vt:lpstr>
      <vt:lpstr>Slide 6</vt:lpstr>
      <vt:lpstr>4. Arhitectura soluției </vt:lpstr>
      <vt:lpstr>5. Prezentare Aplicație </vt:lpstr>
      <vt:lpstr>6. Rezultate experimentale </vt:lpstr>
      <vt:lpstr>Slide 10</vt:lpstr>
      <vt:lpstr>Slide 11</vt:lpstr>
      <vt:lpstr>7. Concluzii. Direcții de dezvoltare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Creativitate si managementul inovatiei</dc:title>
  <dc:creator>Paul</dc:creator>
  <cp:lastModifiedBy>Windows User</cp:lastModifiedBy>
  <cp:revision>138</cp:revision>
  <dcterms:created xsi:type="dcterms:W3CDTF">2006-08-16T00:00:00Z</dcterms:created>
  <dcterms:modified xsi:type="dcterms:W3CDTF">2020-06-16T22:15:39Z</dcterms:modified>
</cp:coreProperties>
</file>