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04" r:id="rId4"/>
    <p:sldId id="305" r:id="rId5"/>
    <p:sldId id="306" r:id="rId6"/>
    <p:sldId id="312" r:id="rId7"/>
    <p:sldId id="307" r:id="rId8"/>
    <p:sldId id="311" r:id="rId9"/>
    <p:sldId id="310" r:id="rId10"/>
    <p:sldId id="314" r:id="rId11"/>
    <p:sldId id="313" r:id="rId12"/>
    <p:sldId id="315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6953" autoAdjust="0"/>
  </p:normalViewPr>
  <p:slideViewPr>
    <p:cSldViewPr>
      <p:cViewPr>
        <p:scale>
          <a:sx n="100" d="100"/>
          <a:sy n="100" d="100"/>
        </p:scale>
        <p:origin x="-528" y="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ursuri\DIZERTATIE\workDizApp\Documentatie\RezultateExperimentale\W4W5_TerasaCameraSeara_CameraAerisita_Ne_0102_0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FormuleW4!$B$50</c:f>
              <c:strCache>
                <c:ptCount val="1"/>
                <c:pt idx="0">
                  <c:v>W4(σ)
</c:v>
                </c:pt>
              </c:strCache>
            </c:strRef>
          </c:tx>
          <c:cat>
            <c:strRef>
              <c:f>FormuleW4!$A$51:$A$54</c:f>
              <c:strCache>
                <c:ptCount val="4"/>
                <c:pt idx="0">
                  <c:v>CO</c:v>
                </c:pt>
                <c:pt idx="1">
                  <c:v>NO2</c:v>
                </c:pt>
                <c:pt idx="2">
                  <c:v>SO2</c:v>
                </c:pt>
                <c:pt idx="3">
                  <c:v>O3</c:v>
                </c:pt>
              </c:strCache>
            </c:strRef>
          </c:cat>
          <c:val>
            <c:numRef>
              <c:f>FormuleW4!$B$51:$B$54</c:f>
              <c:numCache>
                <c:formatCode>General</c:formatCode>
                <c:ptCount val="4"/>
                <c:pt idx="0">
                  <c:v>10095</c:v>
                </c:pt>
                <c:pt idx="1">
                  <c:v>356</c:v>
                </c:pt>
                <c:pt idx="2">
                  <c:v>1618</c:v>
                </c:pt>
                <c:pt idx="3">
                  <c:v>630</c:v>
                </c:pt>
              </c:numCache>
            </c:numRef>
          </c:val>
        </c:ser>
        <c:ser>
          <c:idx val="1"/>
          <c:order val="1"/>
          <c:tx>
            <c:strRef>
              <c:f>FormuleW4!$C$50</c:f>
              <c:strCache>
                <c:ptCount val="1"/>
                <c:pt idx="0">
                  <c:v>W5(σ)</c:v>
                </c:pt>
              </c:strCache>
            </c:strRef>
          </c:tx>
          <c:cat>
            <c:strRef>
              <c:f>FormuleW4!$A$51:$A$54</c:f>
              <c:strCache>
                <c:ptCount val="4"/>
                <c:pt idx="0">
                  <c:v>CO</c:v>
                </c:pt>
                <c:pt idx="1">
                  <c:v>NO2</c:v>
                </c:pt>
                <c:pt idx="2">
                  <c:v>SO2</c:v>
                </c:pt>
                <c:pt idx="3">
                  <c:v>O3</c:v>
                </c:pt>
              </c:strCache>
            </c:strRef>
          </c:cat>
          <c:val>
            <c:numRef>
              <c:f>FormuleW4!$C$51:$C$54</c:f>
              <c:numCache>
                <c:formatCode>General</c:formatCode>
                <c:ptCount val="4"/>
                <c:pt idx="0">
                  <c:v>908</c:v>
                </c:pt>
                <c:pt idx="1">
                  <c:v>635</c:v>
                </c:pt>
                <c:pt idx="2">
                  <c:v>1230</c:v>
                </c:pt>
                <c:pt idx="3">
                  <c:v>670</c:v>
                </c:pt>
              </c:numCache>
            </c:numRef>
          </c:val>
        </c:ser>
        <c:axId val="151769472"/>
        <c:axId val="151772544"/>
      </c:barChart>
      <c:catAx>
        <c:axId val="151769472"/>
        <c:scaling>
          <c:orientation val="minMax"/>
        </c:scaling>
        <c:axPos val="b"/>
        <c:tickLblPos val="nextTo"/>
        <c:crossAx val="151772544"/>
        <c:crosses val="autoZero"/>
        <c:auto val="1"/>
        <c:lblAlgn val="ctr"/>
        <c:lblOffset val="100"/>
      </c:catAx>
      <c:valAx>
        <c:axId val="151772544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1517694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200" baseline="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3C7E-9757-49AD-A829-CE49D08EA01A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7672F-B20F-4DB1-9B37-A251E5DDA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76426-EAA0-4377-8B9B-F33A7E35ADC2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F382-3EEC-44B0-98FD-6FD2DCF5B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Buna </a:t>
            </a:r>
            <a:r>
              <a:rPr lang="en-US" dirty="0" err="1"/>
              <a:t>ziua</a:t>
            </a:r>
            <a:r>
              <a:rPr lang="en-US" dirty="0"/>
              <a:t> ,</a:t>
            </a:r>
          </a:p>
          <a:p>
            <a:pPr>
              <a:spcBef>
                <a:spcPct val="0"/>
              </a:spcBef>
            </a:pPr>
            <a:r>
              <a:rPr lang="en-US" dirty="0" err="1"/>
              <a:t>Numele</a:t>
            </a:r>
            <a:r>
              <a:rPr lang="en-US" baseline="0" dirty="0"/>
              <a:t> </a:t>
            </a:r>
            <a:r>
              <a:rPr lang="en-US" baseline="0" dirty="0" err="1"/>
              <a:t>meu</a:t>
            </a:r>
            <a:r>
              <a:rPr lang="en-US" baseline="0" dirty="0"/>
              <a:t> </a:t>
            </a:r>
            <a:r>
              <a:rPr lang="en-US" baseline="0" dirty="0" err="1"/>
              <a:t>esti</a:t>
            </a:r>
            <a:r>
              <a:rPr lang="en-US" baseline="0" dirty="0"/>
              <a:t> …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azi</a:t>
            </a:r>
            <a:r>
              <a:rPr lang="en-US" baseline="0" dirty="0"/>
              <a:t> </a:t>
            </a:r>
            <a:endParaRPr lang="ro-R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o-RO" dirty="0" smtClean="0"/>
              <a:t>Unii parametrii se imbunatatesc cand deschid geamul iar altii se inrautateesc</a:t>
            </a:r>
            <a:r>
              <a:rPr lang="ro-RO" baseline="0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Am calculat eroarea</a:t>
            </a:r>
            <a:r>
              <a:rPr lang="ro-RO" baseline="0" dirty="0" smtClean="0"/>
              <a:t> patratica medie pentru valorile brute la fiecare experiment</a:t>
            </a:r>
          </a:p>
          <a:p>
            <a:r>
              <a:rPr lang="ro-RO" baseline="0" dirty="0" smtClean="0"/>
              <a:t>	- am facut asta pentru a vedea gradul de imprastiere datelor de la senzor </a:t>
            </a:r>
            <a:r>
              <a:rPr lang="ro-RO" baseline="0" dirty="0" smtClean="0"/>
              <a:t>– sa vad care e mai bun care e mai zgomotos </a:t>
            </a:r>
            <a:endParaRPr lang="ro-RO" baseline="0" dirty="0" smtClean="0"/>
          </a:p>
          <a:p>
            <a:pPr>
              <a:buFontTx/>
              <a:buChar char="-"/>
            </a:pPr>
            <a:r>
              <a:rPr lang="ro-RO" baseline="0" dirty="0" smtClean="0"/>
              <a:t> Aici </a:t>
            </a:r>
            <a:r>
              <a:rPr lang="ro-RO" baseline="0" dirty="0" smtClean="0"/>
              <a:t>sunt rezultatele finale </a:t>
            </a:r>
          </a:p>
          <a:p>
            <a:pPr>
              <a:buFontTx/>
              <a:buChar char="-"/>
            </a:pPr>
            <a:r>
              <a:rPr lang="ro-RO" baseline="0" dirty="0" smtClean="0"/>
              <a:t> Ce </a:t>
            </a:r>
            <a:r>
              <a:rPr lang="ro-RO" baseline="0" dirty="0" smtClean="0"/>
              <a:t>e de facut cu senzorii care au varianta/eroare mare </a:t>
            </a:r>
            <a:r>
              <a:rPr lang="ro-RO" baseline="0" dirty="0" smtClean="0"/>
              <a:t>??</a:t>
            </a:r>
          </a:p>
          <a:p>
            <a:pPr>
              <a:buFontTx/>
              <a:buNone/>
            </a:pPr>
            <a:r>
              <a:rPr lang="ro-RO" baseline="0" dirty="0" smtClean="0"/>
              <a:t>- Se vede ca W5 are stabilitaet putin mai buna ca si W4 per total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Ce</a:t>
            </a:r>
            <a:r>
              <a:rPr lang="en-US" baseline="0" dirty="0" smtClean="0"/>
              <a:t> mi-am </a:t>
            </a:r>
            <a:r>
              <a:rPr lang="en-US" baseline="0" dirty="0" err="1" smtClean="0"/>
              <a:t>propus</a:t>
            </a:r>
            <a:r>
              <a:rPr lang="en-US" baseline="0" dirty="0" smtClean="0"/>
              <a:t> ..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realizat</a:t>
            </a:r>
            <a:endParaRPr lang="ro-RO" baseline="0" dirty="0" smtClean="0"/>
          </a:p>
          <a:p>
            <a:pPr>
              <a:buFontTx/>
              <a:buChar char="-"/>
            </a:pPr>
            <a:endParaRPr lang="ro-RO" baseline="0" dirty="0" smtClean="0"/>
          </a:p>
          <a:p>
            <a:pPr>
              <a:buFontTx/>
              <a:buChar char="-"/>
            </a:pPr>
            <a:r>
              <a:rPr lang="ro-RO" baseline="0" dirty="0" smtClean="0"/>
              <a:t>- Mi-am propus sa fac o aplicatie ce colecteaza date de la dispo. HW prin BLE  si ce permite analiza comparativa a</a:t>
            </a:r>
          </a:p>
          <a:p>
            <a:pPr>
              <a:buFontTx/>
              <a:buNone/>
            </a:pPr>
            <a:r>
              <a:rPr lang="ro-RO" baseline="0" dirty="0" smtClean="0"/>
              <a:t>Dispozitivelor </a:t>
            </a:r>
          </a:p>
          <a:p>
            <a:pPr>
              <a:buFontTx/>
              <a:buNone/>
            </a:pPr>
            <a:r>
              <a:rPr lang="ro-RO" baseline="0" dirty="0" smtClean="0"/>
              <a:t>-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err="1" smtClean="0"/>
              <a:t>Acesta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proiect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scolii</a:t>
            </a:r>
            <a:r>
              <a:rPr lang="en-US" baseline="0" dirty="0" smtClean="0"/>
              <a:t> in care </a:t>
            </a:r>
            <a:endParaRPr lang="ro-RO" baseline="0" dirty="0" smtClean="0"/>
          </a:p>
          <a:p>
            <a:pPr>
              <a:buFontTx/>
              <a:buChar char="-"/>
            </a:pPr>
            <a:endParaRPr lang="ro-RO" baseline="0" dirty="0" smtClean="0"/>
          </a:p>
          <a:p>
            <a:pPr>
              <a:buFontTx/>
              <a:buChar char="-"/>
            </a:pPr>
            <a:endParaRPr lang="ro-RO" baseline="0" dirty="0" smtClean="0"/>
          </a:p>
          <a:p>
            <a:pPr>
              <a:buFontTx/>
              <a:buChar char="-"/>
            </a:pPr>
            <a:r>
              <a:rPr lang="ro-RO" baseline="0" dirty="0" smtClean="0"/>
              <a:t>- Va multumesc pentru atentie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baseline="0" dirty="0" smtClean="0"/>
              <a:t>Vom vedea , contextul, stadiul actual, dezvoltarea si cercetarea problemei , </a:t>
            </a:r>
          </a:p>
          <a:p>
            <a:r>
              <a:rPr lang="ro-RO" baseline="0" dirty="0" smtClean="0"/>
              <a:t>Arhitercura, si functionalitatile de baza ale aplicatiei, Rezultate si concluzii</a:t>
            </a:r>
            <a:r>
              <a:rPr lang="ro-RO" baseline="0" dirty="0"/>
              <a:t>	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Contextul</a:t>
            </a:r>
            <a:r>
              <a:rPr lang="ro-RO" baseline="0" dirty="0" smtClean="0"/>
              <a:t> e legat de calitate aer si poluare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atatia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cauza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afectiunii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cauzate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poluare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boli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costuri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sanatate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Problema</a:t>
            </a:r>
            <a:r>
              <a:rPr lang="en-US" baseline="0" dirty="0" smtClean="0"/>
              <a:t> :  </a:t>
            </a:r>
            <a:r>
              <a:rPr lang="en-US" baseline="0" dirty="0" err="1" smtClean="0"/>
              <a:t>Statii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Exista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masurare</a:t>
            </a:r>
            <a:r>
              <a:rPr lang="en-US" baseline="0" dirty="0" smtClean="0"/>
              <a:t> AQI 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ca au </a:t>
            </a:r>
            <a:r>
              <a:rPr lang="en-US" baseline="0" dirty="0" err="1" smtClean="0"/>
              <a:t>calitate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staiile</a:t>
            </a:r>
            <a:r>
              <a:rPr lang="en-US" baseline="0" dirty="0" smtClean="0"/>
              <a:t> fixe</a:t>
            </a:r>
            <a:r>
              <a:rPr lang="ro-RO" baseline="0" dirty="0" smtClean="0"/>
              <a:t>,</a:t>
            </a:r>
          </a:p>
          <a:p>
            <a:r>
              <a:rPr lang="ro-RO" baseline="0" dirty="0" smtClean="0"/>
              <a:t>	Utilizatorul nu stie cat se poate baza pe astfel de dispozitive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Scopu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cu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acuratetea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astfel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dispozitive</a:t>
            </a:r>
            <a:endParaRPr lang="ro-RO" baseline="0" dirty="0" smtClean="0"/>
          </a:p>
          <a:p>
            <a:endParaRPr lang="ro-RO" baseline="0" dirty="0" smtClean="0"/>
          </a:p>
          <a:p>
            <a:r>
              <a:rPr lang="ro-RO" baseline="0" dirty="0" smtClean="0"/>
              <a:t>Solutie : -  App mobila pentru monitrizare aer, legata la disp portabil cu senzori poluare , destinata pt cercetare in cadrul </a:t>
            </a:r>
          </a:p>
          <a:p>
            <a:r>
              <a:rPr lang="ro-RO" baseline="0" dirty="0" smtClean="0"/>
              <a:t>facultatii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Local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imediata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proximitate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utilizatorululi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&gt; </a:t>
            </a:r>
            <a:r>
              <a:rPr lang="ro-RO" sz="1600" dirty="0" smtClean="0"/>
              <a:t>Dispozitive existente – date cu curatete redusă  -: </a:t>
            </a:r>
          </a:p>
          <a:p>
            <a:pPr>
              <a:buFontTx/>
              <a:buChar char="-"/>
            </a:pPr>
            <a:endParaRPr lang="ro-RO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 prezent exista unele aplicatii</a:t>
            </a:r>
            <a:r>
              <a:rPr lang="ro-RO" baseline="0" dirty="0" smtClean="0"/>
              <a:t> in domeniul problemei abordate de acest proiect , si anume : </a:t>
            </a:r>
          </a:p>
          <a:p>
            <a:pPr>
              <a:buFontTx/>
              <a:buChar char="-"/>
            </a:pPr>
            <a:r>
              <a:rPr lang="ro-RO" baseline="0" dirty="0" smtClean="0"/>
              <a:t>Una din ele este uSense: utilizatori isi pun snezorii unde vreau – date transmise pe internet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acces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toti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Alte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piata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AQI la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zona</a:t>
            </a:r>
            <a:r>
              <a:rPr lang="en-US" baseline="0" dirty="0" smtClean="0"/>
              <a:t> mare ,nu </a:t>
            </a:r>
            <a:r>
              <a:rPr lang="en-US" baseline="0" dirty="0" smtClean="0"/>
              <a:t>local</a:t>
            </a:r>
          </a:p>
          <a:p>
            <a:pPr>
              <a:buFontTx/>
              <a:buChar char="-"/>
            </a:pPr>
            <a:r>
              <a:rPr lang="en-US" baseline="0" dirty="0" smtClean="0"/>
              <a:t>-</a:t>
            </a:r>
            <a:r>
              <a:rPr lang="en-US" baseline="0" dirty="0" err="1" smtClean="0"/>
              <a:t>Acestea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legate la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mobila</a:t>
            </a:r>
            <a:r>
              <a:rPr lang="en-US" baseline="0" dirty="0" smtClean="0"/>
              <a:t>  - </a:t>
            </a:r>
            <a:r>
              <a:rPr lang="en-US" baseline="0" dirty="0" err="1" smtClean="0"/>
              <a:t>terbuie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intrat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rezultate</a:t>
            </a:r>
            <a:r>
              <a:rPr lang="ro-RO" baseline="0" dirty="0" smtClean="0"/>
              <a:t> – nu sunt portabile </a:t>
            </a:r>
            <a:r>
              <a:rPr lang="en-US" baseline="0" dirty="0" smtClean="0"/>
              <a:t> </a:t>
            </a:r>
            <a:endParaRPr lang="ro-RO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exista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aplicatii</a:t>
            </a:r>
            <a:r>
              <a:rPr lang="en-US" baseline="0" dirty="0" smtClean="0"/>
              <a:t> mobile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elel</a:t>
            </a:r>
            <a:endParaRPr lang="ro-RO" dirty="0" smtClean="0"/>
          </a:p>
          <a:p>
            <a:endParaRPr lang="en-US" dirty="0" smtClean="0"/>
          </a:p>
          <a:p>
            <a:r>
              <a:rPr lang="en-US" dirty="0" smtClean="0"/>
              <a:t>AQI</a:t>
            </a:r>
            <a:r>
              <a:rPr lang="en-US" baseline="0" dirty="0" smtClean="0"/>
              <a:t> = </a:t>
            </a:r>
            <a:r>
              <a:rPr lang="en-US" dirty="0" smtClean="0"/>
              <a:t>Index de </a:t>
            </a:r>
            <a:r>
              <a:rPr lang="en-US" dirty="0" err="1" smtClean="0"/>
              <a:t>calitate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Ce mi-am propus sa fac –</a:t>
            </a:r>
            <a:r>
              <a:rPr lang="ro-RO" baseline="0" dirty="0" smtClean="0"/>
              <a:t> ce abordare am avut </a:t>
            </a:r>
          </a:p>
          <a:p>
            <a:r>
              <a:rPr lang="ro-RO" baseline="0" dirty="0" smtClean="0"/>
              <a:t>Pun aici poluantii ? Zic ceva si despre pouanti ?( sursa lor , afectiuni provocate)</a:t>
            </a:r>
          </a:p>
          <a:p>
            <a:r>
              <a:rPr lang="ro-RO" baseline="0" dirty="0" smtClean="0"/>
              <a:t>Zic aici ce experimente mi-am propus sa fac? Sau la capitolul cu Rezultate Experimentale </a:t>
            </a:r>
          </a:p>
          <a:p>
            <a:r>
              <a:rPr lang="ro-RO" baseline="0" dirty="0" smtClean="0"/>
              <a:t>Tehnologii folosite nu pun ? </a:t>
            </a:r>
            <a:endParaRPr lang="en-US" baseline="0" dirty="0" smtClean="0"/>
          </a:p>
          <a:p>
            <a:r>
              <a:rPr lang="ro-RO" baseline="0" dirty="0" smtClean="0"/>
              <a:t>================================================================</a:t>
            </a:r>
            <a:endParaRPr lang="en-US" baseline="0" dirty="0" smtClean="0"/>
          </a:p>
          <a:p>
            <a:r>
              <a:rPr lang="en-US" baseline="0" dirty="0" smtClean="0"/>
              <a:t>Mi-am </a:t>
            </a:r>
            <a:r>
              <a:rPr lang="en-US" baseline="0" dirty="0" err="1" smtClean="0"/>
              <a:t>propus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mobila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comunice</a:t>
            </a:r>
            <a:r>
              <a:rPr lang="en-US" baseline="0" dirty="0" smtClean="0"/>
              <a:t> cu un </a:t>
            </a:r>
            <a:r>
              <a:rPr lang="en-US" baseline="0" dirty="0" err="1" smtClean="0"/>
              <a:t>dispozitiv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realizat</a:t>
            </a:r>
            <a:r>
              <a:rPr lang="en-US" baseline="0" dirty="0" smtClean="0"/>
              <a:t> anterior in </a:t>
            </a:r>
            <a:r>
              <a:rPr lang="en-US" baseline="0" dirty="0" err="1" smtClean="0"/>
              <a:t>cadrul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facultatii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folosit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cercetare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cardul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facutltatii</a:t>
            </a:r>
            <a:r>
              <a:rPr lang="en-US" baseline="0" dirty="0" smtClean="0"/>
              <a:t> </a:t>
            </a:r>
          </a:p>
          <a:p>
            <a:endParaRPr lang="ro-RO" baseline="0" dirty="0" smtClean="0"/>
          </a:p>
          <a:p>
            <a:endParaRPr lang="ro-RO" baseline="0" dirty="0" smtClean="0"/>
          </a:p>
          <a:p>
            <a:r>
              <a:rPr lang="ro-RO" baseline="0" dirty="0" smtClean="0"/>
              <a:t>BLE – mai complex de dezovoltat dar mai bun pentru aplicații care nu au nevoie de conexiune permanenta si de rata de transfer foarte mare </a:t>
            </a:r>
            <a:endParaRPr lang="en-US" baseline="0" dirty="0" smtClean="0"/>
          </a:p>
          <a:p>
            <a:r>
              <a:rPr lang="en-US" baseline="0" dirty="0" err="1" smtClean="0"/>
              <a:t>Analiza</a:t>
            </a:r>
            <a:r>
              <a:rPr lang="en-US" baseline="0" dirty="0" smtClean="0"/>
              <a:t> date </a:t>
            </a:r>
            <a:r>
              <a:rPr lang="en-US" baseline="0" dirty="0" err="1" smtClean="0"/>
              <a:t>exportate</a:t>
            </a:r>
            <a:r>
              <a:rPr lang="en-US" baseline="0" dirty="0" smtClean="0"/>
              <a:t> : in .</a:t>
            </a:r>
            <a:r>
              <a:rPr lang="en-US" baseline="0" dirty="0" err="1" smtClean="0"/>
              <a:t>csv</a:t>
            </a:r>
            <a:r>
              <a:rPr lang="en-US" baseline="0" dirty="0" smtClean="0"/>
              <a:t> ,  .</a:t>
            </a:r>
            <a:r>
              <a:rPr lang="en-US" baseline="0" dirty="0" err="1" smtClean="0"/>
              <a:t>xlsx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</a:t>
            </a:r>
            <a:r>
              <a:rPr lang="en-US" baseline="0" dirty="0" smtClean="0"/>
              <a:t> in Excel -&gt;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Cum am </a:t>
            </a:r>
            <a:r>
              <a:rPr lang="en-US" baseline="0" dirty="0" err="1" smtClean="0"/>
              <a:t>calculat</a:t>
            </a:r>
            <a:r>
              <a:rPr lang="en-US" baseline="0" dirty="0" smtClean="0"/>
              <a:t> ?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baseline="0" dirty="0" smtClean="0"/>
              <a:t>-</a:t>
            </a:r>
            <a:r>
              <a:rPr lang="en-US" baseline="0" dirty="0" smtClean="0"/>
              <a:t>&gt;Am </a:t>
            </a:r>
            <a:r>
              <a:rPr lang="en-US" baseline="0" dirty="0" err="1" smtClean="0"/>
              <a:t>pornit</a:t>
            </a:r>
            <a:r>
              <a:rPr lang="en-US" baseline="0" dirty="0" smtClean="0"/>
              <a:t> de la  date brute-&gt; am </a:t>
            </a:r>
            <a:r>
              <a:rPr lang="en-US" baseline="0" dirty="0" err="1" smtClean="0"/>
              <a:t>aplicat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formule</a:t>
            </a:r>
            <a:r>
              <a:rPr lang="en-US" baseline="0" dirty="0" smtClean="0"/>
              <a:t>(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iau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calcul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rezistente</a:t>
            </a:r>
            <a:r>
              <a:rPr lang="en-US" baseline="0" dirty="0" smtClean="0"/>
              <a:t>, date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senzitivitate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compensare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temperatura</a:t>
            </a:r>
            <a:r>
              <a:rPr lang="en-US" baseline="0" dirty="0" smtClean="0"/>
              <a:t>) -&gt; </a:t>
            </a:r>
            <a:r>
              <a:rPr lang="en-US" baseline="0" dirty="0" err="1" smtClean="0"/>
              <a:t>normalizate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valori</a:t>
            </a:r>
            <a:r>
              <a:rPr lang="en-US" baseline="0" dirty="0" smtClean="0"/>
              <a:t> standard – care pot </a:t>
            </a:r>
            <a:r>
              <a:rPr lang="en-US" baseline="0" dirty="0" err="1" smtClean="0"/>
              <a:t>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intelese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utilizator</a:t>
            </a:r>
            <a:endParaRPr lang="en-US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-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exporta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datele</a:t>
            </a:r>
            <a:r>
              <a:rPr lang="en-US" baseline="0" dirty="0" smtClean="0"/>
              <a:t> brute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cele</a:t>
            </a:r>
            <a:r>
              <a:rPr lang="en-US" baseline="0" dirty="0" smtClean="0"/>
              <a:t> calculate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functie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concentratia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poluant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claseaza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unul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cele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nivele</a:t>
            </a:r>
            <a:endParaRPr lang="ro-RO" baseline="0" dirty="0" smtClean="0"/>
          </a:p>
          <a:p>
            <a:pPr>
              <a:buFontTx/>
              <a:buChar char="-"/>
            </a:pPr>
            <a:r>
              <a:rPr lang="ro-RO" baseline="0" dirty="0" smtClean="0"/>
              <a:t> Pun formula ? – prea mult timp sa o explic </a:t>
            </a:r>
            <a:r>
              <a:rPr lang="ro-RO" baseline="0" dirty="0" smtClean="0"/>
              <a:t>..</a:t>
            </a:r>
          </a:p>
          <a:p>
            <a:pPr>
              <a:buFontTx/>
              <a:buChar char="-"/>
            </a:pPr>
            <a:endParaRPr lang="ro-RO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-&gt; Formula </a:t>
            </a:r>
            <a:r>
              <a:rPr lang="en-US" baseline="0" dirty="0" err="1" smtClean="0"/>
              <a:t>ppm</a:t>
            </a:r>
            <a:r>
              <a:rPr lang="en-US" baseline="0" dirty="0" smtClean="0"/>
              <a:t>/ppb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3</a:t>
            </a:r>
            <a:r>
              <a:rPr lang="ro-RO" baseline="0" dirty="0" smtClean="0"/>
              <a:t> poze , una peste alta </a:t>
            </a:r>
            <a:endParaRPr lang="ro-RO" dirty="0" smtClean="0"/>
          </a:p>
          <a:p>
            <a:r>
              <a:rPr lang="ro-RO" dirty="0" smtClean="0"/>
              <a:t>Schema bloc ? – apoi arhitectura</a:t>
            </a:r>
            <a:r>
              <a:rPr lang="ro-RO" baseline="0" dirty="0" smtClean="0"/>
              <a:t> ? </a:t>
            </a:r>
          </a:p>
          <a:p>
            <a:r>
              <a:rPr lang="ro-RO" baseline="0" dirty="0" smtClean="0"/>
              <a:t>Las Poza cu modulul ? </a:t>
            </a:r>
            <a:endParaRPr lang="en-US" baseline="0" dirty="0" smtClean="0"/>
          </a:p>
          <a:p>
            <a:r>
              <a:rPr lang="en-US" baseline="0" dirty="0" smtClean="0"/>
              <a:t>Pun formula </a:t>
            </a:r>
            <a:r>
              <a:rPr lang="en-US" baseline="0" dirty="0" err="1" smtClean="0"/>
              <a:t>folosita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</a:t>
            </a:r>
            <a:r>
              <a:rPr lang="en-US" baseline="0" dirty="0" smtClean="0"/>
              <a:t> ppb/</a:t>
            </a:r>
            <a:r>
              <a:rPr lang="en-US" baseline="0" dirty="0" err="1" smtClean="0"/>
              <a:t>ppm</a:t>
            </a:r>
            <a:r>
              <a:rPr lang="en-US" baseline="0" dirty="0" smtClean="0"/>
              <a:t> ? </a:t>
            </a:r>
            <a:endParaRPr lang="ro-RO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aseline="0" dirty="0" smtClean="0"/>
              <a:t>Tehnologii folosite nu pun ? </a:t>
            </a:r>
          </a:p>
          <a:p>
            <a:r>
              <a:rPr lang="en-US" dirty="0" smtClean="0"/>
              <a:t>===================================</a:t>
            </a:r>
          </a:p>
          <a:p>
            <a:r>
              <a:rPr lang="en-US" dirty="0" smtClean="0"/>
              <a:t>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dezvoltat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:  </a:t>
            </a:r>
            <a:r>
              <a:rPr lang="en-US" baseline="0" dirty="0" err="1" smtClean="0"/>
              <a:t>Avem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mobila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citeste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valorile</a:t>
            </a:r>
            <a:r>
              <a:rPr lang="en-US" baseline="0" dirty="0" smtClean="0"/>
              <a:t> brute ale </a:t>
            </a:r>
            <a:r>
              <a:rPr lang="en-US" baseline="0" dirty="0" err="1" smtClean="0"/>
              <a:t>poluantilor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calculeaza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func</a:t>
            </a:r>
            <a:r>
              <a:rPr lang="ro-RO" baseline="0" dirty="0" smtClean="0"/>
              <a:t>ție de tensiunea de referinta, rezistenta</a:t>
            </a:r>
          </a:p>
          <a:p>
            <a:r>
              <a:rPr lang="ro-RO" baseline="0" dirty="0" smtClean="0"/>
              <a:t>	-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Afiseza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timp</a:t>
            </a:r>
            <a:r>
              <a:rPr lang="en-US" baseline="0" dirty="0" smtClean="0"/>
              <a:t> real </a:t>
            </a:r>
            <a:r>
              <a:rPr lang="en-US" baseline="0" dirty="0" err="1" smtClean="0"/>
              <a:t>indicele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calizate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aerului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trimite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de date </a:t>
            </a:r>
            <a:r>
              <a:rPr lang="en-US" baseline="0" dirty="0" err="1" smtClean="0"/>
              <a:t>toate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colectate</a:t>
            </a:r>
            <a:endParaRPr lang="en-US" baseline="0" dirty="0" smtClean="0"/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exporte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date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Drive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-&gt; Poza </a:t>
            </a:r>
            <a:r>
              <a:rPr lang="en-US" baseline="0" dirty="0" err="1" smtClean="0"/>
              <a:t>dispozitiv</a:t>
            </a:r>
            <a:r>
              <a:rPr lang="en-US" baseline="0" dirty="0" smtClean="0"/>
              <a:t> : </a:t>
            </a:r>
            <a:r>
              <a:rPr lang="en-US" baseline="0" dirty="0" smtClean="0"/>
              <a:t>BLE</a:t>
            </a:r>
            <a:r>
              <a:rPr lang="ro-RO" baseline="0" dirty="0" smtClean="0"/>
              <a:t> -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cardul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facultatii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partea</a:t>
            </a:r>
            <a:r>
              <a:rPr lang="en-US" baseline="0" dirty="0" smtClean="0"/>
              <a:t> mea </a:t>
            </a:r>
            <a:r>
              <a:rPr lang="en-US" baseline="0" dirty="0" err="1" smtClean="0"/>
              <a:t>fiind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colectare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analiza</a:t>
            </a:r>
            <a:r>
              <a:rPr lang="en-US" baseline="0" dirty="0" smtClean="0"/>
              <a:t>  date</a:t>
            </a:r>
            <a:endParaRPr lang="ro-RO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smtClean="0"/>
              <a:t>– are </a:t>
            </a:r>
            <a:r>
              <a:rPr lang="en-US" baseline="0" dirty="0" err="1" smtClean="0"/>
              <a:t>servicii</a:t>
            </a:r>
            <a:r>
              <a:rPr lang="en-US" baseline="0" dirty="0" smtClean="0"/>
              <a:t> standard(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baterie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servicii</a:t>
            </a:r>
            <a:r>
              <a:rPr lang="en-US" baseline="0" dirty="0" smtClean="0"/>
              <a:t> definite de </a:t>
            </a:r>
            <a:r>
              <a:rPr lang="en-US" baseline="0" dirty="0" err="1" smtClean="0"/>
              <a:t>programator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date de la </a:t>
            </a:r>
            <a:r>
              <a:rPr lang="en-US" baseline="0" dirty="0" err="1" smtClean="0"/>
              <a:t>senzori</a:t>
            </a:r>
            <a:endParaRPr lang="en-US" baseline="0" dirty="0" smtClean="0"/>
          </a:p>
          <a:p>
            <a:r>
              <a:rPr lang="en-US" baseline="0" dirty="0" smtClean="0"/>
              <a:t>         - un </a:t>
            </a:r>
            <a:r>
              <a:rPr lang="en-US" baseline="0" dirty="0" err="1" smtClean="0"/>
              <a:t>serviciu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caracteristici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cazul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nostru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caracteristica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electrochimici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caracteristica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date de T , Humid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-&gt; Ca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arhitectura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Android </a:t>
            </a:r>
            <a:r>
              <a:rPr lang="en-US" baseline="0" dirty="0" err="1" smtClean="0"/>
              <a:t>dezvoltata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Android Studio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Java are : o </a:t>
            </a:r>
            <a:r>
              <a:rPr lang="en-US" baseline="0" dirty="0" err="1" smtClean="0"/>
              <a:t>activitate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principala</a:t>
            </a:r>
            <a:r>
              <a:rPr lang="en-US" baseline="0" dirty="0" smtClean="0"/>
              <a:t> de care e </a:t>
            </a:r>
            <a:r>
              <a:rPr lang="en-US" baseline="0" dirty="0" err="1" smtClean="0"/>
              <a:t>legata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ferseastra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conexiune</a:t>
            </a:r>
            <a:r>
              <a:rPr lang="en-US" baseline="0" dirty="0" smtClean="0"/>
              <a:t> BLE</a:t>
            </a:r>
          </a:p>
          <a:p>
            <a:r>
              <a:rPr lang="en-US" baseline="0" dirty="0" smtClean="0"/>
              <a:t>    -</a:t>
            </a:r>
            <a:r>
              <a:rPr lang="en-US" baseline="0" dirty="0" smtClean="0">
                <a:sym typeface="Wingdings" pitchFamily="2" charset="2"/>
              </a:rPr>
              <a:t> Se </a:t>
            </a:r>
            <a:r>
              <a:rPr lang="en-US" baseline="0" dirty="0" err="1" smtClean="0">
                <a:sym typeface="Wingdings" pitchFamily="2" charset="2"/>
              </a:rPr>
              <a:t>preiau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datele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pe</a:t>
            </a:r>
            <a:r>
              <a:rPr lang="en-US" baseline="0" dirty="0" smtClean="0">
                <a:sym typeface="Wingdings" pitchFamily="2" charset="2"/>
              </a:rPr>
              <a:t> un fir de </a:t>
            </a:r>
            <a:r>
              <a:rPr lang="en-US" baseline="0" dirty="0" err="1" smtClean="0">
                <a:sym typeface="Wingdings" pitchFamily="2" charset="2"/>
              </a:rPr>
              <a:t>executie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dedicat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pentru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comunicare</a:t>
            </a:r>
            <a:r>
              <a:rPr lang="en-US" baseline="0" dirty="0" smtClean="0">
                <a:sym typeface="Wingdings" pitchFamily="2" charset="2"/>
              </a:rPr>
              <a:t> BLE </a:t>
            </a:r>
            <a:endParaRPr lang="ro-RO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Se</a:t>
            </a:r>
            <a:r>
              <a:rPr lang="ro-RO" baseline="0" dirty="0" smtClean="0"/>
              <a:t> porneste aplicatia mobila si modulul </a:t>
            </a:r>
          </a:p>
          <a:p>
            <a:pPr>
              <a:buFontTx/>
              <a:buChar char="-"/>
            </a:pPr>
            <a:r>
              <a:rPr lang="ro-RO" baseline="0" dirty="0" smtClean="0"/>
              <a:t>Dupa ce se termina video .. Pot sa le arat comisiei si un excel cu date și grafice ? </a:t>
            </a:r>
          </a:p>
          <a:p>
            <a:pPr>
              <a:buFontTx/>
              <a:buChar char="-"/>
            </a:pPr>
            <a:r>
              <a:rPr lang="ro-RO" baseline="0" dirty="0" smtClean="0"/>
              <a:t>- Video il deschid separat , nu de aici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-</a:t>
            </a:r>
            <a:r>
              <a:rPr lang="en-US" baseline="0" dirty="0" smtClean="0">
                <a:sym typeface="Wingdings" pitchFamily="2" charset="2"/>
              </a:rPr>
              <a:t> la Main GUI </a:t>
            </a:r>
            <a:r>
              <a:rPr lang="en-US" baseline="0" dirty="0" err="1" smtClean="0">
                <a:sym typeface="Wingdings" pitchFamily="2" charset="2"/>
              </a:rPr>
              <a:t>explic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ppm</a:t>
            </a:r>
            <a:r>
              <a:rPr lang="en-US" baseline="0" dirty="0" smtClean="0">
                <a:sym typeface="Wingdings" pitchFamily="2" charset="2"/>
              </a:rPr>
              <a:t>/ppb </a:t>
            </a:r>
            <a:r>
              <a:rPr lang="en-US" baseline="0" dirty="0" err="1" smtClean="0">
                <a:sym typeface="Wingdings" pitchFamily="2" charset="2"/>
              </a:rPr>
              <a:t>si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val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absoluta</a:t>
            </a:r>
            <a:r>
              <a:rPr lang="en-US" baseline="0" dirty="0" smtClean="0">
                <a:sym typeface="Wingdings" pitchFamily="2" charset="2"/>
              </a:rPr>
              <a:t> </a:t>
            </a:r>
            <a:endParaRPr lang="en-US" baseline="0" dirty="0" smtClean="0">
              <a:sym typeface="Wingdings" pitchFamily="2" charset="2"/>
            </a:endParaRPr>
          </a:p>
          <a:p>
            <a:pPr>
              <a:buFontTx/>
              <a:buNone/>
            </a:pPr>
            <a:endParaRPr lang="en-US" baseline="0" dirty="0" smtClean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baseline="0" dirty="0" smtClean="0">
                <a:sym typeface="Wingdings" pitchFamily="2" charset="2"/>
              </a:rPr>
              <a:t>-&gt; </a:t>
            </a:r>
            <a:r>
              <a:rPr lang="en-US" baseline="0" dirty="0" err="1" smtClean="0">
                <a:sym typeface="Wingdings" pitchFamily="2" charset="2"/>
              </a:rPr>
              <a:t>interfata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complexa</a:t>
            </a:r>
            <a:r>
              <a:rPr lang="en-US" baseline="0" dirty="0" smtClean="0">
                <a:sym typeface="Wingdings" pitchFamily="2" charset="2"/>
              </a:rPr>
              <a:t> -&gt; </a:t>
            </a:r>
            <a:r>
              <a:rPr lang="en-US" baseline="0" dirty="0" err="1" smtClean="0">
                <a:sym typeface="Wingdings" pitchFamily="2" charset="2"/>
              </a:rPr>
              <a:t>pentru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analiza</a:t>
            </a:r>
            <a:r>
              <a:rPr lang="ro-RO" baseline="0" dirty="0" smtClean="0">
                <a:sym typeface="Wingdings" pitchFamily="2" charset="2"/>
              </a:rPr>
              <a:t>( asta e scopul aplicatiei – sa ii arate parametrii in mod detaliat si apoi sa ii exporte)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baseline="0" dirty="0" smtClean="0"/>
              <a:t> </a:t>
            </a:r>
            <a:r>
              <a:rPr lang="en-US" baseline="0" dirty="0" err="1" smtClean="0"/>
              <a:t>Grafice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datele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exportate</a:t>
            </a:r>
            <a:r>
              <a:rPr lang="en-US" baseline="0" dirty="0" smtClean="0"/>
              <a:t> –</a:t>
            </a:r>
            <a:r>
              <a:rPr lang="ro-RO" baseline="0" dirty="0" smtClean="0"/>
              <a:t> din </a:t>
            </a:r>
            <a:r>
              <a:rPr lang="en-US" baseline="0" dirty="0" smtClean="0"/>
              <a:t> Excel</a:t>
            </a:r>
            <a:endParaRPr lang="en-US" dirty="0" smtClean="0"/>
          </a:p>
          <a:p>
            <a:pPr>
              <a:buFontTx/>
              <a:buChar char="-"/>
            </a:pPr>
            <a:r>
              <a:rPr lang="ro-RO" baseline="0" dirty="0" smtClean="0"/>
              <a:t> Am observat variatii, senzorul nu e inca calibrat si ne-am uitat la variatii odata cu schimbarile de mediu</a:t>
            </a:r>
          </a:p>
          <a:p>
            <a:pPr>
              <a:buFontTx/>
              <a:buChar char="-"/>
            </a:pPr>
            <a:r>
              <a:rPr lang="ro-RO" baseline="0" dirty="0" smtClean="0"/>
              <a:t> Totusi senzorii nu au acuratetea dorita – si de aceea a fost nevoie de studiu asta</a:t>
            </a:r>
          </a:p>
          <a:p>
            <a:pPr>
              <a:buFontTx/>
              <a:buChar char="-"/>
            </a:pPr>
            <a:endParaRPr lang="ro-RO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08C316-1A11-4EFE-B3C7-3A078631556B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BA3B-676D-4F70-B8FA-8CDE5884B0DC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597E-2870-479B-A96A-E63C6EDA77DC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3C18-253F-4B2C-B9E3-59F08DA6093C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077200" y="5734050"/>
            <a:ext cx="685800" cy="521208"/>
          </a:xfrm>
        </p:spPr>
        <p:txBody>
          <a:bodyPr/>
          <a:lstStyle>
            <a:lvl1pPr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ro-RO" dirty="0"/>
              <a:t> of 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49A1C0-3796-4E97-ACA1-922FE58F48A7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AB5C-85CD-4913-AFD2-280B05589710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7163-CB50-4987-827A-5308DC5CCC6F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2674DE-5C69-4BC5-8B9F-8C6F0C8E51CA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E955-1CB2-4868-A056-80BC8A0C4519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02793A-9484-41F1-9665-48CBB4252893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DEED1D-ACEB-47D6-BB84-A1B0C3CD3DE6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D2A6F3-99CA-4250-9347-2751847E64A5}" type="datetime1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1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upt-ac-small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543800" y="228600"/>
            <a:ext cx="838200" cy="7310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8212"/>
            <a:ext cx="6629401" cy="160178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3200" cap="none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cap="none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o-RO" sz="28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  <a:t>Soluție Mobilă pentru Colectarea și Analiza Parametrilor de Calitate a Aerului</a:t>
            </a:r>
            <a:br>
              <a:rPr lang="ro-RO" sz="28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</a:br>
            <a:r>
              <a:rPr lang="ro-RO" sz="28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  <a:t/>
            </a:r>
            <a:br>
              <a:rPr lang="ro-RO" sz="28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</a:br>
            <a:r>
              <a:rPr lang="ro-RO" sz="24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  <a:t>- Lucrare </a:t>
            </a:r>
            <a:r>
              <a:rPr lang="ro-RO" sz="24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  <a:t>de </a:t>
            </a:r>
            <a:r>
              <a:rPr lang="ro-RO" sz="24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  <a:t>Disertație -</a:t>
            </a:r>
            <a:endParaRPr lang="ro-RO" sz="2400" cap="none" dirty="0">
              <a:solidFill>
                <a:schemeClr val="accent2">
                  <a:lumMod val="75000"/>
                </a:schemeClr>
              </a:solidFill>
              <a:latin typeface="+mn-lt"/>
              <a:cs typeface="Segoe UI Light" pitchFamily="34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514600" y="5257800"/>
            <a:ext cx="6248400" cy="1295400"/>
          </a:xfrm>
        </p:spPr>
        <p:txBody>
          <a:bodyPr>
            <a:noAutofit/>
          </a:bodyPr>
          <a:lstStyle/>
          <a:p>
            <a:r>
              <a:rPr lang="en-US" b="0" dirty="0" err="1">
                <a:solidFill>
                  <a:schemeClr val="tx1"/>
                </a:solidFill>
              </a:rPr>
              <a:t>Coordonator</a:t>
            </a:r>
            <a:r>
              <a:rPr lang="en-US" b="0" dirty="0">
                <a:solidFill>
                  <a:schemeClr val="tx1"/>
                </a:solidFill>
              </a:rPr>
              <a:t>  </a:t>
            </a:r>
            <a:r>
              <a:rPr lang="ro-RO" b="0" dirty="0">
                <a:solidFill>
                  <a:schemeClr val="tx1"/>
                </a:solidFill>
              </a:rPr>
              <a:t>științific:</a:t>
            </a:r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ro-RO" b="0" dirty="0">
                <a:solidFill>
                  <a:schemeClr val="tx1"/>
                </a:solidFill>
              </a:rPr>
              <a:t>                </a:t>
            </a:r>
            <a:r>
              <a:rPr lang="en-US" b="0" dirty="0" err="1">
                <a:solidFill>
                  <a:schemeClr val="tx1"/>
                </a:solidFill>
              </a:rPr>
              <a:t>Autor</a:t>
            </a:r>
            <a:r>
              <a:rPr lang="en-US" b="0" dirty="0">
                <a:solidFill>
                  <a:schemeClr val="tx1"/>
                </a:solidFill>
              </a:rPr>
              <a:t>:</a:t>
            </a:r>
          </a:p>
          <a:p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Prof. Dr. </a:t>
            </a:r>
            <a:r>
              <a:rPr lang="en-US" b="0" dirty="0" err="1" smtClean="0">
                <a:solidFill>
                  <a:schemeClr val="tx1"/>
                </a:solidFill>
              </a:rPr>
              <a:t>Ing</a:t>
            </a:r>
            <a:r>
              <a:rPr lang="en-US" b="0" dirty="0" smtClean="0">
                <a:solidFill>
                  <a:schemeClr val="tx1"/>
                </a:solidFill>
              </a:rPr>
              <a:t>. Marius MARCU 	                Paul-Florin </a:t>
            </a:r>
            <a:r>
              <a:rPr lang="en-US" b="0" dirty="0">
                <a:solidFill>
                  <a:schemeClr val="tx1"/>
                </a:solidFill>
              </a:rPr>
              <a:t>TARCE</a:t>
            </a:r>
          </a:p>
          <a:p>
            <a:r>
              <a:rPr lang="en-US" b="0" dirty="0">
                <a:solidFill>
                  <a:schemeClr val="tx1"/>
                </a:solidFill>
              </a:rPr>
              <a:t>			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ro-RO" b="0" dirty="0">
                <a:solidFill>
                  <a:schemeClr val="tx1"/>
                </a:solidFill>
              </a:rPr>
              <a:t>          </a:t>
            </a:r>
            <a:r>
              <a:rPr lang="en-US" b="0" dirty="0" err="1">
                <a:solidFill>
                  <a:schemeClr val="tx1"/>
                </a:solidFill>
              </a:rPr>
              <a:t>Timi</a:t>
            </a:r>
            <a:r>
              <a:rPr lang="ro-RO" b="0" dirty="0">
                <a:solidFill>
                  <a:schemeClr val="tx1"/>
                </a:solidFill>
              </a:rPr>
              <a:t>ș</a:t>
            </a:r>
            <a:r>
              <a:rPr lang="en-US" b="0" dirty="0" err="1">
                <a:solidFill>
                  <a:schemeClr val="tx1"/>
                </a:solidFill>
              </a:rPr>
              <a:t>oara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 err="1">
                <a:solidFill>
                  <a:schemeClr val="tx1"/>
                </a:solidFill>
              </a:rPr>
              <a:t>Iunie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2020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81000"/>
            <a:ext cx="61477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ro-RO" dirty="0">
                <a:effectLst/>
                <a:latin typeface="Bookman Old Style" panose="02050604050505020204" pitchFamily="18" charset="0"/>
                <a:ea typeface="Arial Unicode MS" panose="020B0604020202020204" pitchFamily="34" charset="-128"/>
              </a:rPr>
              <a:t>Universitatea POLITEHNICA Timişoara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ro-RO" dirty="0">
                <a:effectLst/>
                <a:latin typeface="Bookman Old Style" panose="02050604050505020204" pitchFamily="18" charset="0"/>
                <a:ea typeface="Arial Unicode MS" panose="020B0604020202020204" pitchFamily="34" charset="-128"/>
              </a:rPr>
              <a:t>Facultatea de Automatică şi Calculatoare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upt-ac-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04800"/>
            <a:ext cx="1066800" cy="8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295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81600"/>
            <a:ext cx="7239000" cy="1504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133600"/>
            <a:ext cx="72390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ro-RO" sz="1600" b="1" dirty="0" smtClean="0"/>
              <a:t>Măsurare parametrii din aer : cameră neaerisită – aerisită(1h)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10/</a:t>
            </a:r>
            <a:r>
              <a:rPr lang="ro-RO" dirty="0" smtClean="0"/>
              <a:t>1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33400"/>
            <a:ext cx="72390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657600"/>
            <a:ext cx="7239000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4648200"/>
            <a:ext cx="503464" cy="1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4648200"/>
            <a:ext cx="503465" cy="16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1295400"/>
            <a:ext cx="454693" cy="1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0" y="1371600"/>
            <a:ext cx="439008" cy="15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00200" y="3048000"/>
            <a:ext cx="485239" cy="1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15000" y="3048000"/>
            <a:ext cx="434563" cy="1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6400" y="6248400"/>
            <a:ext cx="390236" cy="16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6248400"/>
            <a:ext cx="412082" cy="1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629400"/>
          </a:xfrm>
        </p:spPr>
        <p:txBody>
          <a:bodyPr>
            <a:normAutofit/>
          </a:bodyPr>
          <a:lstStyle/>
          <a:p>
            <a:r>
              <a:rPr lang="ro-RO" sz="1800" dirty="0" smtClean="0"/>
              <a:t>Studiu comparativ a performanțelor senzorilor : 2 </a:t>
            </a:r>
            <a:r>
              <a:rPr lang="ro-RO" sz="1800" dirty="0" smtClean="0"/>
              <a:t>dispozitive</a:t>
            </a:r>
          </a:p>
          <a:p>
            <a:endParaRPr lang="ro-RO" sz="1800" dirty="0" smtClean="0"/>
          </a:p>
          <a:p>
            <a:pPr lvl="1"/>
            <a:r>
              <a:rPr lang="ro-RO" sz="1500" dirty="0" smtClean="0"/>
              <a:t>Calcul Eroare pătratică medie(abaterea standard) și varianță: </a:t>
            </a:r>
            <a:endParaRPr lang="ro-RO" sz="1500" dirty="0" smtClean="0"/>
          </a:p>
          <a:p>
            <a:pPr lvl="1"/>
            <a:endParaRPr lang="ro-RO" sz="1500" dirty="0" smtClean="0"/>
          </a:p>
          <a:p>
            <a:pPr lvl="2"/>
            <a:r>
              <a:rPr lang="ro-RO" sz="1200" dirty="0" smtClean="0"/>
              <a:t>Durată de colectare date scurtă(1h) , condiții de mediu aproximativ </a:t>
            </a:r>
            <a:r>
              <a:rPr lang="ro-RO" sz="1200" dirty="0" smtClean="0"/>
              <a:t>constante</a:t>
            </a:r>
          </a:p>
          <a:p>
            <a:pPr lvl="2"/>
            <a:endParaRPr lang="ro-RO" sz="1200" dirty="0" smtClean="0"/>
          </a:p>
          <a:p>
            <a:pPr lvl="2"/>
            <a:r>
              <a:rPr lang="ro-RO" sz="1200" dirty="0" smtClean="0"/>
              <a:t>Eroare pătratică medie – deviația medie </a:t>
            </a:r>
            <a:r>
              <a:rPr lang="ro-RO" sz="1200" dirty="0" smtClean="0"/>
              <a:t> valori</a:t>
            </a:r>
            <a:endParaRPr lang="ro-RO" sz="1200" dirty="0" smtClean="0"/>
          </a:p>
          <a:p>
            <a:pPr lvl="2"/>
            <a:endParaRPr lang="ro-RO" sz="1200" dirty="0" smtClean="0"/>
          </a:p>
          <a:p>
            <a:pPr lvl="2"/>
            <a:endParaRPr lang="ro-RO" sz="1200" dirty="0" smtClean="0"/>
          </a:p>
          <a:p>
            <a:pPr lvl="2"/>
            <a:endParaRPr lang="ro-RO" sz="1200" dirty="0" smtClean="0"/>
          </a:p>
          <a:p>
            <a:pPr lvl="2"/>
            <a:endParaRPr lang="ro-RO" sz="1200" dirty="0" smtClean="0"/>
          </a:p>
          <a:p>
            <a:pPr lvl="2"/>
            <a:endParaRPr lang="ro-RO" sz="1200" dirty="0" smtClean="0"/>
          </a:p>
          <a:p>
            <a:pPr lvl="2"/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r>
              <a:rPr lang="ro-RO" sz="1200" dirty="0" smtClean="0"/>
              <a:t>       </a:t>
            </a:r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  <a:p>
            <a:pPr lvl="6">
              <a:buNone/>
            </a:pPr>
            <a:r>
              <a:rPr lang="ro-RO" sz="1200" dirty="0" smtClean="0"/>
              <a:t>         Rezultate finale </a:t>
            </a:r>
            <a:r>
              <a:rPr lang="ro-RO" sz="1200" dirty="0" smtClean="0"/>
              <a:t>Eroare Medie Pătratică, </a:t>
            </a:r>
            <a:r>
              <a:rPr lang="ro-RO" sz="1200" dirty="0" smtClean="0"/>
              <a:t>W5, W5</a:t>
            </a:r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6">
              <a:buNone/>
            </a:pPr>
            <a:endParaRPr lang="ro-RO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/</a:t>
            </a:r>
            <a:r>
              <a:rPr lang="ro-RO" dirty="0" smtClean="0"/>
              <a:t>1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1981200" y="2209800"/>
          <a:ext cx="4648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133600"/>
            <a:ext cx="304800" cy="1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21336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cap="none" dirty="0" smtClean="0">
                <a:solidFill>
                  <a:srgbClr val="0070C0"/>
                </a:solidFill>
              </a:rPr>
              <a:t>7</a:t>
            </a:r>
            <a:r>
              <a:rPr lang="en-US" b="1" cap="none" dirty="0" smtClean="0">
                <a:solidFill>
                  <a:srgbClr val="0070C0"/>
                </a:solidFill>
              </a:rPr>
              <a:t>. </a:t>
            </a:r>
            <a:r>
              <a:rPr lang="ro-RO" b="1" cap="none" dirty="0" smtClean="0">
                <a:solidFill>
                  <a:srgbClr val="0070C0"/>
                </a:solidFill>
              </a:rPr>
              <a:t>Concluzii. Direcții de dezvoltare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Concluzii : </a:t>
            </a:r>
          </a:p>
          <a:p>
            <a:endParaRPr lang="ro-RO" dirty="0" smtClean="0"/>
          </a:p>
          <a:p>
            <a:pPr lvl="2"/>
            <a:r>
              <a:rPr lang="ro-RO" dirty="0" smtClean="0"/>
              <a:t>Aplicație propusă – dezvoltată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Colectare</a:t>
            </a:r>
            <a:r>
              <a:rPr lang="en-US" dirty="0" smtClean="0"/>
              <a:t> date(</a:t>
            </a:r>
            <a:r>
              <a:rPr lang="en-US" dirty="0" err="1" smtClean="0"/>
              <a:t>prin</a:t>
            </a:r>
            <a:r>
              <a:rPr lang="en-US" dirty="0" smtClean="0"/>
              <a:t> BLE) -&gt; </a:t>
            </a:r>
            <a:r>
              <a:rPr lang="en-US" dirty="0" err="1" smtClean="0"/>
              <a:t>Analiza</a:t>
            </a:r>
            <a:r>
              <a:rPr lang="en-US" dirty="0" smtClean="0"/>
              <a:t> date</a:t>
            </a:r>
            <a:endParaRPr lang="ro-RO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ro-RO" dirty="0" smtClean="0"/>
          </a:p>
          <a:p>
            <a:pPr lvl="2"/>
            <a:r>
              <a:rPr lang="ro-RO" dirty="0" smtClean="0"/>
              <a:t>Sistemul </a:t>
            </a:r>
            <a:r>
              <a:rPr lang="ro-RO" dirty="0" smtClean="0"/>
              <a:t>este rentabil, ușor de folosit, consumă puțin(BLE)</a:t>
            </a:r>
          </a:p>
          <a:p>
            <a:pPr lvl="2"/>
            <a:endParaRPr lang="ro-RO" dirty="0" smtClean="0"/>
          </a:p>
          <a:p>
            <a:pPr lvl="2"/>
            <a:endParaRPr lang="ro-RO" dirty="0" smtClean="0"/>
          </a:p>
          <a:p>
            <a:pPr lvl="2">
              <a:buNone/>
            </a:pPr>
            <a:endParaRPr lang="ro-RO" sz="1600" dirty="0" smtClean="0"/>
          </a:p>
          <a:p>
            <a:pPr lvl="2"/>
            <a:endParaRPr lang="ro-RO" sz="1600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12/13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7916" y="1295400"/>
            <a:ext cx="14734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657600"/>
            <a:ext cx="1060853" cy="108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924800" cy="5635752"/>
          </a:xfrm>
        </p:spPr>
        <p:txBody>
          <a:bodyPr/>
          <a:lstStyle/>
          <a:p>
            <a:r>
              <a:rPr lang="en-US" dirty="0" err="1" smtClean="0"/>
              <a:t>Direc</a:t>
            </a:r>
            <a:r>
              <a:rPr lang="ro-RO" dirty="0" smtClean="0"/>
              <a:t>ții de dezvoltare</a:t>
            </a:r>
          </a:p>
          <a:p>
            <a:endParaRPr lang="ro-RO" dirty="0" smtClean="0"/>
          </a:p>
          <a:p>
            <a:pPr lvl="2"/>
            <a:r>
              <a:rPr lang="ro-RO" dirty="0" smtClean="0"/>
              <a:t>Aplicație folosită în cadrul școlii</a:t>
            </a:r>
            <a:endParaRPr lang="ro-RO" sz="1600" dirty="0" smtClean="0"/>
          </a:p>
          <a:p>
            <a:pPr lvl="3"/>
            <a:r>
              <a:rPr lang="ro-RO" sz="1600" dirty="0" smtClean="0"/>
              <a:t>Calibrare senzori – va facilita calculul AQI</a:t>
            </a:r>
          </a:p>
          <a:p>
            <a:pPr lvl="3">
              <a:buNone/>
            </a:pPr>
            <a:endParaRPr lang="ro-RO" sz="1600" dirty="0" smtClean="0"/>
          </a:p>
          <a:p>
            <a:pPr lvl="3">
              <a:buNone/>
            </a:pPr>
            <a:endParaRPr lang="ro-RO" sz="1600" dirty="0" smtClean="0"/>
          </a:p>
          <a:p>
            <a:pPr lvl="2"/>
            <a:r>
              <a:rPr lang="ro-RO" sz="1600" dirty="0" smtClean="0"/>
              <a:t>Aplicație disponibilă pentru utilizatorul final(pe piață)</a:t>
            </a:r>
            <a:endParaRPr lang="ro-RO" sz="1600" dirty="0" smtClean="0"/>
          </a:p>
          <a:p>
            <a:pPr lvl="3"/>
            <a:r>
              <a:rPr lang="ro-RO" sz="1600" dirty="0" smtClean="0"/>
              <a:t>Notificări</a:t>
            </a:r>
            <a:r>
              <a:rPr lang="en-US" sz="1600" dirty="0" smtClean="0"/>
              <a:t> – </a:t>
            </a:r>
            <a:r>
              <a:rPr lang="en-US" sz="1600" dirty="0" err="1" smtClean="0"/>
              <a:t>nivel</a:t>
            </a:r>
            <a:r>
              <a:rPr lang="en-US" sz="1600" dirty="0" smtClean="0"/>
              <a:t> de </a:t>
            </a:r>
            <a:r>
              <a:rPr lang="en-US" sz="1600" dirty="0" err="1" smtClean="0"/>
              <a:t>risc</a:t>
            </a:r>
            <a:endParaRPr lang="en-US" sz="1600" dirty="0" smtClean="0"/>
          </a:p>
          <a:p>
            <a:pPr lvl="3"/>
            <a:r>
              <a:rPr lang="ro-RO" sz="1600" dirty="0" smtClean="0"/>
              <a:t>Recomandări – persoane vulnerabile</a:t>
            </a:r>
          </a:p>
          <a:p>
            <a:pPr lvl="3"/>
            <a:r>
              <a:rPr lang="ro-RO" sz="1600" dirty="0" smtClean="0"/>
              <a:t>Adunare date de la utilizatori – Analiza AQI pe trasee ciclism, alergat</a:t>
            </a:r>
            <a:r>
              <a:rPr lang="en-US" sz="1600" dirty="0" smtClean="0"/>
              <a:t> – hart</a:t>
            </a:r>
            <a:r>
              <a:rPr lang="ro-RO" sz="1600" dirty="0" smtClean="0"/>
              <a:t>ă</a:t>
            </a:r>
            <a:endParaRPr lang="ro-RO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/</a:t>
            </a:r>
            <a:r>
              <a:rPr lang="ro-RO" dirty="0" smtClean="0"/>
              <a:t>1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495800"/>
            <a:ext cx="4800600" cy="18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Imagini pentru direc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905000"/>
            <a:ext cx="2026722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b="1" cap="none" dirty="0">
                <a:solidFill>
                  <a:srgbClr val="0070C0"/>
                </a:solidFill>
              </a:rPr>
              <a:t>Cuprins</a:t>
            </a:r>
            <a:r>
              <a:rPr lang="ro-RO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7467600" cy="5178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o-RO" b="1" i="1" dirty="0" smtClean="0"/>
              <a:t>1.Introducere</a:t>
            </a:r>
            <a:r>
              <a:rPr lang="en-US" b="1" i="1" dirty="0" smtClean="0"/>
              <a:t>: Context, Problem</a:t>
            </a:r>
            <a:r>
              <a:rPr lang="ro-RO" b="1" i="1" dirty="0" smtClean="0"/>
              <a:t>ă, Soluție</a:t>
            </a:r>
            <a:endParaRPr lang="ro-RO" b="1" i="1" dirty="0"/>
          </a:p>
          <a:p>
            <a:pPr>
              <a:lnSpc>
                <a:spcPct val="150000"/>
              </a:lnSpc>
              <a:buNone/>
            </a:pPr>
            <a:r>
              <a:rPr lang="ro-RO" b="1" i="1" dirty="0" smtClean="0"/>
              <a:t>2.Analiza stadiului actual în domeniul problemei</a:t>
            </a:r>
            <a:r>
              <a:rPr lang="ro-RO" b="1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o-RO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o-RO" b="1" i="1" dirty="0"/>
              <a:t>3. </a:t>
            </a:r>
            <a:r>
              <a:rPr lang="ro-RO" b="1" i="1" dirty="0" smtClean="0"/>
              <a:t>Metodologie de dezvoltare și cercetare</a:t>
            </a:r>
            <a:endParaRPr lang="ro-RO" b="1" i="1" dirty="0"/>
          </a:p>
          <a:p>
            <a:pPr>
              <a:lnSpc>
                <a:spcPct val="150000"/>
              </a:lnSpc>
              <a:buNone/>
            </a:pPr>
            <a:r>
              <a:rPr lang="en-US" b="1" i="1" dirty="0"/>
              <a:t>4. </a:t>
            </a:r>
            <a:r>
              <a:rPr lang="en-US" b="1" i="1" dirty="0" err="1"/>
              <a:t>Arhitectura</a:t>
            </a:r>
            <a:r>
              <a:rPr lang="en-US" b="1" i="1" dirty="0"/>
              <a:t> </a:t>
            </a:r>
            <a:r>
              <a:rPr lang="ro-RO" b="1" i="1" dirty="0" smtClean="0"/>
              <a:t>sistemului</a:t>
            </a:r>
            <a:endParaRPr lang="en-US" b="1" i="1" dirty="0"/>
          </a:p>
          <a:p>
            <a:pPr>
              <a:lnSpc>
                <a:spcPct val="150000"/>
              </a:lnSpc>
              <a:buNone/>
            </a:pPr>
            <a:r>
              <a:rPr lang="en-US" b="1" i="1" dirty="0"/>
              <a:t>5. </a:t>
            </a:r>
            <a:r>
              <a:rPr lang="en-US" b="1" i="1" dirty="0" err="1"/>
              <a:t>Prezentarea</a:t>
            </a:r>
            <a:r>
              <a:rPr lang="en-US" b="1" i="1" dirty="0"/>
              <a:t> </a:t>
            </a:r>
            <a:r>
              <a:rPr lang="en-US" b="1" i="1" dirty="0" err="1"/>
              <a:t>aplica</a:t>
            </a:r>
            <a:r>
              <a:rPr lang="ro-RO" b="1" i="1" dirty="0"/>
              <a:t>ției</a:t>
            </a:r>
          </a:p>
          <a:p>
            <a:pPr>
              <a:lnSpc>
                <a:spcPct val="150000"/>
              </a:lnSpc>
              <a:buNone/>
            </a:pPr>
            <a:r>
              <a:rPr lang="ro-RO" b="1" dirty="0"/>
              <a:t>6. </a:t>
            </a:r>
            <a:r>
              <a:rPr lang="ro-RO" b="1" i="1" dirty="0" smtClean="0"/>
              <a:t>Rezultate experimentale</a:t>
            </a: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ro-RO" b="1" i="1" dirty="0"/>
              <a:t>7.</a:t>
            </a:r>
            <a:r>
              <a:rPr lang="en-US" b="1" i="1" dirty="0" err="1"/>
              <a:t>Concluzii</a:t>
            </a:r>
            <a:r>
              <a:rPr lang="ro-RO" b="1" i="1" dirty="0"/>
              <a:t> </a:t>
            </a:r>
            <a:endParaRPr lang="en-US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ro-RO" dirty="0" smtClean="0"/>
              <a:t>/</a:t>
            </a: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238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b="1" cap="none" dirty="0" smtClean="0">
                <a:solidFill>
                  <a:srgbClr val="0070C0"/>
                </a:solidFill>
              </a:rPr>
              <a:t>1.Introducere</a:t>
            </a:r>
            <a:r>
              <a:rPr lang="ro-RO" b="1" cap="none" dirty="0" smtClean="0">
                <a:solidFill>
                  <a:srgbClr val="0070C0"/>
                </a:solidFill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ro-RO" dirty="0" smtClean="0"/>
              <a:t>Context</a:t>
            </a:r>
          </a:p>
          <a:p>
            <a:pPr lvl="1"/>
            <a:r>
              <a:rPr lang="ro-RO" sz="1600" dirty="0" smtClean="0"/>
              <a:t>Calitatea aerului – efectul poluării asupra populației</a:t>
            </a:r>
          </a:p>
          <a:p>
            <a:pPr lvl="2"/>
            <a:r>
              <a:rPr lang="ro-RO" sz="1300" dirty="0" smtClean="0"/>
              <a:t>4.2 Milioane de decese anual – 7.6%  din decese </a:t>
            </a:r>
            <a:r>
              <a:rPr lang="ro-RO" sz="1300" dirty="0" smtClean="0"/>
              <a:t>anuale </a:t>
            </a:r>
            <a:r>
              <a:rPr lang="ro-RO" sz="1300" dirty="0" smtClean="0"/>
              <a:t>(date OMS)</a:t>
            </a:r>
            <a:endParaRPr lang="en-US" sz="1300" dirty="0" smtClean="0"/>
          </a:p>
          <a:p>
            <a:pPr lvl="1"/>
            <a:r>
              <a:rPr lang="en-US" sz="1600" dirty="0" smtClean="0"/>
              <a:t>Lips</a:t>
            </a:r>
            <a:r>
              <a:rPr lang="ro-R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mijloace</a:t>
            </a:r>
            <a:r>
              <a:rPr lang="en-US" sz="1600" dirty="0" smtClean="0"/>
              <a:t> ac</a:t>
            </a:r>
            <a:r>
              <a:rPr lang="ro-RO" sz="1600" dirty="0" smtClean="0"/>
              <a:t>ce</a:t>
            </a:r>
            <a:r>
              <a:rPr lang="en-US" sz="1600" dirty="0" err="1" smtClean="0"/>
              <a:t>sibil</a:t>
            </a:r>
            <a:r>
              <a:rPr lang="ro-RO" sz="1600" dirty="0" smtClean="0"/>
              <a:t>e pentru studiul calității </a:t>
            </a:r>
            <a:r>
              <a:rPr lang="ro-RO" sz="1600" dirty="0" smtClean="0"/>
              <a:t>aerului</a:t>
            </a:r>
            <a:endParaRPr lang="ro-RO" sz="1800" dirty="0" smtClean="0"/>
          </a:p>
          <a:p>
            <a:endParaRPr lang="ro-RO" dirty="0" smtClean="0"/>
          </a:p>
          <a:p>
            <a:r>
              <a:rPr lang="ro-RO" dirty="0" smtClean="0"/>
              <a:t>Problema </a:t>
            </a:r>
          </a:p>
          <a:p>
            <a:pPr lvl="1"/>
            <a:r>
              <a:rPr lang="ro-RO" sz="1600" dirty="0" smtClean="0"/>
              <a:t>Stații de măsurare puține – orașe mari</a:t>
            </a:r>
            <a:endParaRPr lang="en-US" sz="1600" dirty="0" smtClean="0"/>
          </a:p>
          <a:p>
            <a:pPr lvl="1"/>
            <a:r>
              <a:rPr lang="ro-RO" sz="1600" dirty="0" smtClean="0"/>
              <a:t>Dispozitive existente – date cu </a:t>
            </a:r>
            <a:r>
              <a:rPr lang="en-US" sz="1600" dirty="0" smtClean="0"/>
              <a:t>a</a:t>
            </a:r>
            <a:r>
              <a:rPr lang="ro-RO" sz="1600" dirty="0" smtClean="0"/>
              <a:t>curate</a:t>
            </a:r>
            <a:r>
              <a:rPr lang="ro-RO" sz="1600" dirty="0" smtClean="0"/>
              <a:t>ț</a:t>
            </a:r>
            <a:r>
              <a:rPr lang="ro-RO" sz="1600" dirty="0" smtClean="0"/>
              <a:t>e redusă</a:t>
            </a:r>
          </a:p>
          <a:p>
            <a:pPr lvl="1"/>
            <a:r>
              <a:rPr lang="ro-RO" sz="1600" dirty="0" smtClean="0"/>
              <a:t>Lipsa soluții studiu calitate aerului în timp real, </a:t>
            </a:r>
            <a:r>
              <a:rPr lang="ro-RO" sz="1600" dirty="0" smtClean="0"/>
              <a:t>local</a:t>
            </a:r>
            <a:endParaRPr lang="ro-RO" sz="1600" dirty="0" smtClean="0"/>
          </a:p>
          <a:p>
            <a:pPr lvl="1"/>
            <a:r>
              <a:rPr lang="ro-RO" sz="1600" dirty="0" smtClean="0"/>
              <a:t>Studiul calității aerului cu senzori accesibili</a:t>
            </a:r>
          </a:p>
          <a:p>
            <a:pPr lvl="1">
              <a:buNone/>
            </a:pPr>
            <a:endParaRPr lang="ro-RO" sz="1800" dirty="0" smtClean="0"/>
          </a:p>
          <a:p>
            <a:r>
              <a:rPr lang="ro-RO" dirty="0" smtClean="0"/>
              <a:t>Soluție</a:t>
            </a:r>
          </a:p>
          <a:p>
            <a:pPr lvl="1"/>
            <a:r>
              <a:rPr lang="ro-RO" sz="1600" dirty="0" smtClean="0"/>
              <a:t>Aplicație mobilă </a:t>
            </a:r>
            <a:r>
              <a:rPr lang="ro-RO" sz="1600" dirty="0" smtClean="0"/>
              <a:t>monitorizare aer </a:t>
            </a:r>
            <a:r>
              <a:rPr lang="ro-RO" sz="1600" dirty="0" smtClean="0"/>
              <a:t>– </a:t>
            </a:r>
            <a:r>
              <a:rPr lang="ro-RO" sz="1600" dirty="0" smtClean="0"/>
              <a:t>dispozitiv </a:t>
            </a:r>
            <a:r>
              <a:rPr lang="ro-RO" sz="1600" dirty="0" smtClean="0"/>
              <a:t>portabil </a:t>
            </a:r>
            <a:r>
              <a:rPr lang="ro-RO" sz="1600" dirty="0" smtClean="0"/>
              <a:t>–senzori poluare</a:t>
            </a:r>
            <a:endParaRPr lang="ro-RO" sz="1600" dirty="0" smtClean="0"/>
          </a:p>
          <a:p>
            <a:pPr lvl="1"/>
            <a:r>
              <a:rPr lang="ro-RO" sz="1600" dirty="0" smtClean="0"/>
              <a:t>Studiu funcționare </a:t>
            </a:r>
            <a:r>
              <a:rPr lang="ro-RO" sz="1600" dirty="0" smtClean="0"/>
              <a:t>senzori </a:t>
            </a:r>
            <a:r>
              <a:rPr lang="ro-RO" sz="1600" dirty="0" smtClean="0"/>
              <a:t>– Colecatare, Analiză date</a:t>
            </a:r>
          </a:p>
          <a:p>
            <a:pPr lvl="1"/>
            <a:endParaRPr lang="ro-RO" sz="1600" dirty="0" smtClean="0"/>
          </a:p>
          <a:p>
            <a:pPr lvl="1"/>
            <a:endParaRPr lang="ro-RO" sz="1800" dirty="0" smtClean="0"/>
          </a:p>
          <a:p>
            <a:pPr>
              <a:buNone/>
            </a:pPr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30722" name="Picture 2" descr="http://onairpollution.com/wp-content/uploads/2019/07/aqi_pag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5906" y="3048000"/>
            <a:ext cx="2728094" cy="1600200"/>
          </a:xfrm>
          <a:prstGeom prst="rect">
            <a:avLst/>
          </a:prstGeom>
          <a:noFill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371600"/>
            <a:ext cx="1747838" cy="108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 descr="C:\Users\Paul\Downloads\clipart2333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800600"/>
            <a:ext cx="570202" cy="1060450"/>
          </a:xfrm>
          <a:prstGeom prst="rect">
            <a:avLst/>
          </a:prstGeom>
          <a:noFill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6019800"/>
            <a:ext cx="730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ro-RO" sz="2600" b="1" cap="none" dirty="0" smtClean="0">
                <a:solidFill>
                  <a:srgbClr val="0070C0"/>
                </a:solidFill>
              </a:rPr>
              <a:t>2. Analiza Stadiului Actual în Domeniul Problemei</a:t>
            </a:r>
            <a:endParaRPr lang="en-US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Proiect </a:t>
            </a:r>
            <a:r>
              <a:rPr lang="ro-RO" i="1" dirty="0" smtClean="0"/>
              <a:t>uSense</a:t>
            </a:r>
            <a:r>
              <a:rPr lang="ro-RO" dirty="0" smtClean="0"/>
              <a:t> </a:t>
            </a:r>
          </a:p>
          <a:p>
            <a:pPr lvl="1"/>
            <a:r>
              <a:rPr lang="ro-RO" sz="1600" dirty="0" smtClean="0"/>
              <a:t>Monitorizare AQI urban</a:t>
            </a:r>
            <a:r>
              <a:rPr lang="en-US" sz="1600" dirty="0" smtClean="0"/>
              <a:t>(</a:t>
            </a:r>
            <a:r>
              <a:rPr lang="en-US" sz="1600" dirty="0" err="1" smtClean="0"/>
              <a:t>limitat</a:t>
            </a:r>
            <a:r>
              <a:rPr lang="ro-RO" sz="1600" dirty="0" smtClean="0"/>
              <a:t>ă de stații puține, locații fixe)</a:t>
            </a:r>
          </a:p>
          <a:p>
            <a:pPr lvl="1"/>
            <a:r>
              <a:rPr lang="ro-RO" sz="1600" dirty="0" smtClean="0"/>
              <a:t>Wi-fi </a:t>
            </a:r>
          </a:p>
          <a:p>
            <a:pPr lvl="1"/>
            <a:r>
              <a:rPr lang="ro-RO" sz="1600" dirty="0" smtClean="0"/>
              <a:t>Rețea de senzori – </a:t>
            </a:r>
            <a:r>
              <a:rPr lang="ro-RO" sz="1600" dirty="0" smtClean="0"/>
              <a:t>extensibilă</a:t>
            </a:r>
            <a:endParaRPr lang="ro-RO" sz="1600" dirty="0" smtClean="0"/>
          </a:p>
          <a:p>
            <a:pPr lvl="1"/>
            <a:r>
              <a:rPr lang="ro-RO" sz="1600" dirty="0" smtClean="0"/>
              <a:t>Senzori ieftini – calibrare</a:t>
            </a:r>
          </a:p>
          <a:p>
            <a:endParaRPr lang="ro-RO" dirty="0" smtClean="0"/>
          </a:p>
          <a:p>
            <a:r>
              <a:rPr lang="ro-RO" dirty="0" smtClean="0"/>
              <a:t> Proiect </a:t>
            </a:r>
            <a:r>
              <a:rPr lang="ro-RO" i="1" dirty="0" smtClean="0"/>
              <a:t>Indicator AQI interior</a:t>
            </a:r>
          </a:p>
          <a:p>
            <a:pPr lvl="1"/>
            <a:r>
              <a:rPr lang="ro-RO" sz="1600" dirty="0" smtClean="0"/>
              <a:t>Algoritm AQI</a:t>
            </a:r>
            <a:r>
              <a:rPr lang="en-US" sz="1600" dirty="0" smtClean="0"/>
              <a:t> -</a:t>
            </a:r>
            <a:r>
              <a:rPr lang="ro-RO" sz="1600" dirty="0" smtClean="0"/>
              <a:t> adaptat la schimbări dinamice</a:t>
            </a:r>
            <a:r>
              <a:rPr lang="en-US" sz="1600" dirty="0" smtClean="0"/>
              <a:t> (CAQI -&gt; CIAQI – </a:t>
            </a:r>
            <a:r>
              <a:rPr lang="en-US" sz="1600" dirty="0" err="1" smtClean="0"/>
              <a:t>timp</a:t>
            </a:r>
            <a:r>
              <a:rPr lang="en-US" sz="1600" dirty="0" smtClean="0"/>
              <a:t> real)</a:t>
            </a:r>
            <a:endParaRPr lang="ro-RO" sz="1600" dirty="0" smtClean="0"/>
          </a:p>
          <a:p>
            <a:pPr lvl="1"/>
            <a:r>
              <a:rPr lang="ro-RO" sz="1600" dirty="0" smtClean="0"/>
              <a:t>Wi-fi, Bluetooth</a:t>
            </a:r>
          </a:p>
          <a:p>
            <a:pPr lvl="1"/>
            <a:r>
              <a:rPr lang="ro-RO" sz="1600" dirty="0" smtClean="0"/>
              <a:t>Senzori ieftini : MQ7 , Sharp PM </a:t>
            </a:r>
            <a:endParaRPr lang="en-US" sz="1600" dirty="0" smtClean="0"/>
          </a:p>
          <a:p>
            <a:pPr lvl="1"/>
            <a:endParaRPr lang="ro-RO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/</a:t>
            </a:r>
            <a:r>
              <a:rPr lang="ro-RO" dirty="0" smtClean="0"/>
              <a:t>1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5257800"/>
            <a:ext cx="1200150" cy="9832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334000"/>
            <a:ext cx="1228725" cy="9352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438400"/>
            <a:ext cx="2295525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3421427" y="4427173"/>
            <a:ext cx="1158147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solidFill>
                  <a:srgbClr val="0070C0"/>
                </a:solidFill>
              </a:rPr>
              <a:t>3.Metodologie de </a:t>
            </a:r>
            <a:r>
              <a:rPr lang="en-US" b="1" cap="none" dirty="0" err="1" smtClean="0">
                <a:solidFill>
                  <a:srgbClr val="0070C0"/>
                </a:solidFill>
              </a:rPr>
              <a:t>dezvoltare</a:t>
            </a:r>
            <a:r>
              <a:rPr lang="en-US" b="1" cap="none" dirty="0" smtClean="0">
                <a:solidFill>
                  <a:srgbClr val="0070C0"/>
                </a:solidFill>
              </a:rPr>
              <a:t> </a:t>
            </a:r>
            <a:r>
              <a:rPr lang="ro-RO" b="1" cap="none" dirty="0" smtClean="0">
                <a:solidFill>
                  <a:srgbClr val="0070C0"/>
                </a:solidFill>
              </a:rPr>
              <a:t>și cercetare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Obiective: </a:t>
            </a:r>
            <a:endParaRPr lang="ro-RO" dirty="0" smtClean="0"/>
          </a:p>
          <a:p>
            <a:pPr lvl="1"/>
            <a:r>
              <a:rPr lang="ro-RO" dirty="0" smtClean="0"/>
              <a:t>Aplicație mobilă Android pentru :</a:t>
            </a:r>
          </a:p>
          <a:p>
            <a:pPr lvl="2"/>
            <a:r>
              <a:rPr lang="ro-RO" sz="1600" dirty="0" smtClean="0"/>
              <a:t>Comunicare Bluetooth Low energy cu </a:t>
            </a:r>
            <a:r>
              <a:rPr lang="en-US" sz="1600" dirty="0" err="1" smtClean="0"/>
              <a:t>modul</a:t>
            </a:r>
            <a:r>
              <a:rPr lang="en-US" sz="1600" dirty="0" smtClean="0"/>
              <a:t> </a:t>
            </a:r>
            <a:r>
              <a:rPr lang="en-US" sz="1600" dirty="0" err="1" smtClean="0"/>
              <a:t>portabil</a:t>
            </a:r>
            <a:r>
              <a:rPr lang="en-US" sz="1600" dirty="0" smtClean="0"/>
              <a:t> cu </a:t>
            </a:r>
            <a:r>
              <a:rPr lang="en-US" sz="1600" dirty="0" err="1" smtClean="0"/>
              <a:t>senzori</a:t>
            </a:r>
            <a:r>
              <a:rPr lang="en-US" sz="1600" dirty="0" smtClean="0"/>
              <a:t> :</a:t>
            </a:r>
            <a:endParaRPr lang="ro-RO" sz="1600" dirty="0" smtClean="0"/>
          </a:p>
          <a:p>
            <a:pPr lvl="3"/>
            <a:r>
              <a:rPr lang="ro-RO" sz="1600" dirty="0" smtClean="0"/>
              <a:t>Electrochimici: </a:t>
            </a:r>
            <a:r>
              <a:rPr lang="en-US" sz="1600" dirty="0" smtClean="0"/>
              <a:t>CO,</a:t>
            </a:r>
            <a:r>
              <a:rPr lang="ro-RO" sz="1600" dirty="0" smtClean="0"/>
              <a:t> </a:t>
            </a:r>
            <a:r>
              <a:rPr lang="en-US" sz="1600" dirty="0" smtClean="0"/>
              <a:t> NO</a:t>
            </a:r>
            <a:r>
              <a:rPr lang="en-US" sz="1600" baseline="-25000" dirty="0" smtClean="0"/>
              <a:t>2</a:t>
            </a:r>
            <a:r>
              <a:rPr lang="ro-RO" sz="1600" dirty="0" smtClean="0"/>
              <a:t>, </a:t>
            </a:r>
            <a:r>
              <a:rPr lang="en-US" sz="1600" dirty="0" smtClean="0"/>
              <a:t>SO</a:t>
            </a:r>
            <a:r>
              <a:rPr lang="en-US" sz="1600" baseline="-25000" dirty="0" smtClean="0"/>
              <a:t>2</a:t>
            </a:r>
            <a:r>
              <a:rPr lang="ro-RO" sz="1600" baseline="-25000" dirty="0" smtClean="0"/>
              <a:t> </a:t>
            </a:r>
            <a:r>
              <a:rPr lang="en-US" sz="1600" dirty="0" smtClean="0"/>
              <a:t>, O</a:t>
            </a:r>
            <a:r>
              <a:rPr lang="en-US" sz="1600" baseline="-25000" dirty="0" smtClean="0"/>
              <a:t>3</a:t>
            </a:r>
            <a:endParaRPr lang="ro-RO" sz="1600" dirty="0" smtClean="0"/>
          </a:p>
          <a:p>
            <a:pPr lvl="3"/>
            <a:r>
              <a:rPr lang="en-US" sz="1600" dirty="0" err="1" smtClean="0"/>
              <a:t>Temperatur</a:t>
            </a:r>
            <a:r>
              <a:rPr lang="ro-RO" sz="1600" dirty="0" smtClean="0"/>
              <a:t>ă, Umiditate, Presiune Atmosferică</a:t>
            </a:r>
          </a:p>
          <a:p>
            <a:pPr lvl="2"/>
            <a:r>
              <a:rPr lang="ro-RO" sz="1600" dirty="0" smtClean="0"/>
              <a:t>Calcul concentrație poluanți</a:t>
            </a:r>
          </a:p>
          <a:p>
            <a:pPr lvl="2"/>
            <a:r>
              <a:rPr lang="ro-RO" sz="1600" dirty="0" smtClean="0"/>
              <a:t>Exportare date brute, prelucrate</a:t>
            </a:r>
          </a:p>
          <a:p>
            <a:pPr lvl="2">
              <a:buNone/>
            </a:pPr>
            <a:endParaRPr lang="ro-RO" dirty="0" smtClean="0"/>
          </a:p>
          <a:p>
            <a:pPr lvl="1"/>
            <a:r>
              <a:rPr lang="ro-RO" dirty="0" smtClean="0"/>
              <a:t>Folosire protocol Bluetooth Low Energy(BLE)</a:t>
            </a:r>
          </a:p>
          <a:p>
            <a:pPr lvl="1">
              <a:buNone/>
            </a:pPr>
            <a:endParaRPr lang="ro-RO" dirty="0" smtClean="0"/>
          </a:p>
          <a:p>
            <a:pPr lvl="1"/>
            <a:r>
              <a:rPr lang="ro-RO" dirty="0" smtClean="0"/>
              <a:t>Suport </a:t>
            </a:r>
            <a:r>
              <a:rPr lang="ro-RO" dirty="0" smtClean="0"/>
              <a:t>a</a:t>
            </a:r>
            <a:r>
              <a:rPr lang="en-US" dirty="0" err="1" smtClean="0"/>
              <a:t>na</a:t>
            </a:r>
            <a:r>
              <a:rPr lang="ro-RO" dirty="0" smtClean="0"/>
              <a:t>liză date </a:t>
            </a:r>
            <a:r>
              <a:rPr lang="ro-RO" dirty="0" smtClean="0"/>
              <a:t>exportate </a:t>
            </a:r>
            <a:endParaRPr lang="ro-RO" dirty="0" smtClean="0"/>
          </a:p>
          <a:p>
            <a:pPr lvl="2"/>
            <a:r>
              <a:rPr lang="ro-RO" sz="1600" dirty="0" smtClean="0"/>
              <a:t>Cercetare în cadrul facultății</a:t>
            </a:r>
            <a:endParaRPr lang="ro-RO" sz="1600" dirty="0" smtClean="0"/>
          </a:p>
          <a:p>
            <a:pPr lvl="2"/>
            <a:r>
              <a:rPr lang="ro-RO" sz="1600" dirty="0" smtClean="0"/>
              <a:t>Observare variații </a:t>
            </a:r>
            <a:r>
              <a:rPr lang="ro-RO" sz="1600" dirty="0" smtClean="0"/>
              <a:t>poluanți – studiu comparativ senzori</a:t>
            </a:r>
            <a:endParaRPr lang="ro-RO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286000"/>
            <a:ext cx="1154628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886200"/>
            <a:ext cx="120133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4752"/>
          </a:xfrm>
        </p:spPr>
        <p:txBody>
          <a:bodyPr/>
          <a:lstStyle/>
          <a:p>
            <a:r>
              <a:rPr lang="ro-RO" dirty="0" smtClean="0"/>
              <a:t>Calcul Indice de calitate a aerului(AQI</a:t>
            </a:r>
            <a:r>
              <a:rPr lang="ro-RO" dirty="0" smtClean="0"/>
              <a:t>)</a:t>
            </a:r>
            <a:endParaRPr lang="ro-RO" dirty="0" smtClean="0"/>
          </a:p>
          <a:p>
            <a:pPr lvl="1"/>
            <a:r>
              <a:rPr lang="ro-RO" sz="1600" dirty="0" smtClean="0"/>
              <a:t>Date Brute -</a:t>
            </a:r>
            <a:r>
              <a:rPr lang="en-US" sz="1600" dirty="0" smtClean="0"/>
              <a:t>&gt; </a:t>
            </a:r>
            <a:r>
              <a:rPr lang="en-US" sz="1600" dirty="0" err="1" smtClean="0"/>
              <a:t>Formule</a:t>
            </a:r>
            <a:r>
              <a:rPr lang="en-US" sz="1600" dirty="0" smtClean="0"/>
              <a:t>(</a:t>
            </a:r>
            <a:r>
              <a:rPr lang="en-US" sz="1600" dirty="0" err="1" smtClean="0"/>
              <a:t>caracteristici</a:t>
            </a:r>
            <a:r>
              <a:rPr lang="en-US" sz="1600" dirty="0" smtClean="0"/>
              <a:t> </a:t>
            </a:r>
            <a:r>
              <a:rPr lang="en-US" sz="1600" dirty="0" err="1" smtClean="0"/>
              <a:t>senzor</a:t>
            </a:r>
            <a:r>
              <a:rPr lang="en-US" sz="1600" dirty="0" smtClean="0"/>
              <a:t>, </a:t>
            </a:r>
            <a:r>
              <a:rPr lang="en-US" sz="1600" dirty="0" err="1" smtClean="0"/>
              <a:t>modul</a:t>
            </a:r>
            <a:r>
              <a:rPr lang="en-US" sz="1600" dirty="0" smtClean="0"/>
              <a:t>) -&gt; Concentra</a:t>
            </a:r>
            <a:r>
              <a:rPr lang="ro-RO" sz="1600" dirty="0" smtClean="0"/>
              <a:t>ție poluant -</a:t>
            </a:r>
            <a:r>
              <a:rPr lang="en-US" sz="1600" dirty="0" smtClean="0"/>
              <a:t>&gt; </a:t>
            </a:r>
            <a:r>
              <a:rPr lang="en-US" sz="1600" dirty="0" err="1" smtClean="0"/>
              <a:t>Valoare</a:t>
            </a:r>
            <a:r>
              <a:rPr lang="en-US" sz="1600" dirty="0" smtClean="0"/>
              <a:t> AQI </a:t>
            </a:r>
            <a:r>
              <a:rPr lang="en-US" sz="1600" dirty="0" err="1" smtClean="0"/>
              <a:t>prin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</a:t>
            </a:r>
            <a:r>
              <a:rPr lang="en-US" sz="1600" dirty="0" smtClean="0"/>
              <a:t> AQI:</a:t>
            </a:r>
            <a:endParaRPr lang="ro-RO" sz="1600" dirty="0" smtClean="0"/>
          </a:p>
          <a:p>
            <a:pPr lvl="2"/>
            <a:r>
              <a:rPr lang="ro-RO" sz="1300" dirty="0" smtClean="0"/>
              <a:t>AQI SUA,EPA : 6 </a:t>
            </a:r>
            <a:r>
              <a:rPr lang="ro-RO" sz="1300" dirty="0" smtClean="0"/>
              <a:t>nivele </a:t>
            </a:r>
            <a:r>
              <a:rPr lang="en-US" sz="1300" dirty="0" smtClean="0"/>
              <a:t>+ e</a:t>
            </a:r>
            <a:r>
              <a:rPr lang="ro-RO" sz="1300" dirty="0" smtClean="0"/>
              <a:t>fecte </a:t>
            </a:r>
            <a:r>
              <a:rPr lang="ro-RO" sz="1300" dirty="0" smtClean="0"/>
              <a:t>pentru sănătate</a:t>
            </a:r>
          </a:p>
          <a:p>
            <a:pPr lvl="1"/>
            <a:endParaRPr lang="ro-RO" sz="1600" dirty="0" smtClean="0"/>
          </a:p>
          <a:p>
            <a:pPr lvl="1">
              <a:buNone/>
            </a:pPr>
            <a:endParaRPr lang="ro-RO" sz="1600" dirty="0" smtClean="0"/>
          </a:p>
          <a:p>
            <a:pPr lvl="8"/>
            <a:endParaRPr lang="ro-RO" sz="900" dirty="0" smtClean="0"/>
          </a:p>
          <a:p>
            <a:pPr lvl="1">
              <a:buNone/>
            </a:pPr>
            <a:r>
              <a:rPr lang="ro-RO" dirty="0" smtClean="0"/>
              <a:t>                                                                                       </a:t>
            </a:r>
            <a:r>
              <a:rPr lang="ro-RO" sz="1400" dirty="0" smtClean="0"/>
              <a:t>Obținere A</a:t>
            </a:r>
            <a:r>
              <a:rPr lang="ro-RO" sz="1400" dirty="0" smtClean="0"/>
              <a:t>QI din concentrație:</a:t>
            </a:r>
            <a:endParaRPr lang="ro-RO" dirty="0" smtClean="0"/>
          </a:p>
          <a:p>
            <a:pPr lvl="1">
              <a:buNone/>
            </a:pPr>
            <a:endParaRPr lang="ro-RO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sz="1600" dirty="0" smtClean="0"/>
              <a:t> Ob</a:t>
            </a:r>
            <a:r>
              <a:rPr lang="ro-RO" sz="1600" dirty="0" smtClean="0"/>
              <a:t>ținere concentrație din valoare brută: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590800"/>
          <a:ext cx="4419600" cy="2209797"/>
        </p:xfrm>
        <a:graphic>
          <a:graphicData uri="http://schemas.openxmlformats.org/drawingml/2006/table">
            <a:tbl>
              <a:tblPr/>
              <a:tblGrid>
                <a:gridCol w="2180091"/>
                <a:gridCol w="2239509"/>
              </a:tblGrid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Valorile</a:t>
                      </a: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(AQI)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Nivel</a:t>
                      </a: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risc</a:t>
                      </a: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ro-RO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ănătate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 la 50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Bun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00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51 la 100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Moderat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343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101 la 150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Nesănătos</a:t>
                      </a:r>
                      <a:r>
                        <a:rPr lang="en-US" sz="115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50" b="1" dirty="0" err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pentru</a:t>
                      </a:r>
                      <a:r>
                        <a:rPr lang="en-US" sz="115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50" b="1" dirty="0" err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grupuri</a:t>
                      </a:r>
                      <a:r>
                        <a:rPr lang="en-US" sz="115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50" b="1" dirty="0" err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sensibile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00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151 </a:t>
                      </a: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până</a:t>
                      </a: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la 200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Nesănătos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201 până la 300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Foarte</a:t>
                      </a: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50" b="1" dirty="0" err="1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nesănătos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4C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301 - 500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00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Riscant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0023"/>
                    </a:solidFill>
                  </a:tcPr>
                </a:tc>
              </a:tr>
            </a:tbl>
          </a:graphicData>
        </a:graphic>
      </p:graphicFrame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3657600"/>
            <a:ext cx="2447925" cy="40957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143000" y="518160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 smtClean="0"/>
              <a:t>Val(ppb) = ( ( V – Vref ) / 350000ohm ) / sensitivity( </a:t>
            </a:r>
            <a:r>
              <a:rPr lang="ro-RO" sz="1400" dirty="0" smtClean="0"/>
              <a:t>nA/ppm))</a:t>
            </a:r>
            <a:r>
              <a:rPr lang="en-US" sz="1400" dirty="0" smtClean="0"/>
              <a:t>,  V = </a:t>
            </a:r>
            <a:r>
              <a:rPr lang="ro-RO" sz="1400" dirty="0" smtClean="0"/>
              <a:t>valBrută* 298 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solidFill>
                  <a:srgbClr val="0070C0"/>
                </a:solidFill>
              </a:rPr>
              <a:t>4. </a:t>
            </a:r>
            <a:r>
              <a:rPr lang="en-US" b="1" cap="none" dirty="0" err="1" smtClean="0">
                <a:solidFill>
                  <a:srgbClr val="0070C0"/>
                </a:solidFill>
              </a:rPr>
              <a:t>Arhitectura</a:t>
            </a:r>
            <a:r>
              <a:rPr lang="en-US" b="1" cap="none" dirty="0" smtClean="0">
                <a:solidFill>
                  <a:srgbClr val="0070C0"/>
                </a:solidFill>
              </a:rPr>
              <a:t> </a:t>
            </a:r>
            <a:r>
              <a:rPr lang="en-US" b="1" cap="none" dirty="0" err="1" smtClean="0">
                <a:solidFill>
                  <a:srgbClr val="0070C0"/>
                </a:solidFill>
              </a:rPr>
              <a:t>solu</a:t>
            </a:r>
            <a:r>
              <a:rPr lang="ro-RO" b="1" cap="none" dirty="0" smtClean="0">
                <a:solidFill>
                  <a:srgbClr val="0070C0"/>
                </a:solidFill>
              </a:rPr>
              <a:t>ției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543800" cy="487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09800"/>
            <a:ext cx="746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600200"/>
            <a:ext cx="7467600" cy="487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ro-RO" b="1" cap="none" dirty="0" smtClean="0">
                <a:solidFill>
                  <a:srgbClr val="0070C0"/>
                </a:solidFill>
              </a:rPr>
              <a:t>5</a:t>
            </a:r>
            <a:r>
              <a:rPr lang="en-US" b="1" cap="none" dirty="0" smtClean="0">
                <a:solidFill>
                  <a:srgbClr val="0070C0"/>
                </a:solidFill>
              </a:rPr>
              <a:t>. </a:t>
            </a:r>
            <a:r>
              <a:rPr lang="ro-RO" b="1" cap="none" dirty="0" smtClean="0">
                <a:solidFill>
                  <a:srgbClr val="0070C0"/>
                </a:solidFill>
              </a:rPr>
              <a:t>Prezentare Aplicație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/>
          <a:lstStyle/>
          <a:p>
            <a:endParaRPr lang="en-US" dirty="0" smtClean="0"/>
          </a:p>
          <a:p>
            <a:r>
              <a:rPr lang="ro-RO" dirty="0" smtClean="0"/>
              <a:t>Video </a:t>
            </a:r>
            <a:r>
              <a:rPr lang="en-US" dirty="0" smtClean="0"/>
              <a:t>extern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8/13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ro-RO" b="1" cap="none" dirty="0" smtClean="0">
                <a:solidFill>
                  <a:srgbClr val="0070C0"/>
                </a:solidFill>
              </a:rPr>
              <a:t>6</a:t>
            </a:r>
            <a:r>
              <a:rPr lang="en-US" b="1" cap="none" dirty="0" smtClean="0">
                <a:solidFill>
                  <a:srgbClr val="0070C0"/>
                </a:solidFill>
              </a:rPr>
              <a:t>. </a:t>
            </a:r>
            <a:r>
              <a:rPr lang="ro-RO" b="1" cap="none" dirty="0" smtClean="0">
                <a:solidFill>
                  <a:srgbClr val="0070C0"/>
                </a:solidFill>
              </a:rPr>
              <a:t>Rezultate experimentale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ro-RO" dirty="0" smtClean="0"/>
              <a:t>Experimente:  </a:t>
            </a:r>
          </a:p>
          <a:p>
            <a:pPr lvl="1"/>
            <a:r>
              <a:rPr lang="ro-RO" sz="1800" dirty="0" smtClean="0"/>
              <a:t>Observare variație concentrații la schimbarea mediului</a:t>
            </a:r>
          </a:p>
          <a:p>
            <a:pPr lvl="2"/>
            <a:r>
              <a:rPr lang="ro-RO" sz="1600" b="1" dirty="0" smtClean="0"/>
              <a:t>Măsurare parametrii din aer pe un traseu cu bicicleta: zona urbană, rurală, de câmpie, deal, pădure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ro-RO" dirty="0" smtClean="0"/>
              <a:t> </a:t>
            </a:r>
            <a:r>
              <a:rPr lang="en-US" dirty="0" smtClean="0"/>
              <a:t>/</a:t>
            </a:r>
            <a:r>
              <a:rPr lang="ro-RO" dirty="0" smtClean="0"/>
              <a:t>1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743200"/>
            <a:ext cx="8001000" cy="145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733800"/>
            <a:ext cx="289709" cy="13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733800"/>
            <a:ext cx="265323" cy="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3733800"/>
            <a:ext cx="262783" cy="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96200" y="3657600"/>
            <a:ext cx="289709" cy="13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343400"/>
            <a:ext cx="76962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3954</TotalTime>
  <Words>1164</Words>
  <Application>Microsoft Office PowerPoint</Application>
  <PresentationFormat>On-screen Show (4:3)</PresentationFormat>
  <Paragraphs>246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 Soluție Mobilă pentru Colectarea și Analiza Parametrilor de Calitate a Aerului  - Lucrare de Disertație -</vt:lpstr>
      <vt:lpstr>Cuprins </vt:lpstr>
      <vt:lpstr>1.Introducere </vt:lpstr>
      <vt:lpstr>2. Analiza Stadiului Actual în Domeniul Problemei</vt:lpstr>
      <vt:lpstr>3.Metodologie de dezvoltare și cercetare</vt:lpstr>
      <vt:lpstr>Slide 6</vt:lpstr>
      <vt:lpstr>4. Arhitectura soluției </vt:lpstr>
      <vt:lpstr>5. Prezentare Aplicație </vt:lpstr>
      <vt:lpstr>6. Rezultate experimentale </vt:lpstr>
      <vt:lpstr>Slide 10</vt:lpstr>
      <vt:lpstr>Slide 11</vt:lpstr>
      <vt:lpstr>7. Concluzii. Direcții de dezvoltare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Creativitate si managementul inovatiei</dc:title>
  <dc:creator>Paul</dc:creator>
  <cp:lastModifiedBy>Windows User</cp:lastModifiedBy>
  <cp:revision>182</cp:revision>
  <dcterms:created xsi:type="dcterms:W3CDTF">2006-08-16T00:00:00Z</dcterms:created>
  <dcterms:modified xsi:type="dcterms:W3CDTF">2020-06-17T21:25:57Z</dcterms:modified>
</cp:coreProperties>
</file>