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e00728b9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e00728b9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e00728b9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e00728b9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e00728b9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e00728b9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e00728b9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e00728b9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e00728b9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e00728b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e00728b9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e00728b9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e00728b9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e00728b9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e00728b9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e00728b9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e00728b9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e00728b9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e00728b9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e00728b9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e00728b9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e00728b9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D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threatpost.com/web-apps-browser-extensions-backdoors/141061/" TargetMode="External"/><Relationship Id="rId4" Type="http://schemas.openxmlformats.org/officeDocument/2006/relationships/hyperlink" Target="https://www-sop.inria.fr/members/Doliere.Some/papers/empoweb.pdf" TargetMode="External"/><Relationship Id="rId5" Type="http://schemas.openxmlformats.org/officeDocument/2006/relationships/hyperlink" Target="https://en.wikipedia.org/wiki/Same-origin_polic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D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888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38B"/>
                </a:solidFill>
              </a:rPr>
              <a:t>Current Event: “EmPoWeb”</a:t>
            </a:r>
            <a:endParaRPr>
              <a:solidFill>
                <a:srgbClr val="65738B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30100"/>
            <a:ext cx="8520600" cy="12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38B"/>
                </a:solidFill>
              </a:rPr>
              <a:t>Empowering Web Applications with Browser Extensions</a:t>
            </a:r>
            <a:endParaRPr>
              <a:solidFill>
                <a:srgbClr val="65738B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62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38B"/>
                </a:solidFill>
              </a:rPr>
              <a:t>By Paul Flanagan</a:t>
            </a:r>
            <a:endParaRPr>
              <a:solidFill>
                <a:srgbClr val="65738B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D7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393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38B"/>
                </a:solidFill>
              </a:rPr>
              <a:t>Question Taking</a:t>
            </a:r>
            <a:endParaRPr>
              <a:solidFill>
                <a:srgbClr val="65738B"/>
              </a:solidFill>
            </a:endParaRPr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5738B"/>
              </a:buClr>
              <a:buSzPts val="2400"/>
              <a:buChar char="●"/>
            </a:pPr>
            <a:r>
              <a:rPr lang="en" sz="2400">
                <a:solidFill>
                  <a:srgbClr val="65738B"/>
                </a:solidFill>
              </a:rPr>
              <a:t>“</a:t>
            </a:r>
            <a:r>
              <a:rPr lang="en" sz="2400">
                <a:solidFill>
                  <a:srgbClr val="65738B"/>
                </a:solidFill>
              </a:rPr>
              <a:t>What can we as users do to protect ourselves from this exploit?”</a:t>
            </a:r>
            <a:endParaRPr sz="2400">
              <a:solidFill>
                <a:srgbClr val="65738B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5738B"/>
              </a:buClr>
              <a:buSzPts val="2400"/>
              <a:buChar char="●"/>
            </a:pPr>
            <a:r>
              <a:rPr lang="en" sz="2400">
                <a:solidFill>
                  <a:srgbClr val="65738B"/>
                </a:solidFill>
              </a:rPr>
              <a:t>“What are browser and browser extension developers doing in response to this threat?”</a:t>
            </a:r>
            <a:endParaRPr sz="2400">
              <a:solidFill>
                <a:srgbClr val="65738B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5738B"/>
              </a:buClr>
              <a:buSzPts val="2400"/>
              <a:buChar char="●"/>
            </a:pPr>
            <a:r>
              <a:rPr lang="en" sz="2400">
                <a:solidFill>
                  <a:srgbClr val="65738B"/>
                </a:solidFill>
              </a:rPr>
              <a:t>“What is your favorite color?”</a:t>
            </a:r>
            <a:endParaRPr sz="2400">
              <a:solidFill>
                <a:srgbClr val="65738B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D7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38B"/>
                </a:solidFill>
              </a:rPr>
              <a:t>Conclusion</a:t>
            </a:r>
            <a:endParaRPr>
              <a:solidFill>
                <a:srgbClr val="65738B"/>
              </a:solidFill>
            </a:endParaRPr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5738B"/>
              </a:buClr>
              <a:buSzPts val="2400"/>
              <a:buChar char="●"/>
            </a:pPr>
            <a:r>
              <a:rPr lang="en" sz="2400">
                <a:solidFill>
                  <a:srgbClr val="65738B"/>
                </a:solidFill>
              </a:rPr>
              <a:t>Failure to find clean solution could strongly impact future of extension-based browser usage</a:t>
            </a:r>
            <a:endParaRPr sz="2400">
              <a:solidFill>
                <a:srgbClr val="65738B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5738B"/>
              </a:buClr>
              <a:buSzPts val="2400"/>
              <a:buChar char="●"/>
            </a:pPr>
            <a:r>
              <a:rPr lang="en" sz="2400">
                <a:solidFill>
                  <a:srgbClr val="65738B"/>
                </a:solidFill>
              </a:rPr>
              <a:t>Steps are being taken to address this issue</a:t>
            </a:r>
            <a:endParaRPr sz="2400">
              <a:solidFill>
                <a:srgbClr val="65738B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5738B"/>
              </a:buClr>
              <a:buSzPts val="2400"/>
              <a:buChar char="●"/>
            </a:pPr>
            <a:r>
              <a:rPr lang="en" sz="2400">
                <a:solidFill>
                  <a:srgbClr val="65738B"/>
                </a:solidFill>
              </a:rPr>
              <a:t>Hopefully, results in minimal impact on the flexibility of customization provided by extensions</a:t>
            </a:r>
            <a:endParaRPr sz="2400">
              <a:solidFill>
                <a:srgbClr val="65738B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D7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38B"/>
                </a:solidFill>
              </a:rPr>
              <a:t>Works Cited</a:t>
            </a:r>
            <a:endParaRPr>
              <a:solidFill>
                <a:srgbClr val="65738B"/>
              </a:solidFill>
            </a:endParaRP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917125"/>
            <a:ext cx="8520600" cy="26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5738B"/>
              </a:buClr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https://threatpost.com/web-apps-browser-extensions-backdoors/141061/</a:t>
            </a:r>
            <a:r>
              <a:rPr lang="en" sz="1400">
                <a:solidFill>
                  <a:srgbClr val="65738B"/>
                </a:solidFill>
              </a:rPr>
              <a:t> ; written 22-Jan-2019</a:t>
            </a:r>
            <a:endParaRPr sz="1400">
              <a:solidFill>
                <a:srgbClr val="65738B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5738B"/>
              </a:buClr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https://www-sop.inria.fr/members/Doliere.Some/papers/empoweb.pdf</a:t>
            </a:r>
            <a:r>
              <a:rPr lang="en" sz="1400">
                <a:solidFill>
                  <a:srgbClr val="65738B"/>
                </a:solidFill>
              </a:rPr>
              <a:t> ; written 10-Jan-2019</a:t>
            </a:r>
            <a:endParaRPr sz="1400">
              <a:solidFill>
                <a:srgbClr val="65738B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5738B"/>
              </a:buClr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https://en.wikipedia.org/wiki/Same-origin_policy</a:t>
            </a:r>
            <a:r>
              <a:rPr lang="en" sz="1400">
                <a:solidFill>
                  <a:srgbClr val="65738B"/>
                </a:solidFill>
              </a:rPr>
              <a:t> ; last edited 26-Jan-2019</a:t>
            </a:r>
            <a:endParaRPr sz="1400">
              <a:solidFill>
                <a:srgbClr val="65738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D7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38B"/>
                </a:solidFill>
              </a:rPr>
              <a:t>Introduction</a:t>
            </a:r>
            <a:endParaRPr>
              <a:solidFill>
                <a:srgbClr val="65738B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5738B"/>
              </a:buClr>
              <a:buSzPts val="2400"/>
              <a:buChar char="●"/>
            </a:pPr>
            <a:r>
              <a:rPr lang="en" sz="2400">
                <a:solidFill>
                  <a:srgbClr val="65738B"/>
                </a:solidFill>
              </a:rPr>
              <a:t>Web applications governed by certain rules for protection of user and user’s data</a:t>
            </a:r>
            <a:endParaRPr sz="2400">
              <a:solidFill>
                <a:srgbClr val="65738B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65738B"/>
              </a:buClr>
              <a:buSzPts val="2400"/>
              <a:buChar char="○"/>
            </a:pPr>
            <a:r>
              <a:rPr lang="en" sz="2400">
                <a:solidFill>
                  <a:srgbClr val="65738B"/>
                </a:solidFill>
              </a:rPr>
              <a:t>Online forms, web embedded text editors</a:t>
            </a:r>
            <a:endParaRPr sz="2400">
              <a:solidFill>
                <a:srgbClr val="65738B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5738B"/>
              </a:buClr>
              <a:buSzPts val="2400"/>
              <a:buChar char="●"/>
            </a:pPr>
            <a:r>
              <a:rPr lang="en" sz="2400">
                <a:solidFill>
                  <a:srgbClr val="65738B"/>
                </a:solidFill>
              </a:rPr>
              <a:t>Browser extensions are given special permissions to enhance user experience</a:t>
            </a:r>
            <a:endParaRPr sz="2400">
              <a:solidFill>
                <a:srgbClr val="65738B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65738B"/>
              </a:buClr>
              <a:buSzPts val="2400"/>
              <a:buChar char="○"/>
            </a:pPr>
            <a:r>
              <a:rPr lang="en" sz="2400">
                <a:solidFill>
                  <a:srgbClr val="65738B"/>
                </a:solidFill>
              </a:rPr>
              <a:t>Password storage, screen capturers, ad-blockers</a:t>
            </a:r>
            <a:endParaRPr sz="2400">
              <a:solidFill>
                <a:srgbClr val="65738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D7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38B"/>
                </a:solidFill>
              </a:rPr>
              <a:t>Summary</a:t>
            </a:r>
            <a:endParaRPr>
              <a:solidFill>
                <a:srgbClr val="65738B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5738B"/>
              </a:buClr>
              <a:buSzPts val="2400"/>
              <a:buChar char="●"/>
            </a:pPr>
            <a:r>
              <a:rPr lang="en" sz="2400">
                <a:solidFill>
                  <a:srgbClr val="65738B"/>
                </a:solidFill>
              </a:rPr>
              <a:t>Exploitation of user-provided extension privileges</a:t>
            </a:r>
            <a:endParaRPr sz="2400">
              <a:solidFill>
                <a:srgbClr val="65738B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5738B"/>
              </a:buClr>
              <a:buSzPts val="2400"/>
              <a:buChar char="●"/>
            </a:pPr>
            <a:r>
              <a:rPr lang="en" sz="2400">
                <a:solidFill>
                  <a:srgbClr val="65738B"/>
                </a:solidFill>
              </a:rPr>
              <a:t>Puppeteers extensions through the allowed extension/application communication channels</a:t>
            </a:r>
            <a:endParaRPr sz="2400">
              <a:solidFill>
                <a:srgbClr val="65738B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5738B"/>
              </a:buClr>
              <a:buSzPts val="2400"/>
              <a:buChar char="●"/>
            </a:pPr>
            <a:r>
              <a:rPr lang="en" sz="2400">
                <a:solidFill>
                  <a:srgbClr val="65738B"/>
                </a:solidFill>
              </a:rPr>
              <a:t>End result: Read/Write Access to stored personal information, e.g. cookies, bookmarks, browser history, download and saving of arbitrary files onto host</a:t>
            </a:r>
            <a:endParaRPr sz="2400">
              <a:solidFill>
                <a:srgbClr val="65738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D7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38B"/>
                </a:solidFill>
              </a:rPr>
              <a:t>Discovery</a:t>
            </a:r>
            <a:endParaRPr>
              <a:solidFill>
                <a:srgbClr val="65738B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5738B"/>
              </a:buClr>
              <a:buSzPts val="2400"/>
              <a:buChar char="●"/>
            </a:pPr>
            <a:r>
              <a:rPr lang="en" sz="2400">
                <a:solidFill>
                  <a:srgbClr val="65738B"/>
                </a:solidFill>
              </a:rPr>
              <a:t>Researched early-mid 2018, results published 10-Jan-2019</a:t>
            </a:r>
            <a:endParaRPr sz="2400">
              <a:solidFill>
                <a:srgbClr val="65738B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5738B"/>
              </a:buClr>
              <a:buSzPts val="2400"/>
              <a:buChar char="●"/>
            </a:pPr>
            <a:r>
              <a:rPr lang="en" sz="2400">
                <a:solidFill>
                  <a:srgbClr val="65738B"/>
                </a:solidFill>
              </a:rPr>
              <a:t>Browser security researchers headed by Dolière Francis Somé (Université Côte d’Azur, Inria, France)</a:t>
            </a:r>
            <a:endParaRPr sz="2400">
              <a:solidFill>
                <a:srgbClr val="65738B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5738B"/>
              </a:buClr>
              <a:buSzPts val="2400"/>
              <a:buChar char="●"/>
            </a:pPr>
            <a:r>
              <a:rPr lang="en" sz="2400">
                <a:solidFill>
                  <a:srgbClr val="65738B"/>
                </a:solidFill>
              </a:rPr>
              <a:t>Published paper outlining framework of extension/application interactions and the exploit.</a:t>
            </a:r>
            <a:endParaRPr sz="2400">
              <a:solidFill>
                <a:srgbClr val="65738B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D7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38B"/>
                </a:solidFill>
              </a:rPr>
              <a:t>Explanation</a:t>
            </a:r>
            <a:endParaRPr>
              <a:solidFill>
                <a:srgbClr val="65738B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5738B"/>
              </a:buClr>
              <a:buSzPts val="2400"/>
              <a:buChar char="●"/>
            </a:pPr>
            <a:r>
              <a:rPr lang="en" sz="2400">
                <a:solidFill>
                  <a:srgbClr val="65738B"/>
                </a:solidFill>
              </a:rPr>
              <a:t>Ordinarily: SOP bars web app access to such information</a:t>
            </a:r>
            <a:endParaRPr sz="2400">
              <a:solidFill>
                <a:srgbClr val="65738B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5738B"/>
              </a:buClr>
              <a:buSzPts val="2400"/>
              <a:buChar char="●"/>
            </a:pPr>
            <a:r>
              <a:rPr lang="en" sz="2400">
                <a:solidFill>
                  <a:srgbClr val="65738B"/>
                </a:solidFill>
              </a:rPr>
              <a:t>Attacking scripts i</a:t>
            </a:r>
            <a:r>
              <a:rPr lang="en" sz="2400">
                <a:solidFill>
                  <a:srgbClr val="65738B"/>
                </a:solidFill>
              </a:rPr>
              <a:t>nteract with “postMessage” API, lack of message sanitation, sneak commands through</a:t>
            </a:r>
            <a:endParaRPr sz="2400">
              <a:solidFill>
                <a:srgbClr val="65738B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5738B"/>
              </a:buClr>
              <a:buSzPts val="2400"/>
              <a:buChar char="●"/>
            </a:pPr>
            <a:r>
              <a:rPr lang="en" sz="2400">
                <a:solidFill>
                  <a:srgbClr val="65738B"/>
                </a:solidFill>
              </a:rPr>
              <a:t>“Privilege Escalation”</a:t>
            </a:r>
            <a:endParaRPr sz="2400">
              <a:solidFill>
                <a:srgbClr val="65738B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5738B"/>
              </a:buClr>
              <a:buSzPts val="2400"/>
              <a:buChar char="●"/>
            </a:pPr>
            <a:r>
              <a:rPr lang="en" sz="2400">
                <a:solidFill>
                  <a:srgbClr val="65738B"/>
                </a:solidFill>
              </a:rPr>
              <a:t>Acting through browser extension = benefit of extension’s higher privileges.</a:t>
            </a:r>
            <a:endParaRPr sz="2400">
              <a:solidFill>
                <a:srgbClr val="65738B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D7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38B"/>
                </a:solidFill>
              </a:rPr>
              <a:t>SOP explained</a:t>
            </a:r>
            <a:endParaRPr>
              <a:solidFill>
                <a:srgbClr val="65738B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5738B"/>
              </a:buClr>
              <a:buSzPts val="2400"/>
              <a:buChar char="●"/>
            </a:pPr>
            <a:r>
              <a:rPr lang="en" sz="2400">
                <a:solidFill>
                  <a:srgbClr val="65738B"/>
                </a:solidFill>
              </a:rPr>
              <a:t>“Same-Origin Policy”</a:t>
            </a:r>
            <a:endParaRPr sz="2400">
              <a:solidFill>
                <a:srgbClr val="65738B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5738B"/>
              </a:buClr>
              <a:buSzPts val="2400"/>
              <a:buChar char="●"/>
            </a:pPr>
            <a:r>
              <a:rPr lang="en" sz="2400">
                <a:solidFill>
                  <a:srgbClr val="65738B"/>
                </a:solidFill>
              </a:rPr>
              <a:t>Several boxes, several items in each box, can’t interact with items in other boxes.</a:t>
            </a:r>
            <a:endParaRPr sz="2400">
              <a:solidFill>
                <a:srgbClr val="65738B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5738B"/>
              </a:buClr>
              <a:buSzPts val="2400"/>
              <a:buChar char="●"/>
            </a:pPr>
            <a:r>
              <a:rPr lang="en" sz="2400">
                <a:solidFill>
                  <a:srgbClr val="65738B"/>
                </a:solidFill>
              </a:rPr>
              <a:t>Long standing (1995) internet security cornerstone</a:t>
            </a:r>
            <a:endParaRPr sz="2400">
              <a:solidFill>
                <a:srgbClr val="65738B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5738B"/>
              </a:buClr>
              <a:buSzPts val="2400"/>
              <a:buChar char="●"/>
            </a:pPr>
            <a:r>
              <a:rPr lang="en" sz="2400">
                <a:solidFill>
                  <a:srgbClr val="65738B"/>
                </a:solidFill>
              </a:rPr>
              <a:t>Applies to HTTP cookies, web applications, scripts, CSS, images, etc.</a:t>
            </a:r>
            <a:endParaRPr sz="2400">
              <a:solidFill>
                <a:srgbClr val="65738B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D7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38B"/>
                </a:solidFill>
              </a:rPr>
              <a:t>Explanation, cont’d.</a:t>
            </a:r>
            <a:endParaRPr>
              <a:solidFill>
                <a:srgbClr val="65738B"/>
              </a:solidFill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5738B"/>
              </a:buClr>
              <a:buSzPts val="2400"/>
              <a:buChar char="●"/>
            </a:pPr>
            <a:r>
              <a:rPr lang="en" sz="2400">
                <a:solidFill>
                  <a:srgbClr val="65738B"/>
                </a:solidFill>
              </a:rPr>
              <a:t>SOP circumvented: malicious scripts are free to run at user-given extension privilege levels</a:t>
            </a:r>
            <a:endParaRPr sz="2400">
              <a:solidFill>
                <a:srgbClr val="65738B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5738B"/>
              </a:buClr>
              <a:buSzPts val="2400"/>
              <a:buChar char="●"/>
            </a:pPr>
            <a:r>
              <a:rPr lang="en" sz="2400">
                <a:solidFill>
                  <a:srgbClr val="65738B"/>
                </a:solidFill>
              </a:rPr>
              <a:t>Can read browser history, personal data (cookies)</a:t>
            </a:r>
            <a:endParaRPr sz="2400">
              <a:solidFill>
                <a:srgbClr val="65738B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5738B"/>
              </a:buClr>
              <a:buSzPts val="2400"/>
              <a:buChar char="●"/>
            </a:pPr>
            <a:r>
              <a:rPr lang="en" sz="2400">
                <a:solidFill>
                  <a:srgbClr val="65738B"/>
                </a:solidFill>
              </a:rPr>
              <a:t>Can write to bookmarks, download and save files</a:t>
            </a:r>
            <a:endParaRPr sz="2400">
              <a:solidFill>
                <a:srgbClr val="65738B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5738B"/>
              </a:buClr>
              <a:buSzPts val="2400"/>
              <a:buChar char="●"/>
            </a:pPr>
            <a:r>
              <a:rPr lang="en" sz="2400">
                <a:solidFill>
                  <a:srgbClr val="65738B"/>
                </a:solidFill>
              </a:rPr>
              <a:t>Scope depends on amount of accessing rights required by the extension in order to run.</a:t>
            </a:r>
            <a:endParaRPr sz="2400">
              <a:solidFill>
                <a:srgbClr val="65738B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D7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38B"/>
                </a:solidFill>
              </a:rPr>
              <a:t>Implications</a:t>
            </a:r>
            <a:endParaRPr>
              <a:solidFill>
                <a:srgbClr val="65738B"/>
              </a:solidFill>
            </a:endParaRPr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5738B"/>
              </a:buClr>
              <a:buSzPts val="2400"/>
              <a:buChar char="●"/>
            </a:pPr>
            <a:r>
              <a:rPr lang="en" sz="2400">
                <a:solidFill>
                  <a:srgbClr val="65738B"/>
                </a:solidFill>
              </a:rPr>
              <a:t>Major security flaw in a widely used aspect of modern internet browsing</a:t>
            </a:r>
            <a:endParaRPr sz="2400">
              <a:solidFill>
                <a:srgbClr val="65738B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5738B"/>
              </a:buClr>
              <a:buSzPts val="2400"/>
              <a:buChar char="●"/>
            </a:pPr>
            <a:r>
              <a:rPr lang="en" sz="2400">
                <a:solidFill>
                  <a:srgbClr val="65738B"/>
                </a:solidFill>
              </a:rPr>
              <a:t>Could mean large-scale overhaul of browser extension building and curation.</a:t>
            </a:r>
            <a:endParaRPr sz="2400">
              <a:solidFill>
                <a:srgbClr val="65738B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D7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38B"/>
                </a:solidFill>
              </a:rPr>
              <a:t>Solutions</a:t>
            </a:r>
            <a:endParaRPr>
              <a:solidFill>
                <a:srgbClr val="65738B"/>
              </a:solidFill>
            </a:endParaRPr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5738B"/>
              </a:buClr>
              <a:buSzPts val="2400"/>
              <a:buChar char="●"/>
            </a:pPr>
            <a:r>
              <a:rPr lang="en" sz="2400">
                <a:solidFill>
                  <a:srgbClr val="65738B"/>
                </a:solidFill>
              </a:rPr>
              <a:t>Short term:</a:t>
            </a:r>
            <a:endParaRPr sz="2400">
              <a:solidFill>
                <a:srgbClr val="65738B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65738B"/>
              </a:buClr>
              <a:buSzPts val="2400"/>
              <a:buChar char="○"/>
            </a:pPr>
            <a:r>
              <a:rPr lang="en" sz="2400">
                <a:solidFill>
                  <a:srgbClr val="65738B"/>
                </a:solidFill>
              </a:rPr>
              <a:t>Online extension testing tool</a:t>
            </a:r>
            <a:endParaRPr sz="2400">
              <a:solidFill>
                <a:srgbClr val="65738B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5738B"/>
              </a:buClr>
              <a:buSzPts val="2400"/>
              <a:buChar char="●"/>
            </a:pPr>
            <a:r>
              <a:rPr lang="en" sz="2400">
                <a:solidFill>
                  <a:srgbClr val="65738B"/>
                </a:solidFill>
              </a:rPr>
              <a:t>Long term:</a:t>
            </a:r>
            <a:endParaRPr sz="2400">
              <a:solidFill>
                <a:srgbClr val="65738B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65738B"/>
              </a:buClr>
              <a:buSzPts val="2400"/>
              <a:buChar char="○"/>
            </a:pPr>
            <a:r>
              <a:rPr lang="en" sz="2400">
                <a:solidFill>
                  <a:srgbClr val="65738B"/>
                </a:solidFill>
              </a:rPr>
              <a:t>Parsimonious extension privilege granting?</a:t>
            </a:r>
            <a:endParaRPr sz="2400">
              <a:solidFill>
                <a:srgbClr val="65738B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65738B"/>
              </a:buClr>
              <a:buSzPts val="2400"/>
              <a:buChar char="○"/>
            </a:pPr>
            <a:r>
              <a:rPr lang="en" sz="2400">
                <a:solidFill>
                  <a:srgbClr val="65738B"/>
                </a:solidFill>
              </a:rPr>
              <a:t>Rework of 20+ year old protocol?</a:t>
            </a:r>
            <a:endParaRPr sz="2400">
              <a:solidFill>
                <a:srgbClr val="65738B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65738B"/>
              </a:buClr>
              <a:buSzPts val="2400"/>
              <a:buChar char="○"/>
            </a:pPr>
            <a:r>
              <a:rPr lang="en" sz="2400">
                <a:solidFill>
                  <a:srgbClr val="65738B"/>
                </a:solidFill>
              </a:rPr>
              <a:t>Stricter browser extension regulations?</a:t>
            </a:r>
            <a:endParaRPr sz="2400">
              <a:solidFill>
                <a:srgbClr val="65738B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65738B"/>
              </a:buClr>
              <a:buSzPts val="2400"/>
              <a:buChar char="○"/>
            </a:pPr>
            <a:r>
              <a:rPr lang="en" sz="2400">
                <a:solidFill>
                  <a:srgbClr val="65738B"/>
                </a:solidFill>
              </a:rPr>
              <a:t>Scaling back extension dependence?</a:t>
            </a:r>
            <a:endParaRPr sz="2400">
              <a:solidFill>
                <a:srgbClr val="65738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