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311699" y="1677674"/>
            <a:ext cx="8520602" cy="1119601"/>
          </a:xfrm>
          <a:prstGeom prst="rect">
            <a:avLst/>
          </a:prstGeom>
        </p:spPr>
        <p:txBody>
          <a:bodyPr/>
          <a:lstStyle/>
          <a:p>
            <a:pPr/>
            <a:r>
              <a:t>快速抄襲偵測器</a:t>
            </a:r>
          </a:p>
        </p:txBody>
      </p:sp>
      <p:sp>
        <p:nvSpPr>
          <p:cNvPr id="110" name="Google Shape;55;p13"/>
          <p:cNvSpPr txBox="1"/>
          <p:nvPr>
            <p:ph type="subTitle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/>
          <a:p>
            <a:pPr marL="0" indent="0" defTabSz="530351">
              <a:defRPr sz="1624"/>
            </a:pPr>
            <a:r>
              <a:t>S1051553 葉鍵均</a:t>
            </a:r>
          </a:p>
          <a:p>
            <a:pPr marL="0" indent="0" defTabSz="530351">
              <a:defRPr sz="1624"/>
            </a:pPr>
            <a:r>
              <a:t>S1053352 龍皓璋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09;p22"/>
          <p:cNvSpPr txBox="1"/>
          <p:nvPr>
            <p:ph type="title"/>
          </p:nvPr>
        </p:nvSpPr>
        <p:spPr>
          <a:xfrm>
            <a:off x="311699" y="445025"/>
            <a:ext cx="8520602" cy="685175"/>
          </a:xfrm>
          <a:prstGeom prst="rect">
            <a:avLst/>
          </a:prstGeom>
        </p:spPr>
        <p:txBody>
          <a:bodyPr/>
          <a:lstStyle>
            <a:lvl1pPr defTabSz="365760">
              <a:defRPr sz="3200"/>
            </a:lvl1pPr>
          </a:lstStyle>
          <a:p>
            <a:pPr/>
            <a:r>
              <a:t>運作流程</a:t>
            </a:r>
          </a:p>
        </p:txBody>
      </p:sp>
      <p:sp>
        <p:nvSpPr>
          <p:cNvPr id="138" name="Google Shape;110;p2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>
              <a:buFontTx/>
              <a:buAutoNum type="arabicPeriod" startAt="1"/>
            </a:pPr>
            <a:r>
              <a:t>文件放進in資料夾</a:t>
            </a:r>
          </a:p>
          <a:p>
            <a:pPr>
              <a:buFontTx/>
              <a:buAutoNum type="arabicPeriod" startAt="1"/>
            </a:pPr>
            <a:r>
              <a:t>程式判斷文件夾內文件的數量</a:t>
            </a:r>
          </a:p>
          <a:p>
            <a:pPr>
              <a:buFontTx/>
              <a:buAutoNum type="arabicPeriod" startAt="1"/>
            </a:pPr>
            <a:r>
              <a:t>進行比對</a:t>
            </a:r>
          </a:p>
          <a:p>
            <a:pPr>
              <a:buFontTx/>
              <a:buAutoNum type="arabicPeriod" startAt="1"/>
            </a:pPr>
            <a:r>
              <a:t>將結果輸出到單獨txt檔案</a:t>
            </a:r>
          </a:p>
          <a:p>
            <a:pPr>
              <a:buFontTx/>
              <a:buAutoNum type="arabicPeriod" startAt="1"/>
            </a:pPr>
            <a:r>
              <a:t>輸出相似度較高或者沒有相似度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15;p23"/>
          <p:cNvSpPr txBox="1"/>
          <p:nvPr>
            <p:ph type="title"/>
          </p:nvPr>
        </p:nvSpPr>
        <p:spPr>
          <a:xfrm>
            <a:off x="311699" y="445025"/>
            <a:ext cx="8520602" cy="666958"/>
          </a:xfrm>
          <a:prstGeom prst="rect">
            <a:avLst/>
          </a:prstGeom>
        </p:spPr>
        <p:txBody>
          <a:bodyPr/>
          <a:lstStyle>
            <a:lvl1pPr defTabSz="365760">
              <a:defRPr sz="3200"/>
            </a:lvl1pPr>
          </a:lstStyle>
          <a:p>
            <a:pPr/>
            <a:r>
              <a:t>程式結果</a:t>
            </a:r>
          </a:p>
        </p:txBody>
      </p:sp>
      <p:sp>
        <p:nvSpPr>
          <p:cNvPr id="141" name="Google Shape;116;p2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</a:pPr>
          </a:p>
        </p:txBody>
      </p:sp>
      <p:pic>
        <p:nvPicPr>
          <p:cNvPr id="142" name="Google Shape;117;p23" descr="Google Shape;117;p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175" y="1242275"/>
            <a:ext cx="7536100" cy="3513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22;p24"/>
          <p:cNvSpPr txBox="1"/>
          <p:nvPr>
            <p:ph type="title"/>
          </p:nvPr>
        </p:nvSpPr>
        <p:spPr>
          <a:xfrm>
            <a:off x="311699" y="445025"/>
            <a:ext cx="8520602" cy="674142"/>
          </a:xfrm>
          <a:prstGeom prst="rect">
            <a:avLst/>
          </a:prstGeom>
        </p:spPr>
        <p:txBody>
          <a:bodyPr/>
          <a:lstStyle>
            <a:lvl1pPr defTabSz="365760">
              <a:defRPr sz="3200"/>
            </a:lvl1pPr>
          </a:lstStyle>
          <a:p>
            <a:pPr/>
            <a:r>
              <a:t>程式結果</a:t>
            </a:r>
          </a:p>
        </p:txBody>
      </p:sp>
      <p:sp>
        <p:nvSpPr>
          <p:cNvPr id="145" name="Google Shape;123;p2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</a:pPr>
          </a:p>
        </p:txBody>
      </p:sp>
      <p:pic>
        <p:nvPicPr>
          <p:cNvPr id="146" name="Google Shape;124;p24" descr="Google Shape;124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7275" y="1761200"/>
            <a:ext cx="7969451" cy="2643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29;p2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/>
          <a:p>
            <a:pPr defTabSz="877823">
              <a:defRPr sz="2688"/>
            </a:pPr>
          </a:p>
        </p:txBody>
      </p:sp>
      <p:sp>
        <p:nvSpPr>
          <p:cNvPr id="149" name="Google Shape;130;p2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</a:pPr>
          </a:p>
        </p:txBody>
      </p:sp>
      <p:pic>
        <p:nvPicPr>
          <p:cNvPr id="150" name="Google Shape;131;p25" descr="Google Shape;131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3449" y="176899"/>
            <a:ext cx="7517098" cy="4789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36;p2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algn="ctr" defTabSz="877823">
              <a:defRPr sz="2688"/>
            </a:lvl1pPr>
          </a:lstStyle>
          <a:p>
            <a:pPr/>
            <a:r>
              <a:t>Demo</a:t>
            </a:r>
          </a:p>
        </p:txBody>
      </p:sp>
      <p:sp>
        <p:nvSpPr>
          <p:cNvPr id="153" name="Google Shape;137;p2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60;p14"/>
          <p:cNvSpPr txBox="1"/>
          <p:nvPr>
            <p:ph type="title"/>
          </p:nvPr>
        </p:nvSpPr>
        <p:spPr>
          <a:xfrm>
            <a:off x="311699" y="445025"/>
            <a:ext cx="8520602" cy="675848"/>
          </a:xfrm>
          <a:prstGeom prst="rect">
            <a:avLst/>
          </a:prstGeom>
        </p:spPr>
        <p:txBody>
          <a:bodyPr/>
          <a:lstStyle>
            <a:lvl1pPr defTabSz="365760">
              <a:defRPr sz="3200"/>
            </a:lvl1pPr>
          </a:lstStyle>
          <a:p>
            <a:pPr/>
            <a:r>
              <a:t>專題動機</a:t>
            </a:r>
          </a:p>
        </p:txBody>
      </p:sp>
      <p:sp>
        <p:nvSpPr>
          <p:cNvPr id="113" name="Google Shape;61;p1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t> 	因為現在有不少的學術資料可以輕易地在互聯網上面取得，而這類型的學術資料都是有學生辛苦研究出來的，並有著作權和知識產權的問題。</a:t>
            </a:r>
          </a:p>
          <a:p>
            <a:pPr marL="0" indent="0" algn="ctr">
              <a:spcBef>
                <a:spcPts val="1600"/>
              </a:spcBef>
              <a:buSzTx/>
              <a:buNone/>
            </a:pPr>
            <a:r>
              <a:t>	作為一名大學生，我們應該意識到知識產權的重要性，不應抄襲他人的研究成果，並據為己有，再加上學生數目眾多，助教不可能有時間檢查每一位同學的作業內容，因此想為老師和助教減輕負擔，才想進行有關抄襲偵測器方面的題目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66;p15"/>
          <p:cNvSpPr txBox="1"/>
          <p:nvPr>
            <p:ph type="title"/>
          </p:nvPr>
        </p:nvSpPr>
        <p:spPr>
          <a:xfrm>
            <a:off x="311699" y="424705"/>
            <a:ext cx="8520602" cy="672911"/>
          </a:xfrm>
          <a:prstGeom prst="rect">
            <a:avLst/>
          </a:prstGeom>
        </p:spPr>
        <p:txBody>
          <a:bodyPr/>
          <a:lstStyle>
            <a:lvl1pPr defTabSz="365760">
              <a:defRPr sz="3200"/>
            </a:lvl1pPr>
          </a:lstStyle>
          <a:p>
            <a:pPr/>
            <a:r>
              <a:t>系統架構</a:t>
            </a:r>
          </a:p>
        </p:txBody>
      </p:sp>
      <p:sp>
        <p:nvSpPr>
          <p:cNvPr id="116" name="Google Shape;67;p1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Linux ：</a:t>
            </a:r>
          </a:p>
          <a:p>
            <a:pPr indent="-298450">
              <a:spcBef>
                <a:spcPts val="1600"/>
              </a:spcBef>
              <a:buClr>
                <a:srgbClr val="000000"/>
              </a:buClr>
            </a:pPr>
            <a:r>
              <a:t>Ubuntu Desktop 18.04 x64 </a:t>
            </a:r>
          </a:p>
          <a:p>
            <a:pPr indent="-298450">
              <a:buClr>
                <a:srgbClr val="000000"/>
              </a:buClr>
            </a:pPr>
            <a:r>
              <a:t>perl script(main)</a:t>
            </a:r>
          </a:p>
          <a:p>
            <a:pPr indent="-298450">
              <a:buClr>
                <a:srgbClr val="000000"/>
              </a:buClr>
            </a:pPr>
            <a:r>
              <a:t>shell script(support)</a:t>
            </a:r>
          </a:p>
          <a:p>
            <a:pPr marL="0" indent="457200">
              <a:spcBef>
                <a:spcPts val="1200"/>
              </a:spcBef>
              <a:buSzTx/>
              <a:buNone/>
            </a:pPr>
          </a:p>
          <a:p>
            <a:pPr marL="0" indent="0">
              <a:spcBef>
                <a:spcPts val="1200"/>
              </a:spcBef>
              <a:buSzTx/>
              <a:buNone/>
            </a:pPr>
            <a:r>
              <a:t>	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72;p16"/>
          <p:cNvSpPr txBox="1"/>
          <p:nvPr>
            <p:ph type="title"/>
          </p:nvPr>
        </p:nvSpPr>
        <p:spPr>
          <a:xfrm>
            <a:off x="311699" y="445025"/>
            <a:ext cx="8520602" cy="669459"/>
          </a:xfrm>
          <a:prstGeom prst="rect">
            <a:avLst/>
          </a:prstGeom>
        </p:spPr>
        <p:txBody>
          <a:bodyPr/>
          <a:lstStyle>
            <a:lvl1pPr defTabSz="365760">
              <a:defRPr sz="3200"/>
            </a:lvl1pPr>
          </a:lstStyle>
          <a:p>
            <a:pPr/>
            <a:r>
              <a:t>設計方向</a:t>
            </a:r>
          </a:p>
        </p:txBody>
      </p:sp>
      <p:sp>
        <p:nvSpPr>
          <p:cNvPr id="119" name="Google Shape;73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298450">
              <a:spcBef>
                <a:spcPts val="1200"/>
              </a:spcBef>
              <a:buClr>
                <a:srgbClr val="000000"/>
              </a:buClr>
            </a:pPr>
            <a:r>
              <a:t>自動讀取文件夾內文件</a:t>
            </a:r>
          </a:p>
          <a:p>
            <a:pPr indent="-298450">
              <a:buClr>
                <a:srgbClr val="000000"/>
              </a:buClr>
            </a:pPr>
            <a:r>
              <a:t>程式可以進行文字的對比</a:t>
            </a:r>
          </a:p>
          <a:p>
            <a:pPr indent="-298450">
              <a:buClr>
                <a:srgbClr val="000000"/>
              </a:buClr>
            </a:pPr>
            <a:r>
              <a:t>計算兩份或多份文件的相似度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78;p17"/>
          <p:cNvSpPr txBox="1"/>
          <p:nvPr>
            <p:ph type="title"/>
          </p:nvPr>
        </p:nvSpPr>
        <p:spPr>
          <a:xfrm>
            <a:off x="311699" y="404385"/>
            <a:ext cx="8520602" cy="675888"/>
          </a:xfrm>
          <a:prstGeom prst="rect">
            <a:avLst/>
          </a:prstGeom>
        </p:spPr>
        <p:txBody>
          <a:bodyPr/>
          <a:lstStyle>
            <a:lvl1pPr defTabSz="365760">
              <a:defRPr sz="3200"/>
            </a:lvl1pPr>
          </a:lstStyle>
          <a:p>
            <a:pPr/>
            <a:r>
              <a:t>進行文字的對比</a:t>
            </a:r>
          </a:p>
        </p:txBody>
      </p:sp>
      <p:sp>
        <p:nvSpPr>
          <p:cNvPr id="122" name="Google Shape;79;p1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</a:pPr>
          </a:p>
        </p:txBody>
      </p:sp>
      <p:pic>
        <p:nvPicPr>
          <p:cNvPr id="123" name="Google Shape;80;p17" descr="Google Shape;80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1624" y="2004999"/>
            <a:ext cx="5800726" cy="1133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85;p18"/>
          <p:cNvSpPr txBox="1"/>
          <p:nvPr>
            <p:ph type="title"/>
          </p:nvPr>
        </p:nvSpPr>
        <p:spPr>
          <a:xfrm>
            <a:off x="311699" y="445025"/>
            <a:ext cx="8520602" cy="674221"/>
          </a:xfrm>
          <a:prstGeom prst="rect">
            <a:avLst/>
          </a:prstGeom>
        </p:spPr>
        <p:txBody>
          <a:bodyPr/>
          <a:lstStyle/>
          <a:p>
            <a:pPr defTabSz="365760">
              <a:defRPr sz="3200"/>
            </a:pPr>
            <a:r>
              <a:t>進行文字的對比 </a:t>
            </a:r>
          </a:p>
          <a:p>
            <a:pPr defTabSz="365760">
              <a:defRPr sz="3200"/>
            </a:pPr>
          </a:p>
        </p:txBody>
      </p:sp>
      <p:sp>
        <p:nvSpPr>
          <p:cNvPr id="126" name="Google Shape;86;p1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>
              <a:buFontTx/>
              <a:buAutoNum type="arabicPeriod" startAt="1"/>
            </a:pPr>
            <a:r>
              <a:t>Hong Kong is a good city this city has many very good restaurant and views</a:t>
            </a:r>
          </a:p>
          <a:p>
            <a:pPr>
              <a:buFontTx/>
              <a:buAutoNum type="arabicPeriod" startAt="1"/>
            </a:pPr>
            <a:r>
              <a:t>there are many restaurants in Hong Kong many tourist are very like</a:t>
            </a:r>
          </a:p>
          <a:p>
            <a:pPr>
              <a:buFontTx/>
              <a:buAutoNum type="arabicPeriod" startAt="1"/>
            </a:pPr>
            <a:r>
              <a:t>there are many good restaurants and views in Hong Kong tourist love to eat those restaurants</a:t>
            </a:r>
          </a:p>
          <a:p>
            <a:pPr>
              <a:buFontTx/>
              <a:buAutoNum type="arabicPeriod" startAt="1"/>
            </a:pPr>
            <a:r>
              <a:t>there are many good restaurant in Hong Kong these foods attract those tourist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91;p19"/>
          <p:cNvSpPr txBox="1"/>
          <p:nvPr>
            <p:ph type="title"/>
          </p:nvPr>
        </p:nvSpPr>
        <p:spPr>
          <a:xfrm>
            <a:off x="311699" y="404385"/>
            <a:ext cx="8520602" cy="648504"/>
          </a:xfrm>
          <a:prstGeom prst="rect">
            <a:avLst/>
          </a:prstGeom>
        </p:spPr>
        <p:txBody>
          <a:bodyPr/>
          <a:lstStyle/>
          <a:p>
            <a:pPr defTabSz="365760">
              <a:defRPr sz="3200"/>
            </a:pPr>
            <a:r>
              <a:t>進行文字的對比 </a:t>
            </a:r>
          </a:p>
          <a:p>
            <a:pPr defTabSz="365760">
              <a:defRPr sz="3200"/>
            </a:pPr>
          </a:p>
        </p:txBody>
      </p:sp>
      <p:pic>
        <p:nvPicPr>
          <p:cNvPr id="129" name="Google Shape;92;p19" descr="Google Shape;92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8750" y="1226825"/>
            <a:ext cx="6086476" cy="3028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97;p20"/>
          <p:cNvSpPr txBox="1"/>
          <p:nvPr>
            <p:ph type="title"/>
          </p:nvPr>
        </p:nvSpPr>
        <p:spPr>
          <a:xfrm>
            <a:off x="311699" y="445025"/>
            <a:ext cx="8520602" cy="682595"/>
          </a:xfrm>
          <a:prstGeom prst="rect">
            <a:avLst/>
          </a:prstGeom>
        </p:spPr>
        <p:txBody>
          <a:bodyPr/>
          <a:lstStyle/>
          <a:p>
            <a:pPr defTabSz="365760">
              <a:defRPr sz="3200"/>
            </a:pPr>
            <a:r>
              <a:t>進行文字的對比 </a:t>
            </a:r>
          </a:p>
          <a:p>
            <a:pPr defTabSz="365760">
              <a:defRPr sz="3200"/>
            </a:pPr>
          </a:p>
        </p:txBody>
      </p:sp>
      <p:sp>
        <p:nvSpPr>
          <p:cNvPr id="132" name="Google Shape;98;p2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457200">
              <a:spcBef>
                <a:spcPts val="1200"/>
              </a:spcBef>
              <a:buSzTx/>
              <a:buNone/>
            </a:pPr>
          </a:p>
          <a:p>
            <a:pPr indent="-298450">
              <a:spcBef>
                <a:spcPts val="1200"/>
              </a:spcBef>
              <a:buClr>
                <a:srgbClr val="000000"/>
              </a:buClr>
            </a:pPr>
            <a:r>
              <a:t>Vs= [1,1,1,1,1,2,1,1,1,1,1,1,1,1,0,0,0,0,0,0,0,0,0,0,0,0]</a:t>
            </a:r>
          </a:p>
          <a:p>
            <a:pPr indent="-298450">
              <a:buClr>
                <a:srgbClr val="000000"/>
              </a:buClr>
            </a:pPr>
            <a:r>
              <a:t>V1=[1,1,0,0,1,0,0,0,1,1,0,1,1,1,1,0,1,1,0,0,0,0,1,1,0,0]</a:t>
            </a:r>
          </a:p>
          <a:p>
            <a:pPr indent="-298450">
              <a:buClr>
                <a:srgbClr val="000000"/>
              </a:buClr>
            </a:pPr>
            <a:r>
              <a:t>V2=[1,1,0,0,0,0,0,0,1,0,1,1,1,1,1,1,0,1,0,1,1,1,1,1,1,0]</a:t>
            </a:r>
          </a:p>
          <a:p>
            <a:pPr indent="-298450">
              <a:buClr>
                <a:srgbClr val="000000"/>
              </a:buClr>
            </a:pPr>
            <a:r>
              <a:t>V3=[1,1,0,0,0,0,0,0,1,0,1,1,0,0,0,1,0,1,1,1,0,1,1,1,0,1]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03;p21"/>
          <p:cNvSpPr txBox="1"/>
          <p:nvPr>
            <p:ph type="title"/>
          </p:nvPr>
        </p:nvSpPr>
        <p:spPr>
          <a:xfrm>
            <a:off x="311699" y="445025"/>
            <a:ext cx="8520602" cy="684580"/>
          </a:xfrm>
          <a:prstGeom prst="rect">
            <a:avLst/>
          </a:prstGeom>
        </p:spPr>
        <p:txBody>
          <a:bodyPr/>
          <a:lstStyle/>
          <a:p>
            <a:pPr defTabSz="365760">
              <a:defRPr sz="3200"/>
            </a:pPr>
            <a:r>
              <a:t>進行文字的對比相似度結果 </a:t>
            </a:r>
          </a:p>
          <a:p>
            <a:pPr defTabSz="365760">
              <a:defRPr sz="3200"/>
            </a:pPr>
          </a:p>
          <a:p>
            <a:pPr defTabSz="365760">
              <a:defRPr sz="3200"/>
            </a:pPr>
          </a:p>
          <a:p>
            <a:pPr defTabSz="365760">
              <a:defRPr sz="3200"/>
            </a:pPr>
          </a:p>
          <a:p>
            <a:pPr defTabSz="365760">
              <a:defRPr sz="3200"/>
            </a:pPr>
          </a:p>
        </p:txBody>
      </p:sp>
      <p:sp>
        <p:nvSpPr>
          <p:cNvPr id="135" name="Google Shape;104;p2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298450">
              <a:spcBef>
                <a:spcPts val="1200"/>
              </a:spcBef>
              <a:buClr>
                <a:srgbClr val="000000"/>
              </a:buClr>
            </a:pPr>
            <a:r>
              <a:t>Cos_sim(Vs,V1)=0.53813823519705</a:t>
            </a:r>
          </a:p>
          <a:p>
            <a:pPr indent="-298450">
              <a:buClr>
                <a:srgbClr val="000000"/>
              </a:buClr>
            </a:pPr>
            <a:r>
              <a:t>Cos_sim(Vs,V2)=0.42443734381358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