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8" r:id="rId13"/>
    <p:sldId id="25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2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F597-DB56-4381-9292-2DD350BB8C85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A680-35D0-42B2-A614-DC1AC262B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94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F597-DB56-4381-9292-2DD350BB8C85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A680-35D0-42B2-A614-DC1AC262B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42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F597-DB56-4381-9292-2DD350BB8C85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A680-35D0-42B2-A614-DC1AC262B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98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F597-DB56-4381-9292-2DD350BB8C85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A680-35D0-42B2-A614-DC1AC262B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35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F597-DB56-4381-9292-2DD350BB8C85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A680-35D0-42B2-A614-DC1AC262B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26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F597-DB56-4381-9292-2DD350BB8C85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A680-35D0-42B2-A614-DC1AC262B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5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F597-DB56-4381-9292-2DD350BB8C85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A680-35D0-42B2-A614-DC1AC262B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73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F597-DB56-4381-9292-2DD350BB8C85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A680-35D0-42B2-A614-DC1AC262B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78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F597-DB56-4381-9292-2DD350BB8C85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A680-35D0-42B2-A614-DC1AC262B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05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F597-DB56-4381-9292-2DD350BB8C85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A680-35D0-42B2-A614-DC1AC262B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3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F597-DB56-4381-9292-2DD350BB8C85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A680-35D0-42B2-A614-DC1AC262B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84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4F597-DB56-4381-9292-2DD350BB8C85}" type="datetimeFigureOut">
              <a:rPr lang="zh-TW" altLang="en-US" smtClean="0"/>
              <a:t>2019/4/29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A680-35D0-42B2-A614-DC1AC262B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40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快速抄襲偵測器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S1051553 </a:t>
            </a:r>
            <a:r>
              <a:rPr lang="zh-CN" altLang="en-US" dirty="0" smtClean="0"/>
              <a:t>葉鍵均</a:t>
            </a:r>
            <a:endParaRPr lang="en-US" altLang="zh-CN" dirty="0" smtClean="0"/>
          </a:p>
          <a:p>
            <a:r>
              <a:rPr lang="en-US" altLang="zh-CN" dirty="0" smtClean="0"/>
              <a:t>S1053352 </a:t>
            </a:r>
            <a:r>
              <a:rPr lang="zh-CN" altLang="en-US" dirty="0" smtClean="0"/>
              <a:t>龍皓璋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9799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進行文字和程式的對比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sz="2800" dirty="0" err="1" smtClean="0"/>
              <a:t>Vs</a:t>
            </a:r>
            <a:r>
              <a:rPr lang="en-US" altLang="zh-CN" sz="2800" dirty="0" smtClean="0"/>
              <a:t>= [1,1,1,1,1,2,1,1,1,1,1,1,1,1,0,0,0,0,0,0,0,0,0,0,0,0]</a:t>
            </a:r>
            <a:endParaRPr lang="en-US" altLang="zh-TW" sz="2800" dirty="0" smtClean="0"/>
          </a:p>
          <a:p>
            <a:r>
              <a:rPr lang="en-US" altLang="zh-TW" sz="2800" dirty="0" smtClean="0"/>
              <a:t>V1</a:t>
            </a:r>
            <a:r>
              <a:rPr lang="en-US" altLang="zh-CN" sz="2800" dirty="0" smtClean="0"/>
              <a:t>=[1,1,0,0,1,0,0,0,1,1,0,1,1,1,1,0,1,1,0,0,0,0,1,1,0,0]</a:t>
            </a:r>
            <a:endParaRPr lang="en-US" altLang="zh-TW" sz="2800" dirty="0" smtClean="0"/>
          </a:p>
          <a:p>
            <a:r>
              <a:rPr lang="en-US" altLang="zh-TW" sz="2800" dirty="0" smtClean="0"/>
              <a:t>V2</a:t>
            </a:r>
            <a:r>
              <a:rPr lang="en-US" altLang="zh-CN" sz="2800" dirty="0" smtClean="0"/>
              <a:t>=[1,1,0,0,0,0,0,0,1,0,1,1,1,1,1,1,0,1,0,1,1,1,1,1,1,0]</a:t>
            </a:r>
            <a:endParaRPr lang="en-US" altLang="zh-TW" sz="2800" dirty="0" smtClean="0"/>
          </a:p>
          <a:p>
            <a:r>
              <a:rPr lang="en-US" altLang="zh-TW" sz="2800" dirty="0" smtClean="0"/>
              <a:t>V3</a:t>
            </a:r>
            <a:r>
              <a:rPr lang="en-US" altLang="zh-CN" sz="2800" dirty="0" smtClean="0"/>
              <a:t>=[1,1,0,0,0,0,0,0,1,0,1,1,0,0,0,1,0,1,1,1,0,1,1,1,0,1]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41066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計算兩份或多份文件的相似度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自定義抄襲相似度：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Cos_sim</a:t>
            </a:r>
            <a:r>
              <a:rPr lang="en-US" altLang="zh-TW" dirty="0" smtClean="0"/>
              <a:t>(Vs,V1</a:t>
            </a:r>
            <a:r>
              <a:rPr lang="en-US" altLang="zh-TW" dirty="0" smtClean="0"/>
              <a:t>)</a:t>
            </a:r>
            <a:r>
              <a:rPr lang="en-US" altLang="zh-CN" dirty="0" smtClean="0"/>
              <a:t>=0.53813823519705</a:t>
            </a:r>
            <a:endParaRPr lang="en-US" altLang="zh-TW" dirty="0" smtClean="0"/>
          </a:p>
          <a:p>
            <a:r>
              <a:rPr lang="en-US" altLang="zh-TW" dirty="0" err="1" smtClean="0"/>
              <a:t>Cos_sim</a:t>
            </a:r>
            <a:r>
              <a:rPr lang="en-US" altLang="zh-TW" dirty="0" smtClean="0"/>
              <a:t>(Vs,V2</a:t>
            </a:r>
            <a:r>
              <a:rPr lang="en-US" altLang="zh-TW" dirty="0" smtClean="0"/>
              <a:t>)</a:t>
            </a:r>
            <a:r>
              <a:rPr lang="en-US" altLang="zh-CN" dirty="0" smtClean="0"/>
              <a:t>=0.42443734381358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28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使用的</a:t>
            </a:r>
            <a:r>
              <a:rPr lang="en-US" altLang="zh-TW" dirty="0"/>
              <a:t>Linux</a:t>
            </a:r>
            <a:r>
              <a:rPr lang="zh-TW" altLang="en-US" dirty="0"/>
              <a:t>作業系統功能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Shellscript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TW" dirty="0" err="1" smtClean="0"/>
              <a:t>Crontab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</a:t>
            </a:r>
            <a:r>
              <a:rPr lang="en-US" altLang="zh-CN" dirty="0" smtClean="0"/>
              <a:t>iff</a:t>
            </a:r>
          </a:p>
          <a:p>
            <a:pPr lvl="1"/>
            <a:r>
              <a:rPr lang="en-US" altLang="zh-CN" dirty="0" err="1"/>
              <a:t>sdiff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Cat</a:t>
            </a:r>
          </a:p>
          <a:p>
            <a:pPr lvl="1"/>
            <a:r>
              <a:rPr lang="en-US" altLang="zh-CN" dirty="0" smtClean="0"/>
              <a:t>Cd</a:t>
            </a:r>
          </a:p>
          <a:p>
            <a:pPr lvl="1"/>
            <a:r>
              <a:rPr lang="en-US" altLang="zh-CN" dirty="0" smtClean="0"/>
              <a:t>If else</a:t>
            </a:r>
          </a:p>
          <a:p>
            <a:pPr lvl="1"/>
            <a:r>
              <a:rPr lang="en-US" altLang="zh-CN" dirty="0" smtClean="0"/>
              <a:t>For</a:t>
            </a:r>
          </a:p>
          <a:p>
            <a:pPr lvl="1"/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741" y="5517232"/>
            <a:ext cx="44005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1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計劃時間表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285678"/>
              </p:ext>
            </p:extLst>
          </p:nvPr>
        </p:nvGraphicFramePr>
        <p:xfrm>
          <a:off x="467544" y="3068960"/>
          <a:ext cx="8229600" cy="197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9864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13</a:t>
                      </a:r>
                      <a:r>
                        <a:rPr lang="zh-CN" altLang="en-US" dirty="0" smtClean="0"/>
                        <a:t>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TW" dirty="0" smtClean="0"/>
                        <a:t>20</a:t>
                      </a:r>
                      <a:r>
                        <a:rPr lang="zh-CN" altLang="en-US" dirty="0" smtClean="0"/>
                        <a:t>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TW" dirty="0" smtClean="0"/>
                        <a:t>27</a:t>
                      </a:r>
                      <a:r>
                        <a:rPr lang="zh-CN" altLang="en-US" dirty="0" smtClean="0"/>
                        <a:t>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TW" dirty="0" smtClean="0"/>
                        <a:t>10</a:t>
                      </a:r>
                      <a:r>
                        <a:rPr lang="zh-CN" altLang="en-US" dirty="0" smtClean="0"/>
                        <a:t>日</a:t>
                      </a:r>
                      <a:endParaRPr lang="zh-TW" altLang="en-US" dirty="0"/>
                    </a:p>
                  </a:txBody>
                  <a:tcPr/>
                </a:tc>
              </a:tr>
              <a:tr h="98640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完成自動讀取文件功能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完成文字對比功能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完成程式對比功能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檢查成效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55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專題動機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 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因為現在有不少的學術資料可以輕易地在互聯網上面取得，而這類型的學術資料都是有學生辛苦研究出來的，並有著作權和知識產權的問題。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作為一名大學生，我們應該意識到知識產權的重要性，不應抄襲他人的研究成果，並據為己有，再加上學生數目眾多，助教不可能有時間檢查每一位同學的作業內容，因此想為老師和助教減輕負擔，才想進行有關抄襲偵測器方面的題目。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2398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系統</a:t>
            </a:r>
            <a:r>
              <a:rPr lang="zh-CN" altLang="en-US" dirty="0" smtClean="0"/>
              <a:t>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Linux 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en-US" altLang="zh-TW" dirty="0" smtClean="0"/>
              <a:t>U</a:t>
            </a:r>
            <a:r>
              <a:rPr lang="en-US" altLang="zh-CN" dirty="0" smtClean="0"/>
              <a:t>buntu Desktop 18.04 x64 </a:t>
            </a:r>
          </a:p>
          <a:p>
            <a:pPr lvl="1"/>
            <a:r>
              <a:rPr lang="en-US" altLang="zh-CN" dirty="0" smtClean="0"/>
              <a:t>shell script(main)</a:t>
            </a:r>
          </a:p>
          <a:p>
            <a:pPr lvl="1"/>
            <a:r>
              <a:rPr lang="en-US" altLang="zh-CN" dirty="0" smtClean="0"/>
              <a:t>shell script compiler(main)</a:t>
            </a:r>
          </a:p>
          <a:p>
            <a:pPr lvl="1"/>
            <a:r>
              <a:rPr lang="en-US" altLang="zh-CN" dirty="0" smtClean="0"/>
              <a:t>notepad </a:t>
            </a:r>
            <a:r>
              <a:rPr lang="en-US" altLang="zh-CN" dirty="0"/>
              <a:t>C</a:t>
            </a:r>
            <a:r>
              <a:rPr lang="en-US" altLang="zh-CN" dirty="0" smtClean="0"/>
              <a:t>++ (</a:t>
            </a:r>
            <a:r>
              <a:rPr lang="en-US" altLang="zh-TW" dirty="0" smtClean="0"/>
              <a:t>Secondary </a:t>
            </a:r>
            <a:r>
              <a:rPr lang="en-US" altLang="zh-TW" dirty="0"/>
              <a:t>election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G++ compiler(</a:t>
            </a:r>
            <a:r>
              <a:rPr lang="en-US" altLang="zh-TW" dirty="0" smtClean="0"/>
              <a:t>Secondary </a:t>
            </a:r>
            <a:r>
              <a:rPr lang="en-US" altLang="zh-TW" dirty="0"/>
              <a:t>election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39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設計</a:t>
            </a:r>
            <a:r>
              <a:rPr lang="zh-CN" altLang="en-US" dirty="0"/>
              <a:t>方向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自動讀取文件夾內文件</a:t>
            </a:r>
            <a:endParaRPr lang="en-US" altLang="zh-CN" dirty="0" smtClean="0"/>
          </a:p>
          <a:p>
            <a:r>
              <a:rPr lang="zh-CN" altLang="en-US" dirty="0" smtClean="0"/>
              <a:t>程式可以進行文字和程式的對比</a:t>
            </a:r>
            <a:endParaRPr lang="en-US" altLang="zh-CN" dirty="0" smtClean="0"/>
          </a:p>
          <a:p>
            <a:r>
              <a:rPr lang="zh-CN" altLang="en-US" dirty="0" smtClean="0"/>
              <a:t>標記出相同和類似相同之地方</a:t>
            </a:r>
            <a:endParaRPr lang="en-US" altLang="zh-CN" dirty="0" smtClean="0"/>
          </a:p>
          <a:p>
            <a:r>
              <a:rPr lang="zh-CN" altLang="en-US" dirty="0" smtClean="0"/>
              <a:t>計算兩份或多份文件的相似度</a:t>
            </a:r>
            <a:endParaRPr lang="en-US" altLang="zh-CN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99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自動讀取文件夾內文件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自動排程運作時間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TW" sz="1400" dirty="0" smtClean="0"/>
              <a:t>	</a:t>
            </a:r>
            <a:r>
              <a:rPr lang="en-US" altLang="zh-TW" sz="1400" dirty="0" err="1" smtClean="0"/>
              <a:t>e.g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smtClean="0"/>
              <a:t>$ </a:t>
            </a:r>
            <a:r>
              <a:rPr lang="en-US" altLang="zh-TW" sz="1400" dirty="0" err="1"/>
              <a:t>crontab</a:t>
            </a:r>
            <a:r>
              <a:rPr lang="en-US" altLang="zh-TW" sz="1400" dirty="0"/>
              <a:t> -e</a:t>
            </a:r>
            <a:r>
              <a:rPr lang="en-US" altLang="zh-TW" sz="1400" dirty="0" smtClean="0"/>
              <a:t> </a:t>
            </a:r>
          </a:p>
          <a:p>
            <a:pPr marL="0" indent="0">
              <a:buNone/>
            </a:pPr>
            <a:r>
              <a:rPr lang="en-US" altLang="zh-TW" sz="1400" dirty="0" smtClean="0"/>
              <a:t>	0 </a:t>
            </a:r>
            <a:r>
              <a:rPr lang="en-US" altLang="zh-TW" sz="1400" dirty="0"/>
              <a:t>12 * * * mail -s "at 12:00" </a:t>
            </a:r>
            <a:r>
              <a:rPr lang="en-US" altLang="zh-TW" sz="1400" dirty="0" err="1" smtClean="0"/>
              <a:t>dmtsai</a:t>
            </a:r>
            <a:r>
              <a:rPr lang="en-US" altLang="zh-TW" sz="1400" dirty="0" smtClean="0"/>
              <a:t> &lt; /home/</a:t>
            </a:r>
            <a:r>
              <a:rPr lang="en-US" altLang="zh-TW" sz="1400" dirty="0" err="1" smtClean="0"/>
              <a:t>dmtsai</a:t>
            </a:r>
            <a:r>
              <a:rPr lang="en-US" altLang="zh-TW" sz="1400" dirty="0"/>
              <a:t>/.</a:t>
            </a:r>
            <a:r>
              <a:rPr lang="en-US" altLang="zh-TW" sz="1400" dirty="0" err="1" smtClean="0"/>
              <a:t>bashrc</a:t>
            </a:r>
            <a:endParaRPr lang="en-US" altLang="zh-TW" sz="1400" dirty="0" smtClean="0"/>
          </a:p>
          <a:p>
            <a:pPr marL="0" indent="0">
              <a:buNone/>
            </a:pPr>
            <a:endParaRPr lang="en-US" altLang="zh-TW" sz="1400" dirty="0"/>
          </a:p>
          <a:p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1400" dirty="0" smtClean="0"/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176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進行文字和程式的對比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先</a:t>
            </a:r>
            <a:r>
              <a:rPr lang="zh-TW" altLang="en-US" sz="2400" dirty="0"/>
              <a:t>算出每一篇文章中的詞在文章中出現的數量，這個數量稱之為詞頻（</a:t>
            </a:r>
            <a:r>
              <a:rPr lang="en-US" altLang="zh-TW" sz="2400" dirty="0"/>
              <a:t>term frequency</a:t>
            </a:r>
            <a:r>
              <a:rPr lang="zh-TW" altLang="en-US" sz="2400" dirty="0"/>
              <a:t>）。 </a:t>
            </a:r>
            <a:endParaRPr lang="en-US" altLang="zh-TW" sz="2400" dirty="0" smtClean="0"/>
          </a:p>
          <a:p>
            <a:endParaRPr lang="zh-TW" altLang="en-US" sz="2400" dirty="0"/>
          </a:p>
          <a:p>
            <a:r>
              <a:rPr lang="zh-TW" altLang="en-US" sz="2400" dirty="0" smtClean="0"/>
              <a:t>按照</a:t>
            </a:r>
            <a:r>
              <a:rPr lang="zh-TW" altLang="en-US" sz="2400" dirty="0"/>
              <a:t>所有文章的全部詞彙，接著將每一篇文章轉換成一個詞頻向量。 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接著，算</a:t>
            </a:r>
            <a:r>
              <a:rPr lang="zh-TW" altLang="en-US" sz="2400" dirty="0"/>
              <a:t>出來源文章向量（</a:t>
            </a:r>
            <a:r>
              <a:rPr lang="en-US" altLang="zh-TW" sz="2400" i="1" dirty="0"/>
              <a:t>Vs</a:t>
            </a:r>
            <a:r>
              <a:rPr lang="zh-TW" altLang="en-US" sz="2400" dirty="0"/>
              <a:t>）與其他每一篇文章向量（</a:t>
            </a:r>
            <a:r>
              <a:rPr lang="en-US" altLang="zh-TW" sz="2400" i="1" dirty="0" err="1"/>
              <a:t>Vx</a:t>
            </a:r>
            <a:r>
              <a:rPr lang="zh-TW" altLang="en-US" sz="2400" dirty="0"/>
              <a:t>）的向量空間</a:t>
            </a:r>
            <a:r>
              <a:rPr lang="en-US" altLang="zh-TW" sz="2400" dirty="0"/>
              <a:t>Cosine </a:t>
            </a:r>
            <a:r>
              <a:rPr lang="zh-TW" altLang="en-US" sz="2400" dirty="0"/>
              <a:t>值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zh-TW" altLang="en-US" sz="2400" dirty="0"/>
          </a:p>
          <a:p>
            <a:r>
              <a:rPr lang="zh-TW" altLang="en-US" sz="2400" dirty="0" smtClean="0"/>
              <a:t>接著</a:t>
            </a:r>
            <a:r>
              <a:rPr lang="zh-TW" altLang="en-US" sz="2400" dirty="0"/>
              <a:t>就可以算出平均餘弦相似係數。 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03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進行文字和程式的對比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23" y="2708920"/>
            <a:ext cx="7726562" cy="151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6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進行文字和程式的對比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資料</a:t>
            </a:r>
            <a:r>
              <a:rPr lang="zh-TW" altLang="en-US" sz="2000" dirty="0"/>
              <a:t>檔案 </a:t>
            </a:r>
            <a:r>
              <a:rPr lang="en-US" altLang="zh-TW" sz="2000" dirty="0"/>
              <a:t>Data.txt: 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Hong Kong is </a:t>
            </a:r>
            <a:r>
              <a:rPr lang="en-US" altLang="zh-TW" sz="2000" dirty="0"/>
              <a:t>a good </a:t>
            </a:r>
            <a:r>
              <a:rPr lang="en-US" altLang="zh-TW" sz="2000" dirty="0" smtClean="0"/>
              <a:t>city this city has </a:t>
            </a:r>
            <a:r>
              <a:rPr lang="en-US" altLang="zh-TW" sz="2000" dirty="0"/>
              <a:t>many very good </a:t>
            </a:r>
            <a:r>
              <a:rPr lang="en-US" altLang="zh-TW" sz="2000" dirty="0" smtClean="0"/>
              <a:t>restaurant and views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/>
              <a:t>there are </a:t>
            </a:r>
            <a:r>
              <a:rPr lang="en-US" altLang="zh-TW" sz="2000" dirty="0" smtClean="0"/>
              <a:t>many restaurants in Hong Kong many tourist are </a:t>
            </a:r>
            <a:r>
              <a:rPr lang="en-US" altLang="zh-TW" sz="2000" dirty="0"/>
              <a:t>very </a:t>
            </a:r>
            <a:r>
              <a:rPr lang="en-US" altLang="zh-TW" sz="2000" dirty="0" smtClean="0"/>
              <a:t>like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/>
              <a:t>there are many good </a:t>
            </a:r>
            <a:r>
              <a:rPr lang="en-US" altLang="zh-TW" sz="2000" dirty="0" smtClean="0"/>
              <a:t>restaurants and views in Hong Kong tourist love </a:t>
            </a:r>
            <a:r>
              <a:rPr lang="en-US" altLang="zh-TW" sz="2000" dirty="0"/>
              <a:t>to </a:t>
            </a:r>
            <a:r>
              <a:rPr lang="en-US" altLang="zh-TW" sz="2000" dirty="0" smtClean="0"/>
              <a:t>eat those restaurants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/>
              <a:t>there are many good </a:t>
            </a:r>
            <a:r>
              <a:rPr lang="en-US" altLang="zh-TW" sz="2000" dirty="0" smtClean="0"/>
              <a:t>restaurant in Hong Kong these foods attract those tourist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7003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進行文字和程式的對比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082617"/>
              </p:ext>
            </p:extLst>
          </p:nvPr>
        </p:nvGraphicFramePr>
        <p:xfrm>
          <a:off x="611560" y="1916832"/>
          <a:ext cx="8062653" cy="190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923"/>
                <a:gridCol w="655013"/>
                <a:gridCol w="694369"/>
                <a:gridCol w="385538"/>
                <a:gridCol w="289154"/>
                <a:gridCol w="674691"/>
                <a:gridCol w="578306"/>
                <a:gridCol w="578306"/>
                <a:gridCol w="578306"/>
                <a:gridCol w="674691"/>
                <a:gridCol w="578306"/>
                <a:gridCol w="674691"/>
                <a:gridCol w="649625"/>
                <a:gridCol w="569734"/>
              </a:tblGrid>
              <a:tr h="853291">
                <a:tc>
                  <a:txBody>
                    <a:bodyPr/>
                    <a:lstStyle/>
                    <a:p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Hong 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Kong 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is 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a 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good 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city 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this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has 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many 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very 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good 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restaurant 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and </a:t>
                      </a:r>
                      <a:endParaRPr lang="zh-TW" altLang="en-US" sz="1050" dirty="0"/>
                    </a:p>
                  </a:txBody>
                  <a:tcPr/>
                </a:tc>
              </a:tr>
              <a:tr h="2625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/>
                        <a:t>Vs</a:t>
                      </a:r>
                      <a:endParaRPr lang="zh-TW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</a:tr>
              <a:tr h="2625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/>
                        <a:t>V1</a:t>
                      </a:r>
                      <a:endParaRPr lang="zh-TW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</a:tr>
              <a:tr h="2625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/>
                        <a:t>V2</a:t>
                      </a:r>
                      <a:endParaRPr lang="zh-TW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</a:tr>
              <a:tr h="2625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/>
                        <a:t>V3</a:t>
                      </a:r>
                      <a:endParaRPr lang="zh-TW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262118"/>
              </p:ext>
            </p:extLst>
          </p:nvPr>
        </p:nvGraphicFramePr>
        <p:xfrm>
          <a:off x="611560" y="4005064"/>
          <a:ext cx="7992896" cy="190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99"/>
                <a:gridCol w="582916"/>
                <a:gridCol w="445777"/>
                <a:gridCol w="576064"/>
                <a:gridCol w="576064"/>
                <a:gridCol w="648072"/>
                <a:gridCol w="576064"/>
                <a:gridCol w="288032"/>
                <a:gridCol w="432048"/>
                <a:gridCol w="576064"/>
                <a:gridCol w="504056"/>
                <a:gridCol w="432048"/>
                <a:gridCol w="817430"/>
                <a:gridCol w="838762"/>
              </a:tblGrid>
              <a:tr h="853291">
                <a:tc>
                  <a:txBody>
                    <a:bodyPr/>
                    <a:lstStyle/>
                    <a:p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i="0" dirty="0" smtClean="0"/>
                        <a:t>views</a:t>
                      </a:r>
                      <a:endParaRPr lang="zh-TW" altLang="en-US" sz="105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i="0" dirty="0" smtClean="0"/>
                        <a:t>love</a:t>
                      </a:r>
                      <a:endParaRPr lang="zh-TW" altLang="en-US" sz="105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i="0" dirty="0" smtClean="0"/>
                        <a:t>those</a:t>
                      </a:r>
                      <a:endParaRPr lang="zh-TW" altLang="en-US" sz="105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i="0" dirty="0" smtClean="0"/>
                        <a:t>like</a:t>
                      </a:r>
                      <a:endParaRPr lang="zh-TW" altLang="en-US" sz="105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i="0" dirty="0" smtClean="0"/>
                        <a:t>tourist</a:t>
                      </a:r>
                      <a:endParaRPr lang="zh-TW" altLang="en-US" sz="105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i="0" dirty="0" smtClean="0"/>
                        <a:t>attract</a:t>
                      </a:r>
                      <a:endParaRPr lang="zh-TW" altLang="en-US" sz="105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i="0" dirty="0" smtClean="0"/>
                        <a:t>in</a:t>
                      </a:r>
                      <a:endParaRPr lang="zh-TW" altLang="en-US" sz="105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i="0" dirty="0" smtClean="0"/>
                        <a:t>eat</a:t>
                      </a:r>
                      <a:endParaRPr lang="zh-TW" altLang="en-US" sz="105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i="0" dirty="0" smtClean="0"/>
                        <a:t>foods</a:t>
                      </a:r>
                      <a:endParaRPr lang="zh-TW" altLang="en-US" sz="105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i="0" dirty="0" smtClean="0"/>
                        <a:t>there</a:t>
                      </a:r>
                      <a:endParaRPr lang="zh-TW" altLang="en-US" sz="105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i="0" dirty="0" smtClean="0"/>
                        <a:t>Are</a:t>
                      </a:r>
                      <a:endParaRPr lang="zh-TW" altLang="en-US" sz="105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i="0" dirty="0" smtClean="0"/>
                        <a:t>to</a:t>
                      </a:r>
                      <a:endParaRPr lang="zh-TW" altLang="en-US" sz="105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i="0" dirty="0" smtClean="0"/>
                        <a:t>these</a:t>
                      </a:r>
                      <a:endParaRPr lang="zh-TW" altLang="en-US" sz="1050" i="0" dirty="0"/>
                    </a:p>
                  </a:txBody>
                  <a:tcPr/>
                </a:tc>
              </a:tr>
              <a:tr h="2625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/>
                        <a:t>Vs</a:t>
                      </a:r>
                      <a:endParaRPr lang="zh-TW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</a:tr>
              <a:tr h="2625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/>
                        <a:t>V1</a:t>
                      </a:r>
                      <a:endParaRPr lang="zh-TW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</a:tr>
              <a:tr h="2625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/>
                        <a:t>V2</a:t>
                      </a:r>
                      <a:endParaRPr lang="zh-TW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</a:tr>
              <a:tr h="2625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/>
                        <a:t>V3</a:t>
                      </a:r>
                      <a:endParaRPr lang="zh-TW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0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481</Words>
  <Application>Microsoft Office PowerPoint</Application>
  <PresentationFormat>如螢幕大小 (4:3)</PresentationFormat>
  <Paragraphs>222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宋体</vt:lpstr>
      <vt:lpstr>新細明體</vt:lpstr>
      <vt:lpstr>Arial</vt:lpstr>
      <vt:lpstr>Calibri</vt:lpstr>
      <vt:lpstr>Wingdings</vt:lpstr>
      <vt:lpstr>Office 佈景主題</vt:lpstr>
      <vt:lpstr>快速抄襲偵測器</vt:lpstr>
      <vt:lpstr>專題動機</vt:lpstr>
      <vt:lpstr>系統架構</vt:lpstr>
      <vt:lpstr>設計方向</vt:lpstr>
      <vt:lpstr>自動讀取文件夾內文件</vt:lpstr>
      <vt:lpstr>進行文字和程式的對比</vt:lpstr>
      <vt:lpstr>進行文字和程式的對比</vt:lpstr>
      <vt:lpstr>進行文字和程式的對比</vt:lpstr>
      <vt:lpstr>進行文字和程式的對比</vt:lpstr>
      <vt:lpstr>進行文字和程式的對比</vt:lpstr>
      <vt:lpstr>計算兩份或多份文件的相似度</vt:lpstr>
      <vt:lpstr>使用的Linux作業系統功能</vt:lpstr>
      <vt:lpstr>計劃時間表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快速抄襲偵測器</dc:title>
  <dc:creator>paul</dc:creator>
  <cp:lastModifiedBy>netlab</cp:lastModifiedBy>
  <cp:revision>13</cp:revision>
  <dcterms:created xsi:type="dcterms:W3CDTF">2019-04-29T09:21:37Z</dcterms:created>
  <dcterms:modified xsi:type="dcterms:W3CDTF">2019-04-29T11:20:54Z</dcterms:modified>
</cp:coreProperties>
</file>