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3004800" cy="9753600"/>
  <p:notesSz cx="6858000" cy="9144000"/>
  <p:embeddedFontLst>
    <p:embeddedFont>
      <p:font typeface="Charter" panose="02000503060000020004" pitchFamily="2" charset="0"/>
      <p:regular r:id="rId14"/>
      <p:bold r:id="rId15"/>
      <p:italic r:id="rId16"/>
      <p:boldItalic r:id="rId17"/>
    </p:embeddedFont>
    <p:embeddedFont>
      <p:font typeface="Cooper Hewitt Light" pitchFamily="2" charset="77"/>
      <p:regular r:id="rId18"/>
      <p:bold r:id="rId19"/>
      <p:italic r:id="rId20"/>
      <p:boldItalic r:id="rId21"/>
    </p:embeddedFont>
    <p:embeddedFont>
      <p:font typeface="CooperHewitt-Light" pitchFamily="2" charset="77"/>
      <p:regular r:id="rId2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>
                <a:latin typeface="CooperHewitt-Light"/>
                <a:ea typeface="CooperHewitt-Light"/>
                <a:cs typeface="CooperHewitt-Light"/>
                <a:sym typeface="CooperHewitt-Light"/>
              </a:defRPr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>
                <a:latin typeface="CooperHewitt-Light"/>
                <a:ea typeface="CooperHewitt-Light"/>
                <a:cs typeface="CooperHewitt-Light"/>
                <a:sym typeface="CooperHewitt-Light"/>
              </a:defRPr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>
                <a:latin typeface="CooperHewitt-Light"/>
                <a:ea typeface="CooperHewitt-Light"/>
                <a:cs typeface="CooperHewitt-Light"/>
                <a:sym typeface="CooperHewitt-Light"/>
              </a:defRPr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>
                <a:latin typeface="CooperHewitt-Light"/>
                <a:ea typeface="CooperHewitt-Light"/>
                <a:cs typeface="CooperHewitt-Light"/>
                <a:sym typeface="CooperHewitt-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r>
              <a:rPr dirty="0"/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r>
              <a:rPr dirty="0"/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943" y="9296400"/>
            <a:ext cx="358141" cy="307340"/>
          </a:xfrm>
          <a:prstGeom prst="rect">
            <a:avLst/>
          </a:prstGeom>
        </p:spPr>
        <p:txBody>
          <a:bodyPr/>
          <a:lstStyle>
            <a:lvl1pPr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  <a:lvl2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2pPr>
            <a:lvl3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3pPr>
            <a:lvl4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4pPr>
            <a:lvl5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9943" y="9296400"/>
            <a:ext cx="358141" cy="307340"/>
          </a:xfrm>
          <a:prstGeom prst="rect">
            <a:avLst/>
          </a:prstGeom>
        </p:spPr>
        <p:txBody>
          <a:bodyPr/>
          <a:lstStyle>
            <a:lvl1pPr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1pPr>
            <a:lvl2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2pPr>
            <a:lvl3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3pPr>
            <a:lvl4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4pPr>
            <a:lvl5pPr>
              <a:buClrTx/>
              <a:defRPr>
                <a:latin typeface="CooperHewitt-Light"/>
                <a:ea typeface="CooperHewitt-Light"/>
                <a:cs typeface="CooperHewitt-Light"/>
                <a:sym typeface="CooperHewitt-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Cooper Hewitt Light" pitchFamily="2" charset="77"/>
          <a:ea typeface="Cooper Hewitt Light" pitchFamily="2" charset="77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Cooper Hewitt Light" pitchFamily="2" charset="77"/>
          <a:ea typeface="Cooper Hewitt Light" pitchFamily="2" charset="77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Cooper Hewitt Light" pitchFamily="2" charset="77"/>
          <a:ea typeface="Cooper Hewitt Light" pitchFamily="2" charset="77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Cooper Hewitt Light" pitchFamily="2" charset="77"/>
          <a:ea typeface="Cooper Hewitt Light" pitchFamily="2" charset="77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Cooper Hewitt Light" pitchFamily="2" charset="77"/>
          <a:ea typeface="Cooper Hewitt Light" pitchFamily="2" charset="77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Cooper Hewitt Light" pitchFamily="2" charset="77"/>
          <a:ea typeface="Cooper Hewitt Light" pitchFamily="2" charset="77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onstituting We the Peop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Rockwell-Regular"/>
                <a:ea typeface="Rockwell-Regular"/>
                <a:cs typeface="Rockwell-Regular"/>
                <a:sym typeface="Rockwell-Regular"/>
              </a:defRPr>
            </a:lvl1pPr>
          </a:lstStyle>
          <a:p>
            <a:r>
              <a:rPr dirty="0">
                <a:latin typeface="Charter" panose="02000503060000020004" pitchFamily="2" charset="0"/>
              </a:rPr>
              <a:t>Reconstituting We the People</a:t>
            </a:r>
          </a:p>
        </p:txBody>
      </p:sp>
      <p:sp>
        <p:nvSpPr>
          <p:cNvPr id="120" name="Paul Gowder, 09/19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Paul Gowder, 09/19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art 3: Douglass et. al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3: Douglass et. al.</a:t>
            </a:r>
          </a:p>
        </p:txBody>
      </p:sp>
      <p:sp>
        <p:nvSpPr>
          <p:cNvPr id="154" name="For now, we should act as if the constitution is legitimate and work toward full inclus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For now, we should act as if the constitution is legitimate and work toward full inclusion</a:t>
            </a:r>
          </a:p>
          <a:p>
            <a:r>
              <a:rPr dirty="0"/>
              <a:t>If full inclusion is achieved, the reconstituted </a:t>
            </a:r>
            <a:r>
              <a:rPr i="1" dirty="0"/>
              <a:t>demos</a:t>
            </a:r>
            <a:r>
              <a:rPr dirty="0"/>
              <a:t> can fully legitimate the constitutional ideals and institutions that its members used and modified to secure their own inclusion</a:t>
            </a:r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hank you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Thank you.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a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Goals</a:t>
            </a:r>
          </a:p>
        </p:txBody>
      </p:sp>
      <p:sp>
        <p:nvSpPr>
          <p:cNvPr id="124" name="Advance the literature on democratic constitutionalis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Advance the literature on democratic constitutionalism </a:t>
            </a:r>
          </a:p>
          <a:p>
            <a:pPr lvl="1"/>
            <a:r>
              <a:rPr dirty="0"/>
              <a:t>Directly confront the problem of exclusion</a:t>
            </a:r>
          </a:p>
          <a:p>
            <a:r>
              <a:rPr dirty="0"/>
              <a:t>Groundwork for further work (ultimately a book)</a:t>
            </a:r>
          </a:p>
          <a:p>
            <a:pPr lvl="1"/>
            <a:r>
              <a:rPr dirty="0"/>
              <a:t>Further development of the constitutional theory</a:t>
            </a:r>
          </a:p>
          <a:p>
            <a:pPr lvl="1"/>
            <a:r>
              <a:rPr dirty="0"/>
              <a:t>Doctrinal interventions, e.g., overrule Richardson v. Ramirez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0903" y="9296400"/>
            <a:ext cx="236221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art 1: setting up the problem of popular sovereignty and its relationship to constitutionalis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 1: setting up the problem of popular sovereignty and its relationship to constitutionalism </a:t>
            </a:r>
          </a:p>
          <a:p>
            <a:r>
              <a:rPr dirty="0"/>
              <a:t>Part 2: the constitutional conception of popular sovereignty and why it fails</a:t>
            </a:r>
          </a:p>
          <a:p>
            <a:r>
              <a:rPr dirty="0"/>
              <a:t>Part 3: Douglass et. al. repairing the constitutional conception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art 1: Setu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 1: Setup</a:t>
            </a:r>
          </a:p>
        </p:txBody>
      </p:sp>
      <p:sp>
        <p:nvSpPr>
          <p:cNvPr id="131" name="The problem of constituent power: the sovereign demos legitimates the constitution, but the constitution constructs the demo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problem of constituent power: the sovereign </a:t>
            </a:r>
            <a:r>
              <a:rPr i="1" dirty="0"/>
              <a:t>demos </a:t>
            </a:r>
            <a:r>
              <a:rPr dirty="0"/>
              <a:t>legitimates the constitution, but the constitution constructs the </a:t>
            </a:r>
            <a:r>
              <a:rPr i="1" dirty="0"/>
              <a:t>demos</a:t>
            </a:r>
          </a:p>
          <a:p>
            <a:r>
              <a:rPr dirty="0"/>
              <a:t>The </a:t>
            </a:r>
            <a:r>
              <a:rPr dirty="0" err="1"/>
              <a:t>countermajoritarian</a:t>
            </a:r>
            <a:r>
              <a:rPr dirty="0"/>
              <a:t> problem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0903" y="9296400"/>
            <a:ext cx="236221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art 2: Habermas et. al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2: Habermas et. al.</a:t>
            </a:r>
          </a:p>
        </p:txBody>
      </p:sp>
      <p:sp>
        <p:nvSpPr>
          <p:cNvPr id="135" name="The constitution is legitimated by an ongoing process of revis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constitution is legitimated by an ongoing process of revision </a:t>
            </a:r>
          </a:p>
          <a:p>
            <a:r>
              <a:t>The </a:t>
            </a:r>
            <a:r>
              <a:rPr i="1"/>
              <a:t>demos</a:t>
            </a:r>
            <a:r>
              <a:t> is unified across generations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0903" y="9296400"/>
            <a:ext cx="236221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art 2: Habermas et. al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2: Habermas et. al.</a:t>
            </a:r>
          </a:p>
        </p:txBody>
      </p:sp>
      <p:sp>
        <p:nvSpPr>
          <p:cNvPr id="139" name="vs. constituent power problem: demos legitimates, on a continuing basis, the constitution that creates i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vs. constituent power problem: </a:t>
            </a:r>
            <a:r>
              <a:rPr i="1"/>
              <a:t>demos</a:t>
            </a:r>
            <a:r>
              <a:t> legitimates, on a continuing basis, the constitution that creates it</a:t>
            </a:r>
          </a:p>
          <a:p>
            <a:r>
              <a:t>vs. countermajoritarian problem: contemporary majority can recognize lawmaking of prior generations as product of own will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0903" y="9296400"/>
            <a:ext cx="236221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art 2: Habermas et. al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2: Habermas et. al.</a:t>
            </a:r>
          </a:p>
        </p:txBody>
      </p:sp>
      <p:sp>
        <p:nvSpPr>
          <p:cNvPr id="143" name="Constitutional conception has empirical preconditions relating to shared identity/agenc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Constitutional conception has empirical preconditions relating to shared identity/agency</a:t>
            </a:r>
          </a:p>
          <a:p>
            <a:r>
              <a:t>Exclusion of Black Americans and others from equal political power is inconsistent with those preconditions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0903" y="9296400"/>
            <a:ext cx="236221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ust we give up on Constitutional legitimacy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43305">
              <a:defRPr sz="7440"/>
            </a:lvl1pPr>
          </a:lstStyle>
          <a:p>
            <a:r>
              <a:rPr dirty="0"/>
              <a:t>Must we give up on Constitutional legitimacy?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5373" y="9296400"/>
            <a:ext cx="227280" cy="3243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art 3: Douglass et. al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3: Douglass et. al.</a:t>
            </a:r>
          </a:p>
        </p:txBody>
      </p:sp>
      <p:sp>
        <p:nvSpPr>
          <p:cNvPr id="150" name="Conditional attachment to American Constitutional institutions in virtue of their potential to promote inclusion/liber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Conditional attachment to American Constitutional institutions in virtue of their potential to promote inclusion/liberation</a:t>
            </a:r>
          </a:p>
          <a:p>
            <a:r>
              <a:t>Double-consciousness: simultaneously standing outside of and claiming membership within </a:t>
            </a:r>
            <a:r>
              <a:rPr i="1"/>
              <a:t>demos</a:t>
            </a:r>
            <a:r>
              <a:t>; genuine inclusion can repair identity of </a:t>
            </a:r>
            <a:r>
              <a:rPr i="1"/>
              <a:t>demos</a:t>
            </a:r>
            <a:r>
              <a:t>. 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80903" y="9296400"/>
            <a:ext cx="236221" cy="3073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Macintosh PowerPoint</Application>
  <PresentationFormat>Custom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Charter</vt:lpstr>
      <vt:lpstr>Cooper Hewitt Light</vt:lpstr>
      <vt:lpstr>Helvetica Neue</vt:lpstr>
      <vt:lpstr>Helvetica Neue Light</vt:lpstr>
      <vt:lpstr>CooperHewitt-Light</vt:lpstr>
      <vt:lpstr>Black</vt:lpstr>
      <vt:lpstr>Reconstituting We the People</vt:lpstr>
      <vt:lpstr>Goals</vt:lpstr>
      <vt:lpstr>PowerPoint Presentation</vt:lpstr>
      <vt:lpstr>Part 1: Setup</vt:lpstr>
      <vt:lpstr>Part 2: Habermas et. al.</vt:lpstr>
      <vt:lpstr>Part 2: Habermas et. al.</vt:lpstr>
      <vt:lpstr>Part 2: Habermas et. al.</vt:lpstr>
      <vt:lpstr>Must we give up on Constitutional legitimacy?</vt:lpstr>
      <vt:lpstr>Part 3: Douglass et. al.</vt:lpstr>
      <vt:lpstr>Part 3: Douglass et. al.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Reconstituting We the People</dc:title>
  <cp:lastModifiedBy>Gowder, Paul</cp:lastModifiedBy>
  <cp:revision>2</cp:revision>
  <dcterms:modified xsi:type="dcterms:W3CDTF">2019-09-12T02:23:06Z</dcterms:modified>
</cp:coreProperties>
</file>