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8926A-48DD-40A7-B022-2ADD1D587E31}" v="18" dt="2023-08-14T05:47:54.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joy" userId="95e967e5bfb5c549" providerId="LiveId" clId="{BBC7581B-CD5C-49CB-A1FE-AFB22C40BE72}"/>
    <pc:docChg chg="modSld">
      <pc:chgData name="Turjoy" userId="95e967e5bfb5c549" providerId="LiveId" clId="{BBC7581B-CD5C-49CB-A1FE-AFB22C40BE72}" dt="2023-08-14T07:30:48.588" v="9" actId="20577"/>
      <pc:docMkLst>
        <pc:docMk/>
      </pc:docMkLst>
      <pc:sldChg chg="modSp mod">
        <pc:chgData name="Turjoy" userId="95e967e5bfb5c549" providerId="LiveId" clId="{BBC7581B-CD5C-49CB-A1FE-AFB22C40BE72}" dt="2023-08-14T07:30:48.588" v="9" actId="20577"/>
        <pc:sldMkLst>
          <pc:docMk/>
          <pc:sldMk cId="4243438200" sldId="257"/>
        </pc:sldMkLst>
        <pc:spChg chg="mod">
          <ac:chgData name="Turjoy" userId="95e967e5bfb5c549" providerId="LiveId" clId="{BBC7581B-CD5C-49CB-A1FE-AFB22C40BE72}" dt="2023-08-14T07:30:48.588" v="9" actId="20577"/>
          <ac:spMkLst>
            <pc:docMk/>
            <pc:sldMk cId="4243438200" sldId="257"/>
            <ac:spMk id="2" creationId="{92BA4AFC-17A4-B6EC-3FE2-AD46B8191E59}"/>
          </ac:spMkLst>
        </pc:spChg>
      </pc:sldChg>
      <pc:sldChg chg="modSp mod">
        <pc:chgData name="Turjoy" userId="95e967e5bfb5c549" providerId="LiveId" clId="{BBC7581B-CD5C-49CB-A1FE-AFB22C40BE72}" dt="2023-08-14T06:07:00.862" v="4" actId="403"/>
        <pc:sldMkLst>
          <pc:docMk/>
          <pc:sldMk cId="3847515237" sldId="263"/>
        </pc:sldMkLst>
        <pc:spChg chg="mod">
          <ac:chgData name="Turjoy" userId="95e967e5bfb5c549" providerId="LiveId" clId="{BBC7581B-CD5C-49CB-A1FE-AFB22C40BE72}" dt="2023-08-14T06:07:00.862" v="4" actId="403"/>
          <ac:spMkLst>
            <pc:docMk/>
            <pc:sldMk cId="3847515237" sldId="263"/>
            <ac:spMk id="2" creationId="{61C84A67-D510-959E-360C-6B5F32968D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324736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19069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71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98234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44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185805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3515239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59631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259049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9FA3-5BB2-4BAC-99CF-C86B5F546A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374750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E9FA3-5BB2-4BAC-99CF-C86B5F546A8B}"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191049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E9FA3-5BB2-4BAC-99CF-C86B5F546A8B}"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413943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E9FA3-5BB2-4BAC-99CF-C86B5F546A8B}"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386950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E9FA3-5BB2-4BAC-99CF-C86B5F546A8B}"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328049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E9FA3-5BB2-4BAC-99CF-C86B5F546A8B}"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A5E2D-8D8E-43BF-BE8C-4C9EB4CFE62D}" type="slidenum">
              <a:rPr lang="en-US" smtClean="0"/>
              <a:t>‹#›</a:t>
            </a:fld>
            <a:endParaRPr lang="en-US"/>
          </a:p>
        </p:txBody>
      </p:sp>
    </p:spTree>
    <p:extLst>
      <p:ext uri="{BB962C8B-B14F-4D97-AF65-F5344CB8AC3E}">
        <p14:creationId xmlns:p14="http://schemas.microsoft.com/office/powerpoint/2010/main" val="41227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A5E2D-8D8E-43BF-BE8C-4C9EB4CFE62D}" type="slidenum">
              <a:rPr lang="en-US" smtClean="0"/>
              <a:t>‹#›</a:t>
            </a:fld>
            <a:endParaRPr lang="en-US"/>
          </a:p>
        </p:txBody>
      </p:sp>
      <p:sp>
        <p:nvSpPr>
          <p:cNvPr id="5" name="Date Placeholder 4"/>
          <p:cNvSpPr>
            <a:spLocks noGrp="1"/>
          </p:cNvSpPr>
          <p:nvPr>
            <p:ph type="dt" sz="half" idx="10"/>
          </p:nvPr>
        </p:nvSpPr>
        <p:spPr/>
        <p:txBody>
          <a:bodyPr/>
          <a:lstStyle/>
          <a:p>
            <a:fld id="{6F6E9FA3-5BB2-4BAC-99CF-C86B5F546A8B}" type="datetimeFigureOut">
              <a:rPr lang="en-US" smtClean="0"/>
              <a:t>8/14/2023</a:t>
            </a:fld>
            <a:endParaRPr lang="en-US"/>
          </a:p>
        </p:txBody>
      </p:sp>
    </p:spTree>
    <p:extLst>
      <p:ext uri="{BB962C8B-B14F-4D97-AF65-F5344CB8AC3E}">
        <p14:creationId xmlns:p14="http://schemas.microsoft.com/office/powerpoint/2010/main" val="398023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6E9FA3-5BB2-4BAC-99CF-C86B5F546A8B}" type="datetimeFigureOut">
              <a:rPr lang="en-US" smtClean="0"/>
              <a:t>8/14/2023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7A5E2D-8D8E-43BF-BE8C-4C9EB4CFE62D}" type="slidenum">
              <a:rPr lang="en-US" smtClean="0"/>
              <a:t>‹#›</a:t>
            </a:fld>
            <a:endParaRPr lang="en-US"/>
          </a:p>
        </p:txBody>
      </p:sp>
    </p:spTree>
    <p:extLst>
      <p:ext uri="{BB962C8B-B14F-4D97-AF65-F5344CB8AC3E}">
        <p14:creationId xmlns:p14="http://schemas.microsoft.com/office/powerpoint/2010/main" val="2271963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F044-E496-9C6D-A2AC-EE5CAC2C8466}"/>
              </a:ext>
            </a:extLst>
          </p:cNvPr>
          <p:cNvSpPr>
            <a:spLocks noGrp="1"/>
          </p:cNvSpPr>
          <p:nvPr>
            <p:ph type="ctrTitle"/>
          </p:nvPr>
        </p:nvSpPr>
        <p:spPr>
          <a:xfrm>
            <a:off x="-3593353" y="887117"/>
            <a:ext cx="10200840" cy="1646302"/>
          </a:xfrm>
        </p:spPr>
        <p:txBody>
          <a:bodyPr/>
          <a:lstStyle/>
          <a:p>
            <a:r>
              <a:rPr lang="en-US" sz="3200" b="1" u="sng"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Ambulance Blinking LED Project:   </a:t>
            </a:r>
            <a:r>
              <a:rPr lang="en-US" sz="1800" b="1" u="sng"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4" name="Table 3">
            <a:extLst>
              <a:ext uri="{FF2B5EF4-FFF2-40B4-BE49-F238E27FC236}">
                <a16:creationId xmlns:a16="http://schemas.microsoft.com/office/drawing/2014/main" id="{BACABD05-2F80-5500-9700-719F6ED31AF8}"/>
              </a:ext>
            </a:extLst>
          </p:cNvPr>
          <p:cNvGraphicFramePr>
            <a:graphicFrameLocks noGrp="1"/>
          </p:cNvGraphicFramePr>
          <p:nvPr>
            <p:extLst>
              <p:ext uri="{D42A27DB-BD31-4B8C-83A1-F6EECF244321}">
                <p14:modId xmlns:p14="http://schemas.microsoft.com/office/powerpoint/2010/main" val="385164709"/>
              </p:ext>
            </p:extLst>
          </p:nvPr>
        </p:nvGraphicFramePr>
        <p:xfrm>
          <a:off x="1811814" y="3394860"/>
          <a:ext cx="6269196" cy="1569720"/>
        </p:xfrm>
        <a:graphic>
          <a:graphicData uri="http://schemas.openxmlformats.org/drawingml/2006/table">
            <a:tbl>
              <a:tblPr firstRow="1" firstCol="1" bandRow="1">
                <a:tableStyleId>{5C22544A-7EE6-4342-B048-85BDC9FD1C3A}</a:tableStyleId>
              </a:tblPr>
              <a:tblGrid>
                <a:gridCol w="3134598">
                  <a:extLst>
                    <a:ext uri="{9D8B030D-6E8A-4147-A177-3AD203B41FA5}">
                      <a16:colId xmlns:a16="http://schemas.microsoft.com/office/drawing/2014/main" val="2657407247"/>
                    </a:ext>
                  </a:extLst>
                </a:gridCol>
                <a:gridCol w="3134598">
                  <a:extLst>
                    <a:ext uri="{9D8B030D-6E8A-4147-A177-3AD203B41FA5}">
                      <a16:colId xmlns:a16="http://schemas.microsoft.com/office/drawing/2014/main" val="1967473536"/>
                    </a:ext>
                  </a:extLst>
                </a:gridCol>
              </a:tblGrid>
              <a:tr h="259080">
                <a:tc>
                  <a:txBody>
                    <a:bodyPr/>
                    <a:lstStyle/>
                    <a:p>
                      <a:pPr marL="0" marR="0" algn="ctr">
                        <a:lnSpc>
                          <a:spcPct val="107000"/>
                        </a:lnSpc>
                        <a:spcBef>
                          <a:spcPts val="0"/>
                        </a:spcBef>
                        <a:spcAft>
                          <a:spcPts val="0"/>
                        </a:spcAft>
                      </a:pPr>
                      <a:r>
                        <a:rPr lang="en-US" sz="1200" u="sng">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u="sng">
                          <a:effectLst/>
                        </a:rPr>
                        <a:t>Student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204175"/>
                  </a:ext>
                </a:extLst>
              </a:tr>
              <a:tr h="259080">
                <a:tc>
                  <a:txBody>
                    <a:bodyPr/>
                    <a:lstStyle/>
                    <a:p>
                      <a:pPr marL="0" marR="0">
                        <a:lnSpc>
                          <a:spcPct val="107000"/>
                        </a:lnSpc>
                        <a:spcBef>
                          <a:spcPts val="0"/>
                        </a:spcBef>
                        <a:spcAft>
                          <a:spcPts val="0"/>
                        </a:spcAft>
                      </a:pPr>
                      <a:r>
                        <a:rPr lang="en-US" sz="1200">
                          <a:effectLst/>
                        </a:rPr>
                        <a:t>1.Md. Shahadat Hossain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23-50077-1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097637"/>
                  </a:ext>
                </a:extLst>
              </a:tr>
              <a:tr h="272415">
                <a:tc>
                  <a:txBody>
                    <a:bodyPr/>
                    <a:lstStyle/>
                    <a:p>
                      <a:pPr marL="0" marR="0">
                        <a:lnSpc>
                          <a:spcPct val="107000"/>
                        </a:lnSpc>
                        <a:spcBef>
                          <a:spcPts val="0"/>
                        </a:spcBef>
                        <a:spcAft>
                          <a:spcPts val="0"/>
                        </a:spcAft>
                      </a:pPr>
                      <a:r>
                        <a:rPr lang="en-US" sz="1200">
                          <a:effectLst/>
                        </a:rPr>
                        <a:t>2.Moynul Islam Sajid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23-50410-1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5963788"/>
                  </a:ext>
                </a:extLst>
              </a:tr>
              <a:tr h="259080">
                <a:tc>
                  <a:txBody>
                    <a:bodyPr/>
                    <a:lstStyle/>
                    <a:p>
                      <a:pPr marL="0" marR="0">
                        <a:lnSpc>
                          <a:spcPct val="107000"/>
                        </a:lnSpc>
                        <a:spcBef>
                          <a:spcPts val="0"/>
                        </a:spcBef>
                        <a:spcAft>
                          <a:spcPts val="0"/>
                        </a:spcAft>
                      </a:pPr>
                      <a:r>
                        <a:rPr lang="en-US" sz="1200" dirty="0">
                          <a:effectLst/>
                        </a:rPr>
                        <a:t>3.Turjoy Paul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u="none" strike="noStrike" dirty="0">
                          <a:effectLst/>
                        </a:rPr>
                        <a:t>23-50286-1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67454"/>
                  </a:ext>
                </a:extLst>
              </a:tr>
              <a:tr h="259080">
                <a:tc>
                  <a:txBody>
                    <a:bodyPr/>
                    <a:lstStyle/>
                    <a:p>
                      <a:pPr marL="0" marR="0">
                        <a:lnSpc>
                          <a:spcPct val="107000"/>
                        </a:lnSpc>
                        <a:spcBef>
                          <a:spcPts val="0"/>
                        </a:spcBef>
                        <a:spcAft>
                          <a:spcPts val="0"/>
                        </a:spcAft>
                      </a:pPr>
                      <a:r>
                        <a:rPr lang="en-US" sz="1200" dirty="0">
                          <a:effectLst/>
                        </a:rPr>
                        <a:t>4.Shayak </a:t>
                      </a:r>
                      <a:r>
                        <a:rPr lang="en-US" sz="1200" dirty="0" err="1">
                          <a:effectLst/>
                        </a:rPr>
                        <a:t>Badruzzaman</a:t>
                      </a:r>
                      <a:r>
                        <a:rPr lang="en-US" sz="1200" dirty="0">
                          <a:effectLst/>
                        </a:rPr>
                        <a:t> </a:t>
                      </a:r>
                      <a:r>
                        <a:rPr lang="en-US" sz="1200" dirty="0" err="1">
                          <a:effectLst/>
                        </a:rPr>
                        <a:t>Utsha</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u="none" strike="noStrike" dirty="0">
                          <a:effectLst/>
                        </a:rPr>
                        <a:t>23-50122-1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4823157"/>
                  </a:ext>
                </a:extLst>
              </a:tr>
              <a:tr h="260985">
                <a:tc>
                  <a:txBody>
                    <a:bodyPr/>
                    <a:lstStyle/>
                    <a:p>
                      <a:pPr marL="0" marR="0">
                        <a:lnSpc>
                          <a:spcPct val="107000"/>
                        </a:lnSpc>
                        <a:spcBef>
                          <a:spcPts val="0"/>
                        </a:spcBef>
                        <a:spcAft>
                          <a:spcPts val="0"/>
                        </a:spcAft>
                      </a:pPr>
                      <a:r>
                        <a:rPr lang="en-US" sz="1200" dirty="0">
                          <a:effectLst/>
                        </a:rPr>
                        <a:t>5.Samiul Hassan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u="none" strike="noStrike" dirty="0">
                          <a:effectLst/>
                        </a:rPr>
                        <a:t>23-50403-1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8998260"/>
                  </a:ext>
                </a:extLst>
              </a:tr>
            </a:tbl>
          </a:graphicData>
        </a:graphic>
      </p:graphicFrame>
      <p:sp>
        <p:nvSpPr>
          <p:cNvPr id="5" name="TextBox 4">
            <a:extLst>
              <a:ext uri="{FF2B5EF4-FFF2-40B4-BE49-F238E27FC236}">
                <a16:creationId xmlns:a16="http://schemas.microsoft.com/office/drawing/2014/main" id="{4B272D9D-E33B-CC27-6109-57819A00F321}"/>
              </a:ext>
            </a:extLst>
          </p:cNvPr>
          <p:cNvSpPr txBox="1"/>
          <p:nvPr/>
        </p:nvSpPr>
        <p:spPr>
          <a:xfrm>
            <a:off x="2941320" y="2146165"/>
            <a:ext cx="2926080" cy="774507"/>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Supervised By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Calibri" panose="020F0502020204030204" pitchFamily="34" charset="0"/>
              </a:rPr>
              <a:t>Md.Ashiquzzaman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258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4AFC-17A4-B6EC-3FE2-AD46B8191E59}"/>
              </a:ext>
            </a:extLst>
          </p:cNvPr>
          <p:cNvSpPr>
            <a:spLocks noGrp="1"/>
          </p:cNvSpPr>
          <p:nvPr>
            <p:ph type="title"/>
          </p:nvPr>
        </p:nvSpPr>
        <p:spPr>
          <a:xfrm>
            <a:off x="677334" y="609600"/>
            <a:ext cx="8596668" cy="627529"/>
          </a:xfrm>
        </p:spPr>
        <p:txBody>
          <a:bodyPr>
            <a:normAutofit fontScale="90000"/>
          </a:bodyPr>
          <a:lstStyle/>
          <a:p>
            <a:pPr algn="l"/>
            <a:r>
              <a:rPr lang="en-US" sz="2700" b="1" dirty="0"/>
              <a:t>Introduction:</a:t>
            </a:r>
            <a:br>
              <a:rPr lang="en-US" sz="2200" dirty="0"/>
            </a:br>
            <a:br>
              <a:rPr lang="en-US" dirty="0"/>
            </a:br>
            <a:r>
              <a:rPr lang="en-US" sz="27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A blinking LED circuit using a relay is a simple circuit that can be used to create an LED flasher. The circuit uses a relay to control the LED's blinking frequency, and it is relatively easy to build. In this report, we will discuss the components required to build the circuit, the circuit diagram, and the working principle of the circuit.</a:t>
            </a:r>
            <a:r>
              <a:rPr lang="en-US" sz="2700" b="0" i="0" dirty="0">
                <a:solidFill>
                  <a:srgbClr val="4D5156"/>
                </a:solidFill>
                <a:effectLst/>
                <a:latin typeface="Google Sans"/>
              </a:rPr>
              <a:t> </a:t>
            </a:r>
            <a:br>
              <a:rPr lang="en-US" sz="2700" b="0" i="0" u="none" strike="noStrike" dirty="0">
                <a:solidFill>
                  <a:srgbClr val="1A0DAB"/>
                </a:solidFill>
                <a:effectLst/>
                <a:latin typeface="arial" panose="020B0604020202020204" pitchFamily="34" charset="0"/>
              </a:rPr>
            </a:br>
            <a:br>
              <a:rPr lang="en-US" sz="27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700" dirty="0">
              <a:solidFill>
                <a:schemeClr val="bg2">
                  <a:lumMod val="10000"/>
                </a:schemeClr>
              </a:solidFill>
            </a:endParaRPr>
          </a:p>
        </p:txBody>
      </p:sp>
    </p:spTree>
    <p:extLst>
      <p:ext uri="{BB962C8B-B14F-4D97-AF65-F5344CB8AC3E}">
        <p14:creationId xmlns:p14="http://schemas.microsoft.com/office/powerpoint/2010/main" val="424343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5B2717-A068-21B6-F9AD-96A18AB51F2C}"/>
              </a:ext>
            </a:extLst>
          </p:cNvPr>
          <p:cNvSpPr txBox="1"/>
          <p:nvPr/>
        </p:nvSpPr>
        <p:spPr>
          <a:xfrm flipH="1">
            <a:off x="655319" y="430305"/>
            <a:ext cx="5117951" cy="523220"/>
          </a:xfrm>
          <a:prstGeom prst="rect">
            <a:avLst/>
          </a:prstGeom>
          <a:noFill/>
        </p:spPr>
        <p:txBody>
          <a:bodyPr wrap="square" rtlCol="0">
            <a:spAutoFit/>
          </a:bodyPr>
          <a:lstStyle/>
          <a:p>
            <a:r>
              <a:rPr lang="en-US" sz="2800" b="1" dirty="0">
                <a:solidFill>
                  <a:schemeClr val="accent1">
                    <a:lumMod val="75000"/>
                  </a:schemeClr>
                </a:solidFill>
              </a:rPr>
              <a:t>Apparatuses:</a:t>
            </a:r>
          </a:p>
        </p:txBody>
      </p:sp>
      <p:pic>
        <p:nvPicPr>
          <p:cNvPr id="3" name="Picture 2">
            <a:extLst>
              <a:ext uri="{FF2B5EF4-FFF2-40B4-BE49-F238E27FC236}">
                <a16:creationId xmlns:a16="http://schemas.microsoft.com/office/drawing/2014/main" id="{7BCBCCC0-880C-5A66-30E0-BB508310CD66}"/>
              </a:ext>
            </a:extLst>
          </p:cNvPr>
          <p:cNvPicPr>
            <a:picLocks noChangeAspect="1"/>
          </p:cNvPicPr>
          <p:nvPr/>
        </p:nvPicPr>
        <p:blipFill>
          <a:blip r:embed="rId2"/>
          <a:stretch>
            <a:fillRect/>
          </a:stretch>
        </p:blipFill>
        <p:spPr>
          <a:xfrm>
            <a:off x="203047" y="953525"/>
            <a:ext cx="2139881" cy="1560711"/>
          </a:xfrm>
          <a:prstGeom prst="rect">
            <a:avLst/>
          </a:prstGeom>
        </p:spPr>
      </p:pic>
      <p:sp>
        <p:nvSpPr>
          <p:cNvPr id="4" name="TextBox 3">
            <a:extLst>
              <a:ext uri="{FF2B5EF4-FFF2-40B4-BE49-F238E27FC236}">
                <a16:creationId xmlns:a16="http://schemas.microsoft.com/office/drawing/2014/main" id="{C9A8D911-9A0C-7F80-D372-3CD96ADA0C0C}"/>
              </a:ext>
            </a:extLst>
          </p:cNvPr>
          <p:cNvSpPr txBox="1"/>
          <p:nvPr/>
        </p:nvSpPr>
        <p:spPr>
          <a:xfrm>
            <a:off x="655319" y="2514236"/>
            <a:ext cx="2139881" cy="523220"/>
          </a:xfrm>
          <a:prstGeom prst="rect">
            <a:avLst/>
          </a:prstGeom>
          <a:noFill/>
        </p:spPr>
        <p:txBody>
          <a:bodyPr wrap="square" rtlCol="0">
            <a:spAutoFit/>
          </a:bodyPr>
          <a:lstStyle/>
          <a:p>
            <a:r>
              <a:rPr lang="en-US" sz="1400" b="1" dirty="0">
                <a:solidFill>
                  <a:schemeClr val="tx1">
                    <a:lumMod val="95000"/>
                    <a:lumOff val="5000"/>
                  </a:schemeClr>
                </a:solidFill>
              </a:rPr>
              <a:t>Relay</a:t>
            </a:r>
          </a:p>
          <a:p>
            <a:r>
              <a:rPr lang="en-US" sz="1400" b="1" dirty="0">
                <a:solidFill>
                  <a:schemeClr val="tx1">
                    <a:lumMod val="95000"/>
                    <a:lumOff val="5000"/>
                  </a:schemeClr>
                </a:solidFill>
              </a:rPr>
              <a:t>(6V)</a:t>
            </a:r>
          </a:p>
        </p:txBody>
      </p:sp>
      <p:pic>
        <p:nvPicPr>
          <p:cNvPr id="5" name="Picture 4">
            <a:extLst>
              <a:ext uri="{FF2B5EF4-FFF2-40B4-BE49-F238E27FC236}">
                <a16:creationId xmlns:a16="http://schemas.microsoft.com/office/drawing/2014/main" id="{8F07100C-F83A-C812-66C4-4221EB559774}"/>
              </a:ext>
            </a:extLst>
          </p:cNvPr>
          <p:cNvPicPr>
            <a:picLocks noChangeAspect="1"/>
          </p:cNvPicPr>
          <p:nvPr/>
        </p:nvPicPr>
        <p:blipFill>
          <a:blip r:embed="rId3"/>
          <a:stretch>
            <a:fillRect/>
          </a:stretch>
        </p:blipFill>
        <p:spPr>
          <a:xfrm>
            <a:off x="2342928" y="1257810"/>
            <a:ext cx="998451" cy="1256426"/>
          </a:xfrm>
          <a:prstGeom prst="rect">
            <a:avLst/>
          </a:prstGeom>
        </p:spPr>
      </p:pic>
      <p:sp>
        <p:nvSpPr>
          <p:cNvPr id="6" name="TextBox 5">
            <a:extLst>
              <a:ext uri="{FF2B5EF4-FFF2-40B4-BE49-F238E27FC236}">
                <a16:creationId xmlns:a16="http://schemas.microsoft.com/office/drawing/2014/main" id="{A13CDBFB-46EA-444B-E8B2-C7279BFA6AB1}"/>
              </a:ext>
            </a:extLst>
          </p:cNvPr>
          <p:cNvSpPr txBox="1"/>
          <p:nvPr/>
        </p:nvSpPr>
        <p:spPr>
          <a:xfrm>
            <a:off x="2570187" y="2534324"/>
            <a:ext cx="2360401" cy="369332"/>
          </a:xfrm>
          <a:prstGeom prst="rect">
            <a:avLst/>
          </a:prstGeom>
          <a:noFill/>
        </p:spPr>
        <p:txBody>
          <a:bodyPr wrap="square" rtlCol="0">
            <a:spAutoFit/>
          </a:bodyPr>
          <a:lstStyle/>
          <a:p>
            <a:r>
              <a:rPr lang="en-US" dirty="0"/>
              <a:t>Red Led Light</a:t>
            </a:r>
          </a:p>
        </p:txBody>
      </p:sp>
      <p:pic>
        <p:nvPicPr>
          <p:cNvPr id="7" name="Picture 6">
            <a:extLst>
              <a:ext uri="{FF2B5EF4-FFF2-40B4-BE49-F238E27FC236}">
                <a16:creationId xmlns:a16="http://schemas.microsoft.com/office/drawing/2014/main" id="{061C84C4-132B-4305-4BE0-70B59062B243}"/>
              </a:ext>
            </a:extLst>
          </p:cNvPr>
          <p:cNvPicPr>
            <a:picLocks noChangeAspect="1"/>
          </p:cNvPicPr>
          <p:nvPr/>
        </p:nvPicPr>
        <p:blipFill>
          <a:blip r:embed="rId4"/>
          <a:stretch>
            <a:fillRect/>
          </a:stretch>
        </p:blipFill>
        <p:spPr>
          <a:xfrm>
            <a:off x="4310103" y="1610345"/>
            <a:ext cx="1463167" cy="743776"/>
          </a:xfrm>
          <a:prstGeom prst="rect">
            <a:avLst/>
          </a:prstGeom>
        </p:spPr>
      </p:pic>
      <p:pic>
        <p:nvPicPr>
          <p:cNvPr id="9" name="Picture 8">
            <a:extLst>
              <a:ext uri="{FF2B5EF4-FFF2-40B4-BE49-F238E27FC236}">
                <a16:creationId xmlns:a16="http://schemas.microsoft.com/office/drawing/2014/main" id="{CAB83499-36B5-ECC4-2BDD-992C9B4F249A}"/>
              </a:ext>
            </a:extLst>
          </p:cNvPr>
          <p:cNvPicPr>
            <a:picLocks noChangeAspect="1"/>
          </p:cNvPicPr>
          <p:nvPr/>
        </p:nvPicPr>
        <p:blipFill>
          <a:blip r:embed="rId5"/>
          <a:stretch>
            <a:fillRect/>
          </a:stretch>
        </p:blipFill>
        <p:spPr>
          <a:xfrm>
            <a:off x="105783" y="3525178"/>
            <a:ext cx="2145978" cy="2145978"/>
          </a:xfrm>
          <a:prstGeom prst="rect">
            <a:avLst/>
          </a:prstGeom>
        </p:spPr>
      </p:pic>
      <p:sp>
        <p:nvSpPr>
          <p:cNvPr id="10" name="TextBox 9">
            <a:extLst>
              <a:ext uri="{FF2B5EF4-FFF2-40B4-BE49-F238E27FC236}">
                <a16:creationId xmlns:a16="http://schemas.microsoft.com/office/drawing/2014/main" id="{35C52353-7484-5BE8-01B4-BFDD937C6AB0}"/>
              </a:ext>
            </a:extLst>
          </p:cNvPr>
          <p:cNvSpPr txBox="1"/>
          <p:nvPr/>
        </p:nvSpPr>
        <p:spPr>
          <a:xfrm>
            <a:off x="454944" y="5192575"/>
            <a:ext cx="2686060" cy="646331"/>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Power source (9V)</a:t>
            </a:r>
          </a:p>
          <a:p>
            <a:endParaRPr lang="en-US" dirty="0"/>
          </a:p>
        </p:txBody>
      </p:sp>
      <p:pic>
        <p:nvPicPr>
          <p:cNvPr id="11" name="Picture 10">
            <a:extLst>
              <a:ext uri="{FF2B5EF4-FFF2-40B4-BE49-F238E27FC236}">
                <a16:creationId xmlns:a16="http://schemas.microsoft.com/office/drawing/2014/main" id="{13F9A6FA-44B9-64A3-E86C-B060846AD1DA}"/>
              </a:ext>
            </a:extLst>
          </p:cNvPr>
          <p:cNvPicPr>
            <a:picLocks noChangeAspect="1"/>
          </p:cNvPicPr>
          <p:nvPr/>
        </p:nvPicPr>
        <p:blipFill>
          <a:blip r:embed="rId6"/>
          <a:stretch>
            <a:fillRect/>
          </a:stretch>
        </p:blipFill>
        <p:spPr>
          <a:xfrm>
            <a:off x="2447572" y="2861931"/>
            <a:ext cx="2145978" cy="2145978"/>
          </a:xfrm>
          <a:prstGeom prst="rect">
            <a:avLst/>
          </a:prstGeom>
        </p:spPr>
      </p:pic>
      <p:sp>
        <p:nvSpPr>
          <p:cNvPr id="12" name="TextBox 11">
            <a:extLst>
              <a:ext uri="{FF2B5EF4-FFF2-40B4-BE49-F238E27FC236}">
                <a16:creationId xmlns:a16="http://schemas.microsoft.com/office/drawing/2014/main" id="{BC2D99C4-A7A8-3C37-465C-B9DD0C8F35D6}"/>
              </a:ext>
            </a:extLst>
          </p:cNvPr>
          <p:cNvSpPr txBox="1"/>
          <p:nvPr/>
        </p:nvSpPr>
        <p:spPr>
          <a:xfrm flipH="1">
            <a:off x="2570187" y="4751217"/>
            <a:ext cx="3202440" cy="369332"/>
          </a:xfrm>
          <a:prstGeom prst="rect">
            <a:avLst/>
          </a:prstGeom>
          <a:noFill/>
        </p:spPr>
        <p:txBody>
          <a:bodyPr wrap="square" rtlCol="0">
            <a:spAutoFit/>
          </a:bodyPr>
          <a:lstStyle/>
          <a:p>
            <a:r>
              <a:rPr lang="en-US" dirty="0"/>
              <a:t>Yellow LED Light</a:t>
            </a:r>
          </a:p>
        </p:txBody>
      </p:sp>
      <p:pic>
        <p:nvPicPr>
          <p:cNvPr id="13" name="Picture 12">
            <a:extLst>
              <a:ext uri="{FF2B5EF4-FFF2-40B4-BE49-F238E27FC236}">
                <a16:creationId xmlns:a16="http://schemas.microsoft.com/office/drawing/2014/main" id="{1011C2D4-17BE-FD6F-F06E-B5CA2D0F7370}"/>
              </a:ext>
            </a:extLst>
          </p:cNvPr>
          <p:cNvPicPr>
            <a:picLocks noChangeAspect="1"/>
          </p:cNvPicPr>
          <p:nvPr/>
        </p:nvPicPr>
        <p:blipFill>
          <a:blip r:embed="rId7"/>
          <a:stretch>
            <a:fillRect/>
          </a:stretch>
        </p:blipFill>
        <p:spPr>
          <a:xfrm>
            <a:off x="4789361" y="2728350"/>
            <a:ext cx="2145978" cy="2145978"/>
          </a:xfrm>
          <a:prstGeom prst="rect">
            <a:avLst/>
          </a:prstGeom>
        </p:spPr>
      </p:pic>
      <p:sp>
        <p:nvSpPr>
          <p:cNvPr id="14" name="TextBox 13">
            <a:extLst>
              <a:ext uri="{FF2B5EF4-FFF2-40B4-BE49-F238E27FC236}">
                <a16:creationId xmlns:a16="http://schemas.microsoft.com/office/drawing/2014/main" id="{A32ED1D3-34B3-B9AB-13B7-57DB148E3081}"/>
              </a:ext>
            </a:extLst>
          </p:cNvPr>
          <p:cNvSpPr txBox="1"/>
          <p:nvPr/>
        </p:nvSpPr>
        <p:spPr>
          <a:xfrm>
            <a:off x="5455692" y="4823243"/>
            <a:ext cx="1927365" cy="369332"/>
          </a:xfrm>
          <a:prstGeom prst="rect">
            <a:avLst/>
          </a:prstGeom>
          <a:noFill/>
        </p:spPr>
        <p:txBody>
          <a:bodyPr wrap="square" rtlCol="0">
            <a:spAutoFit/>
          </a:bodyPr>
          <a:lstStyle/>
          <a:p>
            <a:r>
              <a:rPr lang="en-US" dirty="0"/>
              <a:t>Buzzer(5V)</a:t>
            </a:r>
          </a:p>
        </p:txBody>
      </p:sp>
      <p:pic>
        <p:nvPicPr>
          <p:cNvPr id="15" name="Picture 14">
            <a:extLst>
              <a:ext uri="{FF2B5EF4-FFF2-40B4-BE49-F238E27FC236}">
                <a16:creationId xmlns:a16="http://schemas.microsoft.com/office/drawing/2014/main" id="{7020B01C-D9D7-FC71-2BA1-7DFF0BA11F25}"/>
              </a:ext>
            </a:extLst>
          </p:cNvPr>
          <p:cNvPicPr>
            <a:picLocks noChangeAspect="1"/>
          </p:cNvPicPr>
          <p:nvPr/>
        </p:nvPicPr>
        <p:blipFill>
          <a:blip r:embed="rId8"/>
          <a:stretch>
            <a:fillRect/>
          </a:stretch>
        </p:blipFill>
        <p:spPr>
          <a:xfrm>
            <a:off x="6996744" y="1282990"/>
            <a:ext cx="1402202" cy="999831"/>
          </a:xfrm>
          <a:prstGeom prst="rect">
            <a:avLst/>
          </a:prstGeom>
        </p:spPr>
      </p:pic>
      <p:sp>
        <p:nvSpPr>
          <p:cNvPr id="16" name="TextBox 15">
            <a:extLst>
              <a:ext uri="{FF2B5EF4-FFF2-40B4-BE49-F238E27FC236}">
                <a16:creationId xmlns:a16="http://schemas.microsoft.com/office/drawing/2014/main" id="{B15BB22E-FF25-6CF8-FA86-7143BCE3B54C}"/>
              </a:ext>
            </a:extLst>
          </p:cNvPr>
          <p:cNvSpPr txBox="1"/>
          <p:nvPr/>
        </p:nvSpPr>
        <p:spPr>
          <a:xfrm flipH="1">
            <a:off x="6996744" y="2321185"/>
            <a:ext cx="1402202" cy="369332"/>
          </a:xfrm>
          <a:prstGeom prst="rect">
            <a:avLst/>
          </a:prstGeom>
          <a:noFill/>
        </p:spPr>
        <p:txBody>
          <a:bodyPr wrap="square" rtlCol="0">
            <a:spAutoFit/>
          </a:bodyPr>
          <a:lstStyle/>
          <a:p>
            <a:r>
              <a:rPr lang="en-US" dirty="0"/>
              <a:t>Capacitor</a:t>
            </a:r>
          </a:p>
        </p:txBody>
      </p:sp>
    </p:spTree>
    <p:extLst>
      <p:ext uri="{BB962C8B-B14F-4D97-AF65-F5344CB8AC3E}">
        <p14:creationId xmlns:p14="http://schemas.microsoft.com/office/powerpoint/2010/main" val="254372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1381FD-62B2-2201-42FC-2D72987ECE0D}"/>
              </a:ext>
            </a:extLst>
          </p:cNvPr>
          <p:cNvPicPr>
            <a:picLocks noChangeAspect="1"/>
          </p:cNvPicPr>
          <p:nvPr/>
        </p:nvPicPr>
        <p:blipFill>
          <a:blip r:embed="rId2"/>
          <a:stretch>
            <a:fillRect/>
          </a:stretch>
        </p:blipFill>
        <p:spPr>
          <a:xfrm>
            <a:off x="2347500" y="1623828"/>
            <a:ext cx="3978135" cy="2867025"/>
          </a:xfrm>
          <a:prstGeom prst="rect">
            <a:avLst/>
          </a:prstGeom>
        </p:spPr>
      </p:pic>
      <p:sp>
        <p:nvSpPr>
          <p:cNvPr id="3" name="TextBox 2">
            <a:extLst>
              <a:ext uri="{FF2B5EF4-FFF2-40B4-BE49-F238E27FC236}">
                <a16:creationId xmlns:a16="http://schemas.microsoft.com/office/drawing/2014/main" id="{D863D342-A07E-38E8-BE67-236893C2022C}"/>
              </a:ext>
            </a:extLst>
          </p:cNvPr>
          <p:cNvSpPr txBox="1"/>
          <p:nvPr/>
        </p:nvSpPr>
        <p:spPr>
          <a:xfrm>
            <a:off x="858812" y="747132"/>
            <a:ext cx="2977376" cy="461665"/>
          </a:xfrm>
          <a:prstGeom prst="rect">
            <a:avLst/>
          </a:prstGeom>
          <a:noFill/>
        </p:spPr>
        <p:txBody>
          <a:bodyPr wrap="square" rtlCol="0">
            <a:spAutoFit/>
          </a:bodyPr>
          <a:lstStyle/>
          <a:p>
            <a:r>
              <a:rPr lang="en-US" sz="2400" dirty="0">
                <a:solidFill>
                  <a:schemeClr val="accent1">
                    <a:lumMod val="75000"/>
                  </a:schemeClr>
                </a:solidFill>
              </a:rPr>
              <a:t>Circuit diagrams:</a:t>
            </a:r>
          </a:p>
        </p:txBody>
      </p:sp>
    </p:spTree>
    <p:extLst>
      <p:ext uri="{BB962C8B-B14F-4D97-AF65-F5344CB8AC3E}">
        <p14:creationId xmlns:p14="http://schemas.microsoft.com/office/powerpoint/2010/main" val="242784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6F61B-4BC2-E0E7-F29A-6FBCCFB5485C}"/>
              </a:ext>
            </a:extLst>
          </p:cNvPr>
          <p:cNvSpPr txBox="1"/>
          <p:nvPr/>
        </p:nvSpPr>
        <p:spPr>
          <a:xfrm>
            <a:off x="853066" y="362415"/>
            <a:ext cx="2938347" cy="677108"/>
          </a:xfrm>
          <a:prstGeom prst="rect">
            <a:avLst/>
          </a:prstGeom>
          <a:noFill/>
        </p:spPr>
        <p:txBody>
          <a:bodyPr wrap="square" rtlCol="0">
            <a:spAutoFit/>
          </a:bodyPr>
          <a:lstStyle/>
          <a:p>
            <a:r>
              <a:rPr lang="en-US" sz="2000" b="1" i="0" dirty="0">
                <a:solidFill>
                  <a:schemeClr val="accent1">
                    <a:lumMod val="75000"/>
                  </a:schemeClr>
                </a:solidFill>
                <a:effectLst/>
                <a:latin typeface="-apple-system"/>
              </a:rPr>
              <a:t>Breadboard layout:</a:t>
            </a:r>
          </a:p>
          <a:p>
            <a:endParaRPr lang="en-US" dirty="0"/>
          </a:p>
        </p:txBody>
      </p:sp>
      <p:pic>
        <p:nvPicPr>
          <p:cNvPr id="4" name="Picture 3">
            <a:extLst>
              <a:ext uri="{FF2B5EF4-FFF2-40B4-BE49-F238E27FC236}">
                <a16:creationId xmlns:a16="http://schemas.microsoft.com/office/drawing/2014/main" id="{F9BAE00A-4962-5A07-F3C2-4283B7CF07C8}"/>
              </a:ext>
            </a:extLst>
          </p:cNvPr>
          <p:cNvPicPr>
            <a:picLocks noChangeAspect="1"/>
          </p:cNvPicPr>
          <p:nvPr/>
        </p:nvPicPr>
        <p:blipFill>
          <a:blip r:embed="rId2"/>
          <a:stretch>
            <a:fillRect/>
          </a:stretch>
        </p:blipFill>
        <p:spPr>
          <a:xfrm>
            <a:off x="853066" y="1008746"/>
            <a:ext cx="2574491" cy="5363736"/>
          </a:xfrm>
          <a:prstGeom prst="rect">
            <a:avLst/>
          </a:prstGeom>
        </p:spPr>
      </p:pic>
    </p:spTree>
    <p:extLst>
      <p:ext uri="{BB962C8B-B14F-4D97-AF65-F5344CB8AC3E}">
        <p14:creationId xmlns:p14="http://schemas.microsoft.com/office/powerpoint/2010/main" val="200321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2F2D-B609-1840-605B-6968AE5AC65F}"/>
              </a:ext>
            </a:extLst>
          </p:cNvPr>
          <p:cNvSpPr>
            <a:spLocks noGrp="1"/>
          </p:cNvSpPr>
          <p:nvPr>
            <p:ph type="title"/>
          </p:nvPr>
        </p:nvSpPr>
        <p:spPr>
          <a:xfrm>
            <a:off x="762485" y="916586"/>
            <a:ext cx="8596668" cy="1320800"/>
          </a:xfrm>
        </p:spPr>
        <p:txBody>
          <a:bodyPr>
            <a:normAutofit/>
          </a:bodyPr>
          <a:lstStyle/>
          <a:p>
            <a:r>
              <a:rPr lang="en-US" sz="2000" dirty="0"/>
              <a:t>PROCEDURE:</a:t>
            </a:r>
          </a:p>
        </p:txBody>
      </p:sp>
      <p:sp>
        <p:nvSpPr>
          <p:cNvPr id="3" name="TextBox 2">
            <a:extLst>
              <a:ext uri="{FF2B5EF4-FFF2-40B4-BE49-F238E27FC236}">
                <a16:creationId xmlns:a16="http://schemas.microsoft.com/office/drawing/2014/main" id="{76BA1AD1-AFA4-A686-88C7-F0135626B534}"/>
              </a:ext>
            </a:extLst>
          </p:cNvPr>
          <p:cNvSpPr txBox="1"/>
          <p:nvPr/>
        </p:nvSpPr>
        <p:spPr>
          <a:xfrm>
            <a:off x="426321" y="1497106"/>
            <a:ext cx="8932832" cy="3908442"/>
          </a:xfrm>
          <a:prstGeom prst="rect">
            <a:avLst/>
          </a:prstGeom>
          <a:noFill/>
        </p:spPr>
        <p:txBody>
          <a:bodyPr wrap="square" rtlCol="0">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At first when the battery was connected, current would run through R2 and C1 back to the battery. So, the yellow light was lighting.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In the very beginning when the capacitor was dischargeable , almost all the current would flow through it instead of the relay-coil. But, as the capacitor was charging, more current started to flow through the relay-coil instead.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When enough current was running through the relay-coil, the electromagnet would pull the  switch. </a:t>
            </a:r>
            <a:r>
              <a:rPr lang="en-US" sz="1600" dirty="0">
                <a:latin typeface="Segoe UI" panose="020B0502040204020203" pitchFamily="34" charset="0"/>
                <a:ea typeface="Times New Roman" panose="02020603050405020304" pitchFamily="18" charset="0"/>
                <a:cs typeface="Times New Roman" panose="02020603050405020304" pitchFamily="18" charset="0"/>
              </a:rPr>
              <a:t>S</a:t>
            </a: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o, it changed position.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Now, since the capacitor had some energy built up, it would make the electromagnet keep pulling the switch even though the battery had disconnected from it. While the switch was in this position, current would flow from the battery to R1. Then red LED was </a:t>
            </a:r>
            <a:r>
              <a:rPr lang="en-US" sz="1600" dirty="0" err="1">
                <a:latin typeface="Segoe UI" panose="020B0502040204020203" pitchFamily="34" charset="0"/>
                <a:ea typeface="Times New Roman" panose="02020603050405020304" pitchFamily="18" charset="0"/>
                <a:cs typeface="Times New Roman" panose="02020603050405020304" pitchFamily="18" charset="0"/>
              </a:rPr>
              <a:t>b</a:t>
            </a:r>
            <a:r>
              <a:rPr lang="en-US" sz="1600" dirty="0" err="1">
                <a:effectLst/>
                <a:latin typeface="Segoe UI" panose="020B0502040204020203" pitchFamily="34" charset="0"/>
                <a:ea typeface="Times New Roman" panose="02020603050405020304" pitchFamily="18" charset="0"/>
                <a:cs typeface="Times New Roman" panose="02020603050405020304" pitchFamily="18" charset="0"/>
              </a:rPr>
              <a:t>inking</a:t>
            </a: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 and the buzzer was ringing.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When there was no more energy left in the capacitor, the electromagnet stops pulling and the switch goes back to its original position again .</a:t>
            </a:r>
            <a:endParaRPr lang="en-US" dirty="0"/>
          </a:p>
        </p:txBody>
      </p:sp>
    </p:spTree>
    <p:extLst>
      <p:ext uri="{BB962C8B-B14F-4D97-AF65-F5344CB8AC3E}">
        <p14:creationId xmlns:p14="http://schemas.microsoft.com/office/powerpoint/2010/main" val="58111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48D6-DD95-3BA3-DC90-7EA9561523AB}"/>
              </a:ext>
            </a:extLst>
          </p:cNvPr>
          <p:cNvSpPr>
            <a:spLocks noGrp="1"/>
          </p:cNvSpPr>
          <p:nvPr>
            <p:ph type="title"/>
          </p:nvPr>
        </p:nvSpPr>
        <p:spPr>
          <a:xfrm>
            <a:off x="677334" y="609600"/>
            <a:ext cx="8596668" cy="806824"/>
          </a:xfrm>
        </p:spPr>
        <p:txBody>
          <a:bodyPr/>
          <a:lstStyle/>
          <a:p>
            <a:r>
              <a:rPr lang="en-US" sz="2000" dirty="0"/>
              <a:t>ADVANTAGES OF THE PROJECT</a:t>
            </a:r>
            <a:r>
              <a:rPr lang="en-US" dirty="0"/>
              <a:t>:</a:t>
            </a:r>
          </a:p>
        </p:txBody>
      </p:sp>
      <p:sp>
        <p:nvSpPr>
          <p:cNvPr id="4" name="TextBox 3">
            <a:extLst>
              <a:ext uri="{FF2B5EF4-FFF2-40B4-BE49-F238E27FC236}">
                <a16:creationId xmlns:a16="http://schemas.microsoft.com/office/drawing/2014/main" id="{65750CC9-7606-AE80-A945-4F801ADBAC12}"/>
              </a:ext>
            </a:extLst>
          </p:cNvPr>
          <p:cNvSpPr txBox="1"/>
          <p:nvPr/>
        </p:nvSpPr>
        <p:spPr>
          <a:xfrm flipH="1">
            <a:off x="677334" y="1416424"/>
            <a:ext cx="8276426" cy="5539722"/>
          </a:xfrm>
          <a:prstGeom prst="rect">
            <a:avLst/>
          </a:prstGeom>
          <a:noFill/>
        </p:spPr>
        <p:txBody>
          <a:bodyPr wrap="square" rtlCol="0">
            <a:spAutoFit/>
          </a:bodyPr>
          <a:lstStyle/>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1.Emergency Signaling:</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•In Ambulances: LED blinking lights and a siren (buzzer) provide a clear and easily recognizable signal to other road users that an emergency vehicle is approaching. This helps them quickly yield the right of way, ensuring a faster response time for critical medical assistance.</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•Other Sectors: In industrial settings, warehouses, and construction sites, LED lights and buzzers are used to indicate emergencies, evacuations, or hazardous situations.</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2. Quick Identification:</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•Ambulances: LED lights in different colors are used to convey the urgency of the situation. For instance, red lights and a continuous siren might indicate an active emergency response, while amber lights might signify caution during non-emergency transport.</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•Other Sectors: LED lights are used to differentiate between various statuses or conditions in machinery, equipment, and processes.</a:t>
            </a:r>
          </a:p>
          <a:p>
            <a:pPr marL="0" marR="0">
              <a:lnSpc>
                <a:spcPct val="115000"/>
              </a:lnSpc>
              <a:spcBef>
                <a:spcPts val="0"/>
              </a:spcBef>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3</a:t>
            </a:r>
            <a:r>
              <a:rPr lang="en-US" sz="1000" dirty="0">
                <a:effectLst/>
                <a:latin typeface="Calibri" panose="020F0502020204030204" pitchFamily="34" charset="0"/>
                <a:ea typeface="Calibri" panose="020F0502020204030204" pitchFamily="34" charset="0"/>
                <a:cs typeface="Times New Roman" panose="02020603050405020304" pitchFamily="18" charset="0"/>
              </a:rPr>
              <a:t>. Public Awareness:</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•Ambulances: The combined effect of flashing LED lights and sirens alerts pedestrians and drivers, encouraging them to clear the way and facilitating smoother traffic flow.</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•Other Sectors: In public safety applications, such as police vehicles or fire trucks, these components draw attention to the presence of law enforcement or emergency services.</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5. Communication:</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•Ambulances: Different patterns of LED blinking lights and varying siren tones can convey information to other drivers, like signaling the intention to pass or indicating that the emergency vehicle is approaching slowly.</a:t>
            </a:r>
          </a:p>
          <a:p>
            <a:pPr marL="0" marR="0">
              <a:lnSpc>
                <a:spcPct val="115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•Other Sectors: LED lights and buzzers can be used to communicate specific events, errors, or status changes in various systems, enhancing situational awareness for operators.</a:t>
            </a:r>
          </a:p>
          <a:p>
            <a:pPr marL="0" marR="0">
              <a:lnSpc>
                <a:spcPct val="115000"/>
              </a:lnSpc>
              <a:spcBef>
                <a:spcPts val="0"/>
              </a:spcBef>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466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4A67-D510-959E-360C-6B5F32968DF9}"/>
              </a:ext>
            </a:extLst>
          </p:cNvPr>
          <p:cNvSpPr>
            <a:spLocks noGrp="1"/>
          </p:cNvSpPr>
          <p:nvPr>
            <p:ph type="title"/>
          </p:nvPr>
        </p:nvSpPr>
        <p:spPr>
          <a:xfrm>
            <a:off x="1078778" y="1036580"/>
            <a:ext cx="8596668" cy="661640"/>
          </a:xfrm>
        </p:spPr>
        <p:txBody>
          <a:bodyPr>
            <a:normAutofit/>
          </a:bodyPr>
          <a:lstStyle/>
          <a:p>
            <a:r>
              <a:rPr lang="en-US" sz="2400" b="1" dirty="0"/>
              <a:t>DISCUSSION:</a:t>
            </a:r>
          </a:p>
        </p:txBody>
      </p:sp>
      <p:sp>
        <p:nvSpPr>
          <p:cNvPr id="3" name="TextBox 2">
            <a:extLst>
              <a:ext uri="{FF2B5EF4-FFF2-40B4-BE49-F238E27FC236}">
                <a16:creationId xmlns:a16="http://schemas.microsoft.com/office/drawing/2014/main" id="{5AFA8675-1801-7D92-CE6D-47C1D8C5FC9C}"/>
              </a:ext>
            </a:extLst>
          </p:cNvPr>
          <p:cNvSpPr txBox="1"/>
          <p:nvPr/>
        </p:nvSpPr>
        <p:spPr>
          <a:xfrm>
            <a:off x="713678" y="1851102"/>
            <a:ext cx="8831766"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lumMod val="65000"/>
                    <a:lumOff val="35000"/>
                  </a:schemeClr>
                </a:solidFill>
              </a:rPr>
              <a:t>The purpose of the circuit is to blink the led light by using relay.</a:t>
            </a:r>
          </a:p>
          <a:p>
            <a:pPr marL="285750" indent="-285750">
              <a:buFont typeface="Arial" panose="020B0604020202020204" pitchFamily="34" charset="0"/>
              <a:buChar char="•"/>
            </a:pPr>
            <a:r>
              <a:rPr lang="en-US" b="1" dirty="0">
                <a:solidFill>
                  <a:schemeClr val="tx1">
                    <a:lumMod val="65000"/>
                    <a:lumOff val="35000"/>
                  </a:schemeClr>
                </a:solidFill>
              </a:rPr>
              <a:t>A relay works as a pin or switch which is controlled the two led light and buzzer.</a:t>
            </a:r>
          </a:p>
          <a:p>
            <a:pPr marL="285750" indent="-285750">
              <a:buFont typeface="Arial" panose="020B0604020202020204" pitchFamily="34" charset="0"/>
              <a:buChar char="•"/>
            </a:pPr>
            <a:r>
              <a:rPr lang="en-US" b="1" dirty="0">
                <a:solidFill>
                  <a:schemeClr val="tx1">
                    <a:lumMod val="65000"/>
                    <a:lumOff val="35000"/>
                  </a:schemeClr>
                </a:solidFill>
              </a:rPr>
              <a:t>Capacitor are used for upgrading the voltage of led light and  frequency of buzzer.</a:t>
            </a:r>
          </a:p>
          <a:p>
            <a:pPr marL="285750" indent="-285750">
              <a:buFont typeface="Arial" panose="020B0604020202020204" pitchFamily="34" charset="0"/>
              <a:buChar char="•"/>
            </a:pPr>
            <a:r>
              <a:rPr lang="en-US" b="1" dirty="0">
                <a:solidFill>
                  <a:schemeClr val="tx1">
                    <a:lumMod val="65000"/>
                    <a:lumOff val="35000"/>
                  </a:schemeClr>
                </a:solidFill>
              </a:rPr>
              <a:t>Relay has two pin or direction so that it can control the two led light.</a:t>
            </a:r>
          </a:p>
          <a:p>
            <a:pPr marL="285750" indent="-285750">
              <a:buFont typeface="Arial" panose="020B0604020202020204" pitchFamily="34" charset="0"/>
              <a:buChar char="•"/>
            </a:pPr>
            <a:r>
              <a:rPr lang="en-US" b="1" i="0" dirty="0">
                <a:solidFill>
                  <a:schemeClr val="tx1">
                    <a:lumMod val="65000"/>
                    <a:lumOff val="35000"/>
                  </a:schemeClr>
                </a:solidFill>
                <a:effectLst/>
                <a:latin typeface="-apple-system"/>
              </a:rPr>
              <a:t>The size of the capacitor and the resistor (R2) shown in the circuit diagram determines how fast the light blinks</a:t>
            </a:r>
            <a:r>
              <a:rPr lang="en-US" b="1" dirty="0">
                <a:solidFill>
                  <a:schemeClr val="tx1">
                    <a:lumMod val="65000"/>
                    <a:lumOff val="35000"/>
                  </a:schemeClr>
                </a:solidFill>
                <a:latin typeface="-apple-system"/>
              </a:rPr>
              <a:t>. </a:t>
            </a:r>
          </a:p>
          <a:p>
            <a:pPr marL="285750" indent="-285750" algn="l">
              <a:buFont typeface="Arial" panose="020B0604020202020204" pitchFamily="34" charset="0"/>
              <a:buChar char="•"/>
            </a:pPr>
            <a:r>
              <a:rPr lang="en-US" b="1" i="0" dirty="0">
                <a:solidFill>
                  <a:schemeClr val="tx1">
                    <a:lumMod val="65000"/>
                    <a:lumOff val="35000"/>
                  </a:schemeClr>
                </a:solidFill>
                <a:effectLst/>
                <a:latin typeface="-apple-system"/>
              </a:rPr>
              <a:t>If R2 is too large, the electromagnet never turns ON. If it’s too small, the electromagnet turns on so fast that it may not see the light turn OFF</a:t>
            </a:r>
            <a:r>
              <a:rPr lang="en-US" b="0" i="0" dirty="0">
                <a:solidFill>
                  <a:schemeClr val="tx1">
                    <a:lumMod val="65000"/>
                    <a:lumOff val="35000"/>
                  </a:schemeClr>
                </a:solidFill>
                <a:effectLst/>
                <a:latin typeface="-apple-system"/>
              </a:rPr>
              <a:t>.</a:t>
            </a:r>
          </a:p>
          <a:p>
            <a:endParaRPr lang="en-US" dirty="0">
              <a:solidFill>
                <a:schemeClr val="tx1">
                  <a:lumMod val="65000"/>
                  <a:lumOff val="35000"/>
                </a:schemeClr>
              </a:solidFill>
              <a:effectLst/>
            </a:endParaRPr>
          </a:p>
          <a:p>
            <a:r>
              <a:rPr lang="en-US" b="0" i="0" dirty="0">
                <a:solidFill>
                  <a:schemeClr val="tx1">
                    <a:lumMod val="65000"/>
                    <a:lumOff val="35000"/>
                  </a:schemeClr>
                </a:solidFill>
                <a:effectLst/>
                <a:latin typeface="-apple-system"/>
              </a:rPr>
              <a:t>.</a:t>
            </a:r>
          </a:p>
          <a:p>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384751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D649-C8FE-2C2A-4AA9-5B545B717CD0}"/>
              </a:ext>
            </a:extLst>
          </p:cNvPr>
          <p:cNvSpPr>
            <a:spLocks noGrp="1"/>
          </p:cNvSpPr>
          <p:nvPr>
            <p:ph type="ctrTitle"/>
          </p:nvPr>
        </p:nvSpPr>
        <p:spPr>
          <a:xfrm>
            <a:off x="1061018" y="151988"/>
            <a:ext cx="7766936" cy="1646302"/>
          </a:xfrm>
        </p:spPr>
        <p:txBody>
          <a:bodyPr/>
          <a:lstStyle/>
          <a:p>
            <a:pPr algn="l"/>
            <a:r>
              <a:rPr lang="en-US" sz="2000" dirty="0"/>
              <a:t>REFERENCE:</a:t>
            </a:r>
          </a:p>
        </p:txBody>
      </p:sp>
      <p:sp>
        <p:nvSpPr>
          <p:cNvPr id="3" name="Subtitle 2">
            <a:extLst>
              <a:ext uri="{FF2B5EF4-FFF2-40B4-BE49-F238E27FC236}">
                <a16:creationId xmlns:a16="http://schemas.microsoft.com/office/drawing/2014/main" id="{DE24AAC3-700F-B811-E35E-AA8F127EA20E}"/>
              </a:ext>
            </a:extLst>
          </p:cNvPr>
          <p:cNvSpPr>
            <a:spLocks noGrp="1"/>
          </p:cNvSpPr>
          <p:nvPr>
            <p:ph type="subTitle" idx="1"/>
          </p:nvPr>
        </p:nvSpPr>
        <p:spPr>
          <a:xfrm>
            <a:off x="1061018" y="1898651"/>
            <a:ext cx="7766936" cy="1959671"/>
          </a:xfrm>
        </p:spPr>
        <p:txBody>
          <a:bodyPr>
            <a:normAutofit/>
          </a:bodyPr>
          <a:lstStyle/>
          <a:p>
            <a:pPr marL="285750" indent="-285750" algn="l">
              <a:buClrTx/>
              <a:buSzPct val="94000"/>
              <a:buFont typeface="Arial" panose="020B0604020202020204" pitchFamily="34" charset="0"/>
              <a:buChar char="•"/>
            </a:pPr>
            <a:r>
              <a:rPr lang="en-US" sz="1400" b="1" u="sng" dirty="0">
                <a:solidFill>
                  <a:schemeClr val="tx1">
                    <a:lumMod val="85000"/>
                    <a:lumOff val="15000"/>
                  </a:schemeClr>
                </a:solidFill>
              </a:rPr>
              <a:t>Robert L. </a:t>
            </a:r>
            <a:r>
              <a:rPr lang="en-US" sz="1400" b="1" u="sng" dirty="0" err="1">
                <a:solidFill>
                  <a:schemeClr val="tx1">
                    <a:lumMod val="85000"/>
                    <a:lumOff val="15000"/>
                  </a:schemeClr>
                </a:solidFill>
              </a:rPr>
              <a:t>Boylestad</a:t>
            </a:r>
            <a:r>
              <a:rPr lang="en-US" sz="1400" b="1" u="sng" dirty="0">
                <a:solidFill>
                  <a:schemeClr val="tx1">
                    <a:lumMod val="85000"/>
                    <a:lumOff val="15000"/>
                  </a:schemeClr>
                </a:solidFill>
              </a:rPr>
              <a:t>, “Introductory Circuit Analysis”, 13th Edition, Prentice Hall, New York.</a:t>
            </a:r>
          </a:p>
          <a:p>
            <a:pPr marL="285750" indent="-285750" algn="l">
              <a:buClrTx/>
              <a:buSzPct val="94000"/>
              <a:buFont typeface="Arial" panose="020B0604020202020204" pitchFamily="34" charset="0"/>
              <a:buChar char="•"/>
            </a:pPr>
            <a:r>
              <a:rPr lang="en-US" sz="1400" b="1" u="sng" dirty="0">
                <a:solidFill>
                  <a:schemeClr val="tx1">
                    <a:lumMod val="85000"/>
                    <a:lumOff val="15000"/>
                  </a:schemeClr>
                </a:solidFill>
              </a:rPr>
              <a:t>Electrical Circuit-1 (DC) Lab manual Dept. of EEE, Faculty of Engineering, American International University-Bangladesh (AIUB).</a:t>
            </a:r>
          </a:p>
          <a:p>
            <a:pPr marL="285750" indent="-285750" algn="l">
              <a:buClrTx/>
              <a:buSzPct val="94000"/>
              <a:buFont typeface="Arial" panose="020B0604020202020204" pitchFamily="34" charset="0"/>
              <a:buChar char="•"/>
            </a:pPr>
            <a:r>
              <a:rPr lang="en-US" sz="1400" b="1" u="sng" dirty="0">
                <a:solidFill>
                  <a:schemeClr val="tx1">
                    <a:lumMod val="85000"/>
                    <a:lumOff val="15000"/>
                  </a:schemeClr>
                </a:solidFill>
              </a:rPr>
              <a:t>https://youtu.be/4hzpkiQuVWY</a:t>
            </a:r>
          </a:p>
          <a:p>
            <a:pPr algn="l"/>
            <a:endParaRPr lang="en-US" sz="1400" b="1" u="sng" dirty="0"/>
          </a:p>
        </p:txBody>
      </p:sp>
    </p:spTree>
    <p:extLst>
      <p:ext uri="{BB962C8B-B14F-4D97-AF65-F5344CB8AC3E}">
        <p14:creationId xmlns:p14="http://schemas.microsoft.com/office/powerpoint/2010/main" val="3926233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222</TotalTime>
  <Words>793</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Arial</vt:lpstr>
      <vt:lpstr>Calibri</vt:lpstr>
      <vt:lpstr>Google Sans</vt:lpstr>
      <vt:lpstr>Segoe UI</vt:lpstr>
      <vt:lpstr>Symbol</vt:lpstr>
      <vt:lpstr>Trebuchet MS</vt:lpstr>
      <vt:lpstr>Wingdings 3</vt:lpstr>
      <vt:lpstr>Facet</vt:lpstr>
      <vt:lpstr>Ambulance Blinking LED Project:         </vt:lpstr>
      <vt:lpstr>Introduction:  A blinking LED circuit using a relay is a simple circuit that can be used to create an LED flasher. The circuit uses a relay to control the LED's blinking frequency, and it is relatively easy to build. In this report, we will discuss the components required to build the circuit, the circuit diagram, and the working principle of the circuit.   </vt:lpstr>
      <vt:lpstr>PowerPoint Presentation</vt:lpstr>
      <vt:lpstr>PowerPoint Presentation</vt:lpstr>
      <vt:lpstr>PowerPoint Presentation</vt:lpstr>
      <vt:lpstr>PROCEDURE:</vt:lpstr>
      <vt:lpstr>ADVANTAGES OF THE PROJECT:</vt:lpstr>
      <vt:lpstr>DISCUSSION: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Blinking LED Project:         </dc:title>
  <dc:creator>Turjoy</dc:creator>
  <cp:lastModifiedBy>Turjoy</cp:lastModifiedBy>
  <cp:revision>2</cp:revision>
  <dcterms:created xsi:type="dcterms:W3CDTF">2023-08-14T03:47:15Z</dcterms:created>
  <dcterms:modified xsi:type="dcterms:W3CDTF">2023-08-14T07:30:55Z</dcterms:modified>
</cp:coreProperties>
</file>