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B081-3BCA-4894-8A8D-477C7967B98C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8209-A3A2-4B6E-8836-611D2EC9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6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B081-3BCA-4894-8A8D-477C7967B98C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8209-A3A2-4B6E-8836-611D2EC9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74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B081-3BCA-4894-8A8D-477C7967B98C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8209-A3A2-4B6E-8836-611D2EC9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2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B081-3BCA-4894-8A8D-477C7967B98C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8209-A3A2-4B6E-8836-611D2EC9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8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B081-3BCA-4894-8A8D-477C7967B98C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8209-A3A2-4B6E-8836-611D2EC9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1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B081-3BCA-4894-8A8D-477C7967B98C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8209-A3A2-4B6E-8836-611D2EC9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5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B081-3BCA-4894-8A8D-477C7967B98C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8209-A3A2-4B6E-8836-611D2EC9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1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B081-3BCA-4894-8A8D-477C7967B98C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8209-A3A2-4B6E-8836-611D2EC9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2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B081-3BCA-4894-8A8D-477C7967B98C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8209-A3A2-4B6E-8836-611D2EC9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5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B081-3BCA-4894-8A8D-477C7967B98C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8209-A3A2-4B6E-8836-611D2EC9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6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B081-3BCA-4894-8A8D-477C7967B98C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8209-A3A2-4B6E-8836-611D2EC9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5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AB081-3BCA-4894-8A8D-477C7967B98C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48209-A3A2-4B6E-8836-611D2EC9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0271" y="2002229"/>
            <a:ext cx="9144000" cy="2387600"/>
          </a:xfrm>
        </p:spPr>
        <p:txBody>
          <a:bodyPr anchor="ctr" anchorCtr="1">
            <a:normAutofit fontScale="90000"/>
          </a:bodyPr>
          <a:lstStyle/>
          <a:p>
            <a:r>
              <a:rPr lang="en-US" sz="6600" dirty="0" smtClean="0">
                <a:latin typeface="+mn-lt"/>
              </a:rPr>
              <a:t>Spec Security Log Analyzer</a:t>
            </a:r>
            <a:br>
              <a:rPr lang="en-US" sz="6600" dirty="0" smtClean="0">
                <a:latin typeface="+mn-lt"/>
              </a:rPr>
            </a:br>
            <a:r>
              <a:rPr lang="en-US" sz="6600" dirty="0" smtClean="0">
                <a:latin typeface="+mn-lt"/>
              </a:rPr>
              <a:t/>
            </a:r>
            <a:br>
              <a:rPr lang="en-US" sz="6600" dirty="0" smtClean="0">
                <a:latin typeface="+mn-lt"/>
              </a:rPr>
            </a:br>
            <a:r>
              <a:rPr lang="en-US" sz="5400" dirty="0" smtClean="0">
                <a:latin typeface="+mn-lt"/>
              </a:rPr>
              <a:t>Design Diagrams</a:t>
            </a:r>
            <a:endParaRPr lang="en-US" sz="5400" dirty="0">
              <a:latin typeface="+mn-lt"/>
            </a:endParaRPr>
          </a:p>
        </p:txBody>
      </p:sp>
      <p:sp>
        <p:nvSpPr>
          <p:cNvPr id="4" name="Footer Placeholder 1"/>
          <p:cNvSpPr>
            <a:spLocks noGrp="1"/>
          </p:cNvSpPr>
          <p:nvPr/>
        </p:nvSpPr>
        <p:spPr>
          <a:xfrm>
            <a:off x="2935852" y="6491321"/>
            <a:ext cx="6675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Spec Security Consulting Corp. Confidential. Do not duplicate or distribute without permission from Spec.</a:t>
            </a:r>
          </a:p>
        </p:txBody>
      </p:sp>
    </p:spTree>
    <p:extLst>
      <p:ext uri="{BB962C8B-B14F-4D97-AF65-F5344CB8AC3E}">
        <p14:creationId xmlns:p14="http://schemas.microsoft.com/office/powerpoint/2010/main" val="2720858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16617" y="2959589"/>
            <a:ext cx="5239211" cy="3333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72800" y="6400800"/>
            <a:ext cx="365760" cy="365125"/>
          </a:xfrm>
        </p:spPr>
        <p:txBody>
          <a:bodyPr/>
          <a:lstStyle/>
          <a:p>
            <a:pPr algn="ctr"/>
            <a:fld id="{31CEDA0A-2409-4A8A-BCFD-7E4A6EF75359}" type="slidenum">
              <a:rPr lang="en-US" smtClean="0"/>
              <a:pPr algn="ctr"/>
              <a:t>2</a:t>
            </a:fld>
            <a:endParaRPr lang="en-US" dirty="0"/>
          </a:p>
        </p:txBody>
      </p:sp>
      <p:sp>
        <p:nvSpPr>
          <p:cNvPr id="15" name="Footer Placeholder 1"/>
          <p:cNvSpPr>
            <a:spLocks noGrp="1"/>
          </p:cNvSpPr>
          <p:nvPr/>
        </p:nvSpPr>
        <p:spPr>
          <a:xfrm>
            <a:off x="2935852" y="6491321"/>
            <a:ext cx="6675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Spec Security Consulting Corp. Confidential. Do not duplicate or distribute without permission from Spec.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11528" y="1769173"/>
            <a:ext cx="914400" cy="646331"/>
          </a:xfrm>
          <a:prstGeom prst="rect">
            <a:avLst/>
          </a:prstGeom>
          <a:noFill/>
          <a:ln w="38100" cmpd="sng">
            <a:solidFill>
              <a:schemeClr val="accent1"/>
            </a:solidFill>
          </a:ln>
          <a:effectLst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Log</a:t>
            </a:r>
            <a:br>
              <a:rPr lang="en-US" dirty="0" smtClean="0"/>
            </a:br>
            <a:r>
              <a:rPr lang="en-US" dirty="0" smtClean="0"/>
              <a:t>Loader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476379" y="3113409"/>
            <a:ext cx="1188720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Log</a:t>
            </a:r>
            <a:br>
              <a:rPr lang="en-US" dirty="0" smtClean="0"/>
            </a:br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346095" y="1769173"/>
            <a:ext cx="731520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Log</a:t>
            </a:r>
            <a:br>
              <a:rPr lang="en-US" dirty="0" smtClean="0"/>
            </a:br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377088" y="613410"/>
            <a:ext cx="9144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err="1" smtClean="0"/>
              <a:t>Splunk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Loader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665099" y="613410"/>
            <a:ext cx="104251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err="1" smtClean="0"/>
              <a:t>PlainLogLoader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8" idx="2"/>
            <a:endCxn id="4" idx="0"/>
          </p:cNvCxnSpPr>
          <p:nvPr/>
        </p:nvCxnSpPr>
        <p:spPr>
          <a:xfrm>
            <a:off x="1834288" y="1259741"/>
            <a:ext cx="1234440" cy="50943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2"/>
            <a:endCxn id="4" idx="0"/>
          </p:cNvCxnSpPr>
          <p:nvPr/>
        </p:nvCxnSpPr>
        <p:spPr>
          <a:xfrm flipH="1">
            <a:off x="3068728" y="1259741"/>
            <a:ext cx="1117627" cy="50943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51117" y="4349347"/>
            <a:ext cx="1097280" cy="64008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err="1" smtClean="0"/>
              <a:t>WebLog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291488" y="4324897"/>
            <a:ext cx="1554480" cy="64008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err="1" smtClean="0"/>
              <a:t>AppServerLog</a:t>
            </a:r>
            <a:r>
              <a:rPr lang="en-US" dirty="0"/>
              <a:t> </a:t>
            </a:r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457368" y="4349347"/>
            <a:ext cx="1097280" cy="64008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err="1" smtClean="0"/>
              <a:t>HostLog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183163" y="5312002"/>
            <a:ext cx="1554480" cy="646331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err="1" smtClean="0"/>
              <a:t>FireWall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LogProcessor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680128" y="5356998"/>
            <a:ext cx="1554480" cy="646331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Product</a:t>
            </a:r>
            <a:br>
              <a:rPr lang="en-US" dirty="0" smtClean="0"/>
            </a:br>
            <a:r>
              <a:rPr lang="en-US" dirty="0" err="1" smtClean="0"/>
              <a:t>LogProcessor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1" idx="0"/>
            <a:endCxn id="19" idx="1"/>
          </p:cNvCxnSpPr>
          <p:nvPr/>
        </p:nvCxnSpPr>
        <p:spPr>
          <a:xfrm flipV="1">
            <a:off x="1299757" y="3436575"/>
            <a:ext cx="1176622" cy="91277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0"/>
            <a:endCxn id="19" idx="1"/>
          </p:cNvCxnSpPr>
          <p:nvPr/>
        </p:nvCxnSpPr>
        <p:spPr>
          <a:xfrm flipV="1">
            <a:off x="1960403" y="3436575"/>
            <a:ext cx="515976" cy="187542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3" idx="0"/>
            <a:endCxn id="19" idx="3"/>
          </p:cNvCxnSpPr>
          <p:nvPr/>
        </p:nvCxnSpPr>
        <p:spPr>
          <a:xfrm flipH="1" flipV="1">
            <a:off x="3665099" y="3436575"/>
            <a:ext cx="1340909" cy="91277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0"/>
            <a:endCxn id="19" idx="3"/>
          </p:cNvCxnSpPr>
          <p:nvPr/>
        </p:nvCxnSpPr>
        <p:spPr>
          <a:xfrm flipH="1" flipV="1">
            <a:off x="3665099" y="3436575"/>
            <a:ext cx="792269" cy="192042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2" idx="0"/>
            <a:endCxn id="19" idx="2"/>
          </p:cNvCxnSpPr>
          <p:nvPr/>
        </p:nvCxnSpPr>
        <p:spPr>
          <a:xfrm flipV="1">
            <a:off x="3068728" y="3759740"/>
            <a:ext cx="2011" cy="56515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21441" y="630076"/>
            <a:ext cx="731520" cy="646331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HTTP</a:t>
            </a:r>
            <a:br>
              <a:rPr lang="en-US" dirty="0" smtClean="0"/>
            </a:br>
            <a:r>
              <a:rPr lang="en-US" dirty="0" smtClean="0"/>
              <a:t>Event</a:t>
            </a:r>
            <a:endParaRPr lang="en-US" dirty="0"/>
          </a:p>
        </p:txBody>
      </p:sp>
      <p:cxnSp>
        <p:nvCxnSpPr>
          <p:cNvPr id="70" name="Straight Arrow Connector 69"/>
          <p:cNvCxnSpPr>
            <a:stCxn id="69" idx="2"/>
            <a:endCxn id="35" idx="0"/>
          </p:cNvCxnSpPr>
          <p:nvPr/>
        </p:nvCxnSpPr>
        <p:spPr>
          <a:xfrm>
            <a:off x="6587201" y="1276407"/>
            <a:ext cx="1124654" cy="49276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340678" y="642984"/>
            <a:ext cx="731520" cy="646331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Host</a:t>
            </a:r>
            <a:br>
              <a:rPr lang="en-US" dirty="0" smtClean="0"/>
            </a:br>
            <a:r>
              <a:rPr lang="en-US" dirty="0" smtClean="0"/>
              <a:t>Event</a:t>
            </a:r>
            <a:endParaRPr lang="en-US" dirty="0"/>
          </a:p>
        </p:txBody>
      </p:sp>
      <p:cxnSp>
        <p:nvCxnSpPr>
          <p:cNvPr id="79" name="Straight Arrow Connector 78"/>
          <p:cNvCxnSpPr>
            <a:stCxn id="74" idx="2"/>
            <a:endCxn id="35" idx="0"/>
          </p:cNvCxnSpPr>
          <p:nvPr/>
        </p:nvCxnSpPr>
        <p:spPr>
          <a:xfrm>
            <a:off x="7706438" y="1289315"/>
            <a:ext cx="5417" cy="47985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444771" y="630075"/>
            <a:ext cx="912592" cy="646331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Product</a:t>
            </a:r>
            <a:br>
              <a:rPr lang="en-US" dirty="0" smtClean="0"/>
            </a:br>
            <a:r>
              <a:rPr lang="en-US" dirty="0" smtClean="0"/>
              <a:t>Event</a:t>
            </a:r>
            <a:endParaRPr lang="en-US" dirty="0"/>
          </a:p>
        </p:txBody>
      </p:sp>
      <p:cxnSp>
        <p:nvCxnSpPr>
          <p:cNvPr id="83" name="Straight Arrow Connector 82"/>
          <p:cNvCxnSpPr>
            <a:stCxn id="82" idx="2"/>
            <a:endCxn id="35" idx="0"/>
          </p:cNvCxnSpPr>
          <p:nvPr/>
        </p:nvCxnSpPr>
        <p:spPr>
          <a:xfrm flipH="1">
            <a:off x="7711855" y="1276406"/>
            <a:ext cx="1189212" cy="49276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9" idx="0"/>
            <a:endCxn id="4" idx="2"/>
          </p:cNvCxnSpPr>
          <p:nvPr/>
        </p:nvCxnSpPr>
        <p:spPr>
          <a:xfrm flipH="1" flipV="1">
            <a:off x="3068728" y="2415504"/>
            <a:ext cx="2011" cy="69790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36" idx="0"/>
            <a:endCxn id="35" idx="2"/>
          </p:cNvCxnSpPr>
          <p:nvPr/>
        </p:nvCxnSpPr>
        <p:spPr>
          <a:xfrm flipH="1" flipV="1">
            <a:off x="7711855" y="2415504"/>
            <a:ext cx="8651" cy="122242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9" idx="3"/>
            <a:endCxn id="35" idx="1"/>
          </p:cNvCxnSpPr>
          <p:nvPr/>
        </p:nvCxnSpPr>
        <p:spPr>
          <a:xfrm flipV="1">
            <a:off x="3665099" y="2092339"/>
            <a:ext cx="3680996" cy="1344236"/>
          </a:xfrm>
          <a:prstGeom prst="straightConnector1">
            <a:avLst/>
          </a:prstGeom>
          <a:ln w="19050" cap="sq" cmpd="dbl">
            <a:prstDash val="sysDash"/>
            <a:bevel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2559060" y="2646165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3684015" y="2871233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156" name="Content Placeholder 5"/>
          <p:cNvSpPr txBox="1">
            <a:spLocks/>
          </p:cNvSpPr>
          <p:nvPr/>
        </p:nvSpPr>
        <p:spPr>
          <a:xfrm>
            <a:off x="77372" y="49236"/>
            <a:ext cx="12070080" cy="6765006"/>
          </a:xfrm>
          <a:prstGeom prst="rect">
            <a:avLst/>
          </a:prstGeom>
          <a:ln>
            <a:solidFill>
              <a:srgbClr val="D7E4BD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317773" y="3172184"/>
            <a:ext cx="4877096" cy="3046896"/>
            <a:chOff x="6317773" y="3172184"/>
            <a:chExt cx="4877096" cy="3046896"/>
          </a:xfrm>
        </p:grpSpPr>
        <p:sp>
          <p:nvSpPr>
            <p:cNvPr id="36" name="TextBox 35"/>
            <p:cNvSpPr txBox="1"/>
            <p:nvPr/>
          </p:nvSpPr>
          <p:spPr>
            <a:xfrm>
              <a:off x="7263306" y="3637925"/>
              <a:ext cx="914400" cy="646331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dirty="0" smtClean="0"/>
                <a:t>Alarm</a:t>
              </a:r>
              <a:br>
                <a:rPr lang="en-US" dirty="0" smtClean="0"/>
              </a:br>
              <a:r>
                <a:rPr lang="en-US" dirty="0" smtClean="0"/>
                <a:t>Trainer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159513" y="3637924"/>
              <a:ext cx="1035356" cy="646331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dirty="0" smtClean="0"/>
                <a:t>Alarm</a:t>
              </a:r>
              <a:br>
                <a:rPr lang="en-US" dirty="0" smtClean="0"/>
              </a:br>
              <a:r>
                <a:rPr lang="en-US" dirty="0" smtClean="0"/>
                <a:t>Detector</a:t>
              </a:r>
              <a:endParaRPr 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317773" y="4863471"/>
              <a:ext cx="1463040" cy="646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dirty="0" err="1" smtClean="0"/>
                <a:t>UnseenEvent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Alarm</a:t>
              </a:r>
              <a:endParaRPr lang="en-US" dirty="0"/>
            </a:p>
          </p:txBody>
        </p:sp>
        <p:cxnSp>
          <p:nvCxnSpPr>
            <p:cNvPr id="120" name="Straight Arrow Connector 119"/>
            <p:cNvCxnSpPr>
              <a:stCxn id="119" idx="0"/>
              <a:endCxn id="36" idx="2"/>
            </p:cNvCxnSpPr>
            <p:nvPr/>
          </p:nvCxnSpPr>
          <p:spPr>
            <a:xfrm flipV="1">
              <a:off x="7049293" y="4284256"/>
              <a:ext cx="671213" cy="579215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37" idx="1"/>
              <a:endCxn id="36" idx="3"/>
            </p:cNvCxnSpPr>
            <p:nvPr/>
          </p:nvCxnSpPr>
          <p:spPr>
            <a:xfrm flipH="1">
              <a:off x="8177706" y="3961090"/>
              <a:ext cx="1981807" cy="1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7216007" y="3172184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use</a:t>
              </a:r>
              <a:endParaRPr 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9446474" y="3591757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use</a:t>
              </a:r>
              <a:endParaRPr lang="en-US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8043892" y="4866597"/>
              <a:ext cx="1280160" cy="64008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dirty="0" smtClean="0"/>
                <a:t>Other</a:t>
              </a:r>
              <a:r>
                <a:rPr lang="en-US" dirty="0"/>
                <a:t/>
              </a:r>
              <a:br>
                <a:rPr lang="en-US" dirty="0"/>
              </a:br>
              <a:r>
                <a:rPr lang="en-US" dirty="0" smtClean="0"/>
                <a:t>Alarm</a:t>
              </a:r>
              <a:endParaRPr lang="en-US" dirty="0"/>
            </a:p>
          </p:txBody>
        </p:sp>
        <p:cxnSp>
          <p:nvCxnSpPr>
            <p:cNvPr id="165" name="Straight Arrow Connector 164"/>
            <p:cNvCxnSpPr>
              <a:stCxn id="163" idx="0"/>
              <a:endCxn id="36" idx="2"/>
            </p:cNvCxnSpPr>
            <p:nvPr/>
          </p:nvCxnSpPr>
          <p:spPr>
            <a:xfrm flipH="1" flipV="1">
              <a:off x="7720506" y="4284256"/>
              <a:ext cx="963466" cy="582341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Arc 169"/>
            <p:cNvSpPr/>
            <p:nvPr/>
          </p:nvSpPr>
          <p:spPr>
            <a:xfrm rot="10800000">
              <a:off x="7095012" y="5169058"/>
              <a:ext cx="1588959" cy="733116"/>
            </a:xfrm>
            <a:prstGeom prst="arc">
              <a:avLst>
                <a:gd name="adj1" fmla="val 10628971"/>
                <a:gd name="adj2" fmla="val 62792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7456618" y="5849748"/>
              <a:ext cx="1026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correlate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0615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72800" y="6400800"/>
            <a:ext cx="365760" cy="365125"/>
          </a:xfrm>
        </p:spPr>
        <p:txBody>
          <a:bodyPr/>
          <a:lstStyle/>
          <a:p>
            <a:pPr algn="ctr"/>
            <a:fld id="{31CEDA0A-2409-4A8A-BCFD-7E4A6EF75359}" type="slidenum">
              <a:rPr lang="en-US" smtClean="0"/>
              <a:pPr algn="ctr"/>
              <a:t>3</a:t>
            </a:fld>
            <a:endParaRPr lang="en-US" dirty="0"/>
          </a:p>
        </p:txBody>
      </p:sp>
      <p:sp>
        <p:nvSpPr>
          <p:cNvPr id="15" name="Footer Placeholder 1"/>
          <p:cNvSpPr>
            <a:spLocks noGrp="1"/>
          </p:cNvSpPr>
          <p:nvPr/>
        </p:nvSpPr>
        <p:spPr>
          <a:xfrm>
            <a:off x="2935852" y="6491321"/>
            <a:ext cx="6675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Spec Security Consulting Corp. Confidential. Do not duplicate or distribute without permission from Spec.</a:t>
            </a:r>
          </a:p>
        </p:txBody>
      </p:sp>
      <p:sp>
        <p:nvSpPr>
          <p:cNvPr id="156" name="Content Placeholder 5"/>
          <p:cNvSpPr txBox="1">
            <a:spLocks/>
          </p:cNvSpPr>
          <p:nvPr/>
        </p:nvSpPr>
        <p:spPr>
          <a:xfrm>
            <a:off x="77372" y="49236"/>
            <a:ext cx="12070080" cy="6765006"/>
          </a:xfrm>
          <a:prstGeom prst="rect">
            <a:avLst/>
          </a:prstGeom>
          <a:ln>
            <a:solidFill>
              <a:srgbClr val="D7E4BD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51835" y="111278"/>
            <a:ext cx="5195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2800" dirty="0" smtClean="0"/>
              <a:t>URL </a:t>
            </a:r>
            <a:r>
              <a:rPr lang="en-US" sz="2800" dirty="0" smtClean="0"/>
              <a:t>Alert </a:t>
            </a:r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633478" y="1367023"/>
            <a:ext cx="13716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Log Files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08564" y="2593920"/>
            <a:ext cx="1231199" cy="675476"/>
            <a:chOff x="3373457" y="2743200"/>
            <a:chExt cx="1231199" cy="675476"/>
          </a:xfrm>
        </p:grpSpPr>
        <p:sp>
          <p:nvSpPr>
            <p:cNvPr id="21" name="TextBox 20"/>
            <p:cNvSpPr txBox="1"/>
            <p:nvPr/>
          </p:nvSpPr>
          <p:spPr>
            <a:xfrm>
              <a:off x="3451835" y="2885105"/>
              <a:ext cx="1094039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dirty="0" smtClean="0"/>
                <a:t>Trainer</a:t>
              </a:r>
              <a:endParaRPr lang="en-US" dirty="0"/>
            </a:p>
          </p:txBody>
        </p:sp>
        <p:sp>
          <p:nvSpPr>
            <p:cNvPr id="2" name="Oval 1"/>
            <p:cNvSpPr/>
            <p:nvPr/>
          </p:nvSpPr>
          <p:spPr>
            <a:xfrm>
              <a:off x="3373457" y="2743200"/>
              <a:ext cx="1231199" cy="6754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838356" y="2632546"/>
            <a:ext cx="1231199" cy="675476"/>
            <a:chOff x="3373457" y="2743200"/>
            <a:chExt cx="1231199" cy="675476"/>
          </a:xfrm>
        </p:grpSpPr>
        <p:sp>
          <p:nvSpPr>
            <p:cNvPr id="24" name="TextBox 23"/>
            <p:cNvSpPr txBox="1"/>
            <p:nvPr/>
          </p:nvSpPr>
          <p:spPr>
            <a:xfrm>
              <a:off x="3451835" y="2885105"/>
              <a:ext cx="1094039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dirty="0" smtClean="0"/>
                <a:t>Detector</a:t>
              </a:r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373457" y="2743200"/>
              <a:ext cx="1231199" cy="6754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758359" y="1374727"/>
            <a:ext cx="13716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Alert Model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88616" y="1403003"/>
            <a:ext cx="13716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Alert Report</a:t>
            </a:r>
            <a:endParaRPr lang="en-US" dirty="0"/>
          </a:p>
        </p:txBody>
      </p:sp>
      <p:cxnSp>
        <p:nvCxnSpPr>
          <p:cNvPr id="5" name="Straight Arrow Connector 4"/>
          <p:cNvCxnSpPr>
            <a:stCxn id="2" idx="6"/>
            <a:endCxn id="26" idx="1"/>
          </p:cNvCxnSpPr>
          <p:nvPr/>
        </p:nvCxnSpPr>
        <p:spPr>
          <a:xfrm flipV="1">
            <a:off x="1939763" y="1559393"/>
            <a:ext cx="818596" cy="1372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2131" y="1994370"/>
            <a:ext cx="591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load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19" idx="2"/>
            <a:endCxn id="2" idx="0"/>
          </p:cNvCxnSpPr>
          <p:nvPr/>
        </p:nvCxnSpPr>
        <p:spPr>
          <a:xfrm>
            <a:off x="1319278" y="1736355"/>
            <a:ext cx="4886" cy="857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488784" y="2071237"/>
            <a:ext cx="84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update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26" idx="2"/>
            <a:endCxn id="25" idx="0"/>
          </p:cNvCxnSpPr>
          <p:nvPr/>
        </p:nvCxnSpPr>
        <p:spPr>
          <a:xfrm>
            <a:off x="3444159" y="1744059"/>
            <a:ext cx="9797" cy="8884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828559" y="2001293"/>
            <a:ext cx="591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load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27" idx="1"/>
          </p:cNvCxnSpPr>
          <p:nvPr/>
        </p:nvCxnSpPr>
        <p:spPr>
          <a:xfrm flipV="1">
            <a:off x="4069555" y="1587669"/>
            <a:ext cx="919061" cy="13223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789731" y="2019660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652262" y="4056017"/>
            <a:ext cx="1606731" cy="7707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882100" y="4254918"/>
            <a:ext cx="1200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Alert Rules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267008" y="4029890"/>
            <a:ext cx="22423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sensitive </a:t>
            </a:r>
            <a:r>
              <a:rPr lang="en-US" dirty="0" err="1" smtClean="0"/>
              <a:t>param</a:t>
            </a:r>
            <a:r>
              <a:rPr lang="en-US" dirty="0" smtClean="0"/>
              <a:t> name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269692" y="4404969"/>
            <a:ext cx="100905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new URL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266654" y="4766377"/>
            <a:ext cx="124155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new </a:t>
            </a:r>
            <a:r>
              <a:rPr lang="en-US" dirty="0" err="1" smtClean="0"/>
              <a:t>param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13" idx="0"/>
            <a:endCxn id="25" idx="4"/>
          </p:cNvCxnSpPr>
          <p:nvPr/>
        </p:nvCxnSpPr>
        <p:spPr>
          <a:xfrm flipH="1" flipV="1">
            <a:off x="3453956" y="3308022"/>
            <a:ext cx="1672" cy="747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672877" y="3478125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check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475878" y="4043173"/>
            <a:ext cx="1606731" cy="7707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47892" y="4256705"/>
            <a:ext cx="144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Model </a:t>
            </a:r>
            <a:r>
              <a:rPr lang="en-US" dirty="0" err="1"/>
              <a:t>C</a:t>
            </a:r>
            <a:r>
              <a:rPr lang="en-US" dirty="0" err="1" smtClean="0"/>
              <a:t>onfig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 flipV="1">
            <a:off x="1268030" y="3281895"/>
            <a:ext cx="1672" cy="747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40487" y="3457865"/>
            <a:ext cx="96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initialize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14755" y="837256"/>
            <a:ext cx="4924696" cy="31700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</a:t>
            </a:r>
            <a:r>
              <a:rPr lang="en-US" dirty="0" err="1"/>
              <a:t>Config</a:t>
            </a:r>
            <a:r>
              <a:rPr lang="en-US" dirty="0"/>
              <a:t> Format</a:t>
            </a:r>
          </a:p>
          <a:p>
            <a:r>
              <a:rPr lang="en-US" sz="1400" dirty="0" smtClean="0"/>
              <a:t>&lt;</a:t>
            </a:r>
            <a:r>
              <a:rPr lang="en-US" sz="1400" dirty="0" err="1"/>
              <a:t>conf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&lt;model-name&gt;test-model&lt;/model-name&gt;</a:t>
            </a:r>
          </a:p>
          <a:p>
            <a:r>
              <a:rPr lang="en-US" sz="1400" dirty="0"/>
              <a:t>    &lt;model-description&gt;some description: testing web </a:t>
            </a:r>
            <a:r>
              <a:rPr lang="en-US" sz="1400" dirty="0" err="1"/>
              <a:t>url</a:t>
            </a:r>
            <a:r>
              <a:rPr lang="en-US" sz="1400" dirty="0"/>
              <a:t> alert model&lt;/model-description&gt;</a:t>
            </a:r>
          </a:p>
          <a:p>
            <a:r>
              <a:rPr lang="en-US" sz="1400" dirty="0"/>
              <a:t>    &lt;log-type&gt;web access log&lt;/log-type&gt;</a:t>
            </a:r>
          </a:p>
          <a:p>
            <a:r>
              <a:rPr lang="en-US" sz="1400" dirty="0"/>
              <a:t>    &lt;log-file&gt;weblog-entries.txt&lt;/log-file&gt;   </a:t>
            </a:r>
          </a:p>
          <a:p>
            <a:r>
              <a:rPr lang="en-US" sz="1400" dirty="0" smtClean="0"/>
              <a:t>    &lt;</a:t>
            </a:r>
            <a:r>
              <a:rPr lang="en-US" sz="1400" dirty="0"/>
              <a:t>log-formatter&gt;%- %- %- [%t] "%m %u %-&lt;/log-formatter&gt;</a:t>
            </a:r>
          </a:p>
          <a:p>
            <a:r>
              <a:rPr lang="en-US" sz="1400" dirty="0" smtClean="0"/>
              <a:t>    &lt;time-formatter</a:t>
            </a:r>
            <a:r>
              <a:rPr lang="en-US" sz="1400" dirty="0"/>
              <a:t>&gt;%d/%b/%Y:%H:%M:%S&lt;/</a:t>
            </a:r>
            <a:r>
              <a:rPr lang="en-US" sz="1400" dirty="0" smtClean="0"/>
              <a:t>time-formatter</a:t>
            </a:r>
            <a:r>
              <a:rPr lang="en-US" sz="1400" dirty="0"/>
              <a:t>&gt;</a:t>
            </a:r>
          </a:p>
          <a:p>
            <a:r>
              <a:rPr lang="en-US" sz="1400" dirty="0"/>
              <a:t>&lt;/</a:t>
            </a:r>
            <a:r>
              <a:rPr lang="en-US" sz="1400" dirty="0" err="1"/>
              <a:t>conf</a:t>
            </a:r>
            <a:r>
              <a:rPr lang="en-US" sz="1400" dirty="0" smtClean="0"/>
              <a:t>&gt;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log-formatter: %t</a:t>
            </a:r>
            <a:r>
              <a:rPr lang="en-US" sz="1400" dirty="0"/>
              <a:t>: time %m method %u full </a:t>
            </a:r>
            <a:r>
              <a:rPr lang="en-US" sz="1400" dirty="0" err="1"/>
              <a:t>url</a:t>
            </a:r>
            <a:r>
              <a:rPr lang="en-US" sz="1400" dirty="0"/>
              <a:t> including path and </a:t>
            </a:r>
            <a:r>
              <a:rPr lang="en-US" sz="1400" dirty="0" smtClean="0"/>
              <a:t>query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time-formatter: the language (e.g., </a:t>
            </a:r>
            <a:r>
              <a:rPr lang="en-US" sz="1400" dirty="0" err="1" smtClean="0"/>
              <a:t>ptyhon</a:t>
            </a:r>
            <a:r>
              <a:rPr lang="en-US" sz="1400" dirty="0" smtClean="0"/>
              <a:t>) specification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014755" y="4079182"/>
            <a:ext cx="4924696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URL Alert </a:t>
            </a:r>
            <a:r>
              <a:rPr lang="en-US" dirty="0"/>
              <a:t>Model </a:t>
            </a:r>
            <a:r>
              <a:rPr lang="en-US" dirty="0"/>
              <a:t>Format</a:t>
            </a:r>
            <a:endParaRPr lang="en-US" dirty="0"/>
          </a:p>
          <a:p>
            <a:r>
              <a:rPr lang="en-US" sz="1400" dirty="0"/>
              <a:t>&lt;</a:t>
            </a:r>
            <a:r>
              <a:rPr lang="en-US" sz="1400" dirty="0"/>
              <a:t>model name=&gt;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/>
              <a:t>&lt;request&gt;</a:t>
            </a:r>
          </a:p>
          <a:p>
            <a:r>
              <a:rPr lang="en-US" sz="1400" dirty="0"/>
              <a:t> </a:t>
            </a:r>
            <a:r>
              <a:rPr lang="en-US" sz="1400" dirty="0"/>
              <a:t>       &lt;method&gt;&lt;/method&gt;</a:t>
            </a:r>
            <a:endParaRPr lang="en-US" sz="1400" dirty="0"/>
          </a:p>
          <a:p>
            <a:r>
              <a:rPr lang="en-US" sz="1400" dirty="0"/>
              <a:t>        &lt;path&gt; &lt;/path&gt;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params</a:t>
            </a:r>
            <a:r>
              <a:rPr lang="en-US" sz="1400" dirty="0"/>
              <a:t> first-seen=    last-seen=   &gt;</a:t>
            </a:r>
          </a:p>
          <a:p>
            <a:r>
              <a:rPr lang="en-US" sz="1400" dirty="0"/>
              <a:t>	param-name-1, …, </a:t>
            </a:r>
            <a:r>
              <a:rPr lang="en-US" sz="1400" dirty="0" err="1"/>
              <a:t>param</a:t>
            </a:r>
            <a:r>
              <a:rPr lang="en-US" sz="1400" dirty="0"/>
              <a:t>-name-n</a:t>
            </a:r>
          </a:p>
          <a:p>
            <a:r>
              <a:rPr lang="en-US" sz="1400" dirty="0"/>
              <a:t>         &lt;/</a:t>
            </a:r>
            <a:r>
              <a:rPr lang="en-US" sz="1400" dirty="0" err="1"/>
              <a:t>params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</a:t>
            </a:r>
            <a:r>
              <a:rPr lang="en-US" sz="1400" dirty="0"/>
              <a:t>&lt;/request&gt;</a:t>
            </a:r>
            <a:endParaRPr lang="en-US" sz="1400" dirty="0"/>
          </a:p>
          <a:p>
            <a:r>
              <a:rPr lang="en-US" sz="1400" dirty="0"/>
              <a:t>&lt;/model</a:t>
            </a:r>
            <a:r>
              <a:rPr lang="en-US" sz="1400" dirty="0"/>
              <a:t>&gt;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4272097" y="5127785"/>
            <a:ext cx="17706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nsecure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4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72800" y="6400800"/>
            <a:ext cx="365760" cy="365125"/>
          </a:xfrm>
        </p:spPr>
        <p:txBody>
          <a:bodyPr/>
          <a:lstStyle/>
          <a:p>
            <a:pPr algn="ctr"/>
            <a:fld id="{31CEDA0A-2409-4A8A-BCFD-7E4A6EF75359}" type="slidenum">
              <a:rPr lang="en-US" smtClean="0"/>
              <a:pPr algn="ctr"/>
              <a:t>4</a:t>
            </a:fld>
            <a:endParaRPr lang="en-US" dirty="0"/>
          </a:p>
        </p:txBody>
      </p:sp>
      <p:sp>
        <p:nvSpPr>
          <p:cNvPr id="15" name="Footer Placeholder 1"/>
          <p:cNvSpPr>
            <a:spLocks noGrp="1"/>
          </p:cNvSpPr>
          <p:nvPr/>
        </p:nvSpPr>
        <p:spPr>
          <a:xfrm>
            <a:off x="2935852" y="6491321"/>
            <a:ext cx="6675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Spec Security Consulting Corp. Confidential. Do not duplicate or distribute without permission from Spec.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701412" y="439302"/>
            <a:ext cx="146304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err="1" smtClean="0"/>
              <a:t>UnseenEvent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Alarm</a:t>
            </a:r>
            <a:endParaRPr lang="en-US" dirty="0"/>
          </a:p>
        </p:txBody>
      </p:sp>
      <p:sp>
        <p:nvSpPr>
          <p:cNvPr id="156" name="Content Placeholder 5"/>
          <p:cNvSpPr txBox="1">
            <a:spLocks/>
          </p:cNvSpPr>
          <p:nvPr/>
        </p:nvSpPr>
        <p:spPr>
          <a:xfrm>
            <a:off x="77372" y="49236"/>
            <a:ext cx="12070080" cy="6765006"/>
          </a:xfrm>
          <a:prstGeom prst="rect">
            <a:avLst/>
          </a:prstGeom>
          <a:ln>
            <a:solidFill>
              <a:srgbClr val="D7E4BD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472812" y="1491518"/>
            <a:ext cx="1920240" cy="6400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err="1" smtClean="0"/>
              <a:t>UnseenHTTPEventAlarmModel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50" idx="0"/>
            <a:endCxn id="119" idx="2"/>
          </p:cNvCxnSpPr>
          <p:nvPr/>
        </p:nvCxnSpPr>
        <p:spPr>
          <a:xfrm flipV="1">
            <a:off x="2432932" y="1085633"/>
            <a:ext cx="0" cy="40588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09738" y="2991175"/>
            <a:ext cx="1371600" cy="6400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err="1" smtClean="0"/>
              <a:t>HTTPEvent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MetaModel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0" idx="2"/>
            <a:endCxn id="52" idx="0"/>
          </p:cNvCxnSpPr>
          <p:nvPr/>
        </p:nvCxnSpPr>
        <p:spPr>
          <a:xfrm flipH="1">
            <a:off x="1395538" y="2131598"/>
            <a:ext cx="1037394" cy="85957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177092" y="2225537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907520" y="2991175"/>
            <a:ext cx="1280160" cy="6400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err="1" smtClean="0"/>
              <a:t>HTTPEvent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0" idx="2"/>
            <a:endCxn id="56" idx="0"/>
          </p:cNvCxnSpPr>
          <p:nvPr/>
        </p:nvCxnSpPr>
        <p:spPr>
          <a:xfrm>
            <a:off x="2432932" y="2131598"/>
            <a:ext cx="1114668" cy="85957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28218" y="4306166"/>
            <a:ext cx="13716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err="1" smtClean="0"/>
              <a:t>MetaNode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52" idx="2"/>
          </p:cNvCxnSpPr>
          <p:nvPr/>
        </p:nvCxnSpPr>
        <p:spPr>
          <a:xfrm flipH="1">
            <a:off x="1395537" y="3631255"/>
            <a:ext cx="1" cy="66982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864360" y="4290578"/>
            <a:ext cx="13716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err="1" smtClean="0"/>
              <a:t>EventNode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3547600" y="3631254"/>
            <a:ext cx="1" cy="66982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6" idx="1"/>
            <a:endCxn id="52" idx="3"/>
          </p:cNvCxnSpPr>
          <p:nvPr/>
        </p:nvCxnSpPr>
        <p:spPr>
          <a:xfrm flipH="1">
            <a:off x="2081338" y="3311215"/>
            <a:ext cx="82618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07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271</Words>
  <Application>Microsoft Office PowerPoint</Application>
  <PresentationFormat>Custom</PresentationFormat>
  <Paragraphs>77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Spec Security Log Analyzer  Design Diagrams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 Security Log Analyzer</dc:title>
  <dc:creator>paul li</dc:creator>
  <cp:lastModifiedBy>Li, Wanchun (Contractor)</cp:lastModifiedBy>
  <cp:revision>79</cp:revision>
  <dcterms:created xsi:type="dcterms:W3CDTF">2014-10-21T15:58:23Z</dcterms:created>
  <dcterms:modified xsi:type="dcterms:W3CDTF">2015-03-08T04:08:16Z</dcterms:modified>
</cp:coreProperties>
</file>