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5" r:id="rId5"/>
    <p:sldId id="263" r:id="rId6"/>
    <p:sldId id="266" r:id="rId7"/>
    <p:sldId id="258" r:id="rId8"/>
    <p:sldId id="262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1D796-D84B-41BA-9A25-A2B2B79A780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FD36F-BF2B-4079-AD74-7E123A069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0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4C0A-3B31-498E-96E8-903C4F1CD990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1986-BEA0-421B-BEFA-A5BDF1068831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1A6F-1D00-4933-9E4B-C28F7AEC15B9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D05C-E617-4BCA-8C01-323BFA9EDBE9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F37A-594E-42EB-9197-C077586AC34B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C18-F979-46EC-8752-2E802528FE34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13C6-ED78-417B-BD1A-F1C350A0A10F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7A1-714A-4D80-AF3C-869DFF29706F}" type="datetime1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09CD-44B5-4DBE-989E-455113ED8C29}" type="datetime1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E7EE-FA8C-4091-87B8-8C737625C13A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B8DB-1324-4610-A1CA-C10BCB396B25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F897-8E8B-4218-BBE0-7FC8BCDE7FB6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091" y="1623401"/>
            <a:ext cx="10123714" cy="2387600"/>
          </a:xfrm>
        </p:spPr>
        <p:txBody>
          <a:bodyPr anchor="ctr" anchorCtr="1">
            <a:noAutofit/>
          </a:bodyPr>
          <a:lstStyle/>
          <a:p>
            <a:r>
              <a:rPr lang="en-US" sz="5400" dirty="0" smtClean="0">
                <a:latin typeface="+mn-lt"/>
              </a:rPr>
              <a:t>Log Analysis for Security Detection</a:t>
            </a:r>
            <a:br>
              <a:rPr lang="en-US" sz="5400" dirty="0" smtClean="0">
                <a:latin typeface="+mn-lt"/>
              </a:rPr>
            </a:br>
            <a:r>
              <a:rPr lang="en-US" sz="5400" dirty="0">
                <a:latin typeface="+mn-lt"/>
              </a:rPr>
              <a:t/>
            </a:r>
            <a:br>
              <a:rPr lang="en-US" sz="5400" dirty="0">
                <a:latin typeface="+mn-lt"/>
              </a:rPr>
            </a:br>
            <a:r>
              <a:rPr lang="en-US" sz="4400" dirty="0" smtClean="0">
                <a:latin typeface="+mn-lt"/>
              </a:rPr>
              <a:t>Wanchun (Paul) Li</a:t>
            </a:r>
            <a:endParaRPr lang="en-US" sz="2800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63935" y="6356350"/>
            <a:ext cx="8216537" cy="365125"/>
          </a:xfrm>
        </p:spPr>
        <p:txBody>
          <a:bodyPr/>
          <a:lstStyle/>
          <a:p>
            <a:r>
              <a:rPr lang="en-US" dirty="0" smtClean="0"/>
              <a:t>Confidential. Do not duplicate or distribute without permission from Spec Consulting Inc. www.scybersecurity.com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5"/>
          <p:cNvSpPr txBox="1">
            <a:spLocks/>
          </p:cNvSpPr>
          <p:nvPr/>
        </p:nvSpPr>
        <p:spPr>
          <a:xfrm>
            <a:off x="182879" y="809896"/>
            <a:ext cx="11861075" cy="58093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Security Expert</a:t>
            </a:r>
          </a:p>
          <a:p>
            <a:pPr marL="457200" lvl="1" indent="0">
              <a:buNone/>
            </a:pPr>
            <a:r>
              <a:rPr lang="en-US" sz="2800" i="1" dirty="0" smtClean="0"/>
              <a:t>2010-Present</a:t>
            </a:r>
            <a:r>
              <a:rPr lang="en-US" sz="2800" dirty="0" smtClean="0"/>
              <a:t> Security assessment to over 100 projects 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Enterprise Security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Mobile Security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Networking security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Firmware security</a:t>
            </a:r>
            <a:endParaRPr lang="en-US" sz="2800" dirty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Research on Log Analysis</a:t>
            </a:r>
          </a:p>
          <a:p>
            <a:pPr marL="457200" lvl="1" indent="0">
              <a:buNone/>
            </a:pPr>
            <a:r>
              <a:rPr lang="en-US" sz="2800" i="1" dirty="0" smtClean="0"/>
              <a:t>2006-2010 	</a:t>
            </a:r>
            <a:r>
              <a:rPr lang="en-US" sz="2800" dirty="0" smtClean="0"/>
              <a:t>Research at Georgia Institute of Technology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Publications in top tier international conferences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Consulting for Security Log analysis</a:t>
            </a:r>
          </a:p>
          <a:p>
            <a:pPr marL="457200" lvl="1" indent="0">
              <a:buNone/>
            </a:pPr>
            <a:r>
              <a:rPr lang="en-US" sz="2800" i="1" dirty="0" smtClean="0"/>
              <a:t>2014-Present</a:t>
            </a:r>
            <a:r>
              <a:rPr lang="en-US" sz="2800" dirty="0" smtClean="0"/>
              <a:t> A large retail company with over 30 billion revenues	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Detected numerous critical security issues using SHARP </a:t>
            </a:r>
            <a:r>
              <a:rPr lang="en-US" sz="2800" dirty="0" smtClean="0"/>
              <a:t>framework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40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47452" cy="6400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About Me: Founder of SPEC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Confidential. Do not duplicate or distribute without permission from Spec Consulting Inc. www.scybersecurity.com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67990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Log Analysis </a:t>
            </a:r>
            <a:r>
              <a:rPr lang="en-US" sz="3600" b="1" i="1" dirty="0" smtClean="0">
                <a:latin typeface="+mn-lt"/>
              </a:rPr>
              <a:t>vs.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>
                <a:latin typeface="+mn-lt"/>
              </a:rPr>
              <a:t>Security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1016" y="1098286"/>
            <a:ext cx="5181600" cy="543414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Security Tasks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Protect, Detect, Respond, Recover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Security Detection</a:t>
            </a:r>
          </a:p>
          <a:p>
            <a:pPr marL="228600" lvl="1">
              <a:spcBef>
                <a:spcPts val="1000"/>
              </a:spcBef>
              <a:buFont typeface="Calibri" panose="020F0502020204030204" pitchFamily="34" charset="0"/>
              <a:buChar char="—"/>
            </a:pPr>
            <a:r>
              <a:rPr lang="en-US" sz="2800" dirty="0"/>
              <a:t>Continuous Monitoring</a:t>
            </a:r>
          </a:p>
          <a:p>
            <a:pPr marL="228600" lvl="1">
              <a:spcBef>
                <a:spcPts val="1000"/>
              </a:spcBef>
              <a:spcAft>
                <a:spcPts val="1200"/>
              </a:spcAft>
              <a:buFont typeface="Calibri" panose="020F0502020204030204" pitchFamily="34" charset="0"/>
              <a:buChar char="—"/>
            </a:pPr>
            <a:r>
              <a:rPr lang="en-US" sz="2800" dirty="0"/>
              <a:t>Discover Suspicious </a:t>
            </a:r>
            <a:r>
              <a:rPr lang="en-US" sz="2800" dirty="0" smtClean="0"/>
              <a:t>Events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Log for Security Detection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Provide </a:t>
            </a:r>
            <a:r>
              <a:rPr lang="en-US" dirty="0"/>
              <a:t>continuous records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Log analysis is </a:t>
            </a:r>
            <a:r>
              <a:rPr lang="en-US" b="1" i="1" dirty="0"/>
              <a:t>challenging</a:t>
            </a:r>
          </a:p>
          <a:p>
            <a:pPr lvl="1">
              <a:buFont typeface="Calibri" panose="020F0502020204030204" pitchFamily="34" charset="0"/>
              <a:buChar char="—"/>
            </a:pPr>
            <a:endParaRPr lang="en-US" sz="2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92616" y="1052063"/>
            <a:ext cx="6754836" cy="47548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Spec provides consulting services of </a:t>
            </a:r>
            <a:br>
              <a:rPr lang="en-US" sz="3200" b="1" dirty="0" smtClean="0"/>
            </a:br>
            <a:r>
              <a:rPr lang="en-US" sz="3200" b="1" dirty="0" smtClean="0"/>
              <a:t>log analysis for security detection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—"/>
            </a:pPr>
            <a:r>
              <a:rPr lang="en-US" dirty="0" smtClean="0"/>
              <a:t>Our service uses </a:t>
            </a:r>
            <a:r>
              <a:rPr lang="en-US" b="1" i="1" dirty="0" smtClean="0"/>
              <a:t>SHARP</a:t>
            </a:r>
            <a:r>
              <a:rPr lang="en-US" dirty="0" smtClean="0"/>
              <a:t> framework</a:t>
            </a:r>
            <a:br>
              <a:rPr lang="en-US" dirty="0" smtClean="0"/>
            </a:br>
            <a:r>
              <a:rPr lang="en-US" b="1" i="1" dirty="0" smtClean="0"/>
              <a:t>S</a:t>
            </a:r>
            <a:r>
              <a:rPr lang="en-US" sz="2400" dirty="0" smtClean="0"/>
              <a:t>pec </a:t>
            </a:r>
            <a:r>
              <a:rPr lang="en-US" b="1" i="1" dirty="0"/>
              <a:t>H</a:t>
            </a:r>
            <a:r>
              <a:rPr lang="en-US" sz="2400" dirty="0" smtClean="0"/>
              <a:t>eterogeneous </a:t>
            </a:r>
            <a:r>
              <a:rPr lang="en-US" b="1" i="1" dirty="0"/>
              <a:t>A</a:t>
            </a:r>
            <a:r>
              <a:rPr lang="en-US" sz="2400" dirty="0"/>
              <a:t>ssets </a:t>
            </a:r>
            <a:r>
              <a:rPr lang="en-US" b="1" i="1" dirty="0"/>
              <a:t>R</a:t>
            </a:r>
            <a:r>
              <a:rPr lang="en-US" sz="2400" dirty="0"/>
              <a:t>easoning</a:t>
            </a:r>
            <a:r>
              <a:rPr lang="en-US" sz="2400" dirty="0" smtClean="0"/>
              <a:t> </a:t>
            </a:r>
            <a:r>
              <a:rPr lang="en-US" b="1" i="1" dirty="0"/>
              <a:t>P</a:t>
            </a:r>
            <a:r>
              <a:rPr lang="en-US" sz="2400" dirty="0" smtClean="0"/>
              <a:t>latform</a:t>
            </a:r>
            <a:endParaRPr lang="en-US" sz="2400" dirty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An </a:t>
            </a:r>
            <a:r>
              <a:rPr lang="en-US" dirty="0"/>
              <a:t>internal security log </a:t>
            </a:r>
            <a:r>
              <a:rPr lang="en-US" dirty="0" smtClean="0"/>
              <a:t>analysis framework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Different log 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Various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Unified platform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47452" cy="6400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SHARP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95424" y="953591"/>
            <a:ext cx="6178731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Log Sources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Web access Log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App server log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Application log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Database log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Transmission log (e.g., FTP, SMTP)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Protocol log (e.g., IRC, P2P)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DNS log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51080" y="953590"/>
            <a:ext cx="5251272" cy="50422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Category of Detection Models 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Categorized by Data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Event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Transaction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Time Series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Correlation model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Categorized by Scenario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Generic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Specific model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US" sz="2800" dirty="0" smtClean="0"/>
              <a:t>Use-case model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US" sz="2800" dirty="0" smtClean="0"/>
              <a:t>Misuse-case model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47452" cy="6400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Category of Detection Model</a:t>
            </a:r>
            <a:endParaRPr lang="en-US" sz="36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7229" y="1282172"/>
            <a:ext cx="5417052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Models by Data Type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Event models</a:t>
            </a:r>
          </a:p>
          <a:p>
            <a:pPr marL="457200" lvl="1" indent="0">
              <a:buNone/>
            </a:pPr>
            <a:r>
              <a:rPr lang="en-US" sz="2800" dirty="0" smtClean="0"/>
              <a:t>Individual log events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Transaction models</a:t>
            </a:r>
          </a:p>
          <a:p>
            <a:pPr marL="457200" lvl="1" indent="0">
              <a:buNone/>
            </a:pPr>
            <a:r>
              <a:rPr lang="en-US" sz="2800" dirty="0" smtClean="0"/>
              <a:t>Sequence of log events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Time </a:t>
            </a:r>
            <a:r>
              <a:rPr lang="en-US" dirty="0"/>
              <a:t>Series </a:t>
            </a:r>
            <a:r>
              <a:rPr lang="en-US" dirty="0" smtClean="0"/>
              <a:t>models</a:t>
            </a:r>
          </a:p>
          <a:p>
            <a:pPr marL="457200" lvl="1" indent="0">
              <a:buNone/>
            </a:pPr>
            <a:r>
              <a:rPr lang="en-US" sz="2800" dirty="0" smtClean="0"/>
              <a:t>Log events at two time spots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Correlation models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 smtClean="0"/>
              <a:t>Log events of multiple resources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780437" y="1282171"/>
            <a:ext cx="6077836" cy="43513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Models by Scenario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Generic models</a:t>
            </a:r>
          </a:p>
          <a:p>
            <a:pPr marL="457200" lvl="1" indent="0">
              <a:buNone/>
            </a:pPr>
            <a:r>
              <a:rPr lang="en-US" sz="2800" dirty="0" smtClean="0"/>
              <a:t>Models applicable to all applications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Specific models</a:t>
            </a:r>
          </a:p>
          <a:p>
            <a:pPr marL="457200" lvl="1" indent="0">
              <a:buNone/>
            </a:pPr>
            <a:r>
              <a:rPr lang="en-US" sz="2800" dirty="0" smtClean="0"/>
              <a:t>Models for specific applications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Use-case-based model  </a:t>
            </a:r>
            <a:br>
              <a:rPr lang="en-US" sz="2800" dirty="0" smtClean="0"/>
            </a:br>
            <a:r>
              <a:rPr lang="en-US" sz="2800" dirty="0" smtClean="0"/>
              <a:t>Model built by normal use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Misuse-case-based model</a:t>
            </a:r>
            <a:br>
              <a:rPr lang="en-US" sz="2800" dirty="0" smtClean="0"/>
            </a:br>
            <a:r>
              <a:rPr lang="en-US" sz="2800" dirty="0" smtClean="0"/>
              <a:t>Model built by known attack/breach cases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Confidential. Do not duplicate or distribute without permission from Spec Consulting Inc. www.scybersecurity.com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40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47452" cy="6400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An Example of Generic Model: Request URL Model</a:t>
            </a:r>
          </a:p>
        </p:txBody>
      </p:sp>
      <p:sp>
        <p:nvSpPr>
          <p:cNvPr id="36" name="Content Placeholder 5"/>
          <p:cNvSpPr txBox="1">
            <a:spLocks/>
          </p:cNvSpPr>
          <p:nvPr/>
        </p:nvSpPr>
        <p:spPr>
          <a:xfrm>
            <a:off x="182878" y="952669"/>
            <a:ext cx="5277764" cy="48428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Security Gaps of Evolution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—"/>
            </a:pPr>
            <a:r>
              <a:rPr lang="en-US" dirty="0" smtClean="0"/>
              <a:t>Application Keep </a:t>
            </a:r>
            <a:r>
              <a:rPr lang="en-US" dirty="0"/>
              <a:t>E</a:t>
            </a:r>
            <a:r>
              <a:rPr lang="en-US" dirty="0" smtClean="0"/>
              <a:t>volving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Add </a:t>
            </a:r>
            <a:r>
              <a:rPr lang="en-US" sz="2800" dirty="0" smtClean="0"/>
              <a:t>features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Fix bugs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Optimize code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—"/>
            </a:pPr>
            <a:r>
              <a:rPr lang="en-US" sz="2800" dirty="0" smtClean="0"/>
              <a:t>Evolution is usually invisible to security team</a:t>
            </a:r>
          </a:p>
          <a:p>
            <a:pPr marL="914400" lvl="2" indent="0">
              <a:buNone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9" name="Content Placeholder 5"/>
          <p:cNvSpPr txBox="1">
            <a:spLocks/>
          </p:cNvSpPr>
          <p:nvPr/>
        </p:nvSpPr>
        <p:spPr>
          <a:xfrm>
            <a:off x="5331854" y="1107400"/>
            <a:ext cx="6774287" cy="29108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Model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Detect Evolution Security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Detect </a:t>
            </a:r>
            <a:r>
              <a:rPr lang="en-US" sz="2800" dirty="0" smtClean="0"/>
              <a:t>changes</a:t>
            </a:r>
            <a:endParaRPr lang="en-US" sz="2800" dirty="0"/>
          </a:p>
          <a:p>
            <a:pPr lvl="1">
              <a:buFont typeface="Calibri" panose="020F0502020204030204" pitchFamily="34" charset="0"/>
              <a:buChar char="—"/>
            </a:pPr>
            <a:r>
              <a:rPr lang="en-US" sz="2800" dirty="0"/>
              <a:t>New URLs and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Detect violations of the </a:t>
            </a:r>
            <a:r>
              <a:rPr lang="en-US" sz="2800" dirty="0" smtClean="0"/>
              <a:t>changes</a:t>
            </a:r>
            <a:endParaRPr lang="en-US" sz="2800" dirty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Detect </a:t>
            </a:r>
            <a:r>
              <a:rPr lang="en-US" dirty="0"/>
              <a:t>Anomalous Application </a:t>
            </a:r>
            <a:r>
              <a:rPr lang="en-US" dirty="0" smtClean="0"/>
              <a:t>Uses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Deprecated URLs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Infrequent URLs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Infrequent/suspicious parameters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Suspicious high volumes of requests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5"/>
          <p:cNvSpPr txBox="1">
            <a:spLocks/>
          </p:cNvSpPr>
          <p:nvPr/>
        </p:nvSpPr>
        <p:spPr>
          <a:xfrm>
            <a:off x="6056141" y="888275"/>
            <a:ext cx="6140548" cy="533222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Misuse-case-based </a:t>
            </a:r>
            <a:r>
              <a:rPr lang="en-US" b="1" dirty="0" smtClean="0"/>
              <a:t>Model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Business Logic </a:t>
            </a:r>
            <a:r>
              <a:rPr lang="en-US" sz="2400" dirty="0"/>
              <a:t>Manipulation Model 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sz="2400" dirty="0" smtClean="0"/>
              <a:t>Vulnerabilities in business logic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Easy to manipulate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Time-consuming to fix	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sz="2400" dirty="0" smtClean="0"/>
              <a:t>Manipulation can have strong patterns, </a:t>
            </a:r>
            <a:br>
              <a:rPr lang="en-US" sz="2400" dirty="0" smtClean="0"/>
            </a:br>
            <a:r>
              <a:rPr lang="en-US" sz="2400" dirty="0" smtClean="0"/>
              <a:t>for example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Exchange parameters of two orders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Change default values of hidden </a:t>
            </a:r>
            <a:r>
              <a:rPr lang="en-US" dirty="0" smtClean="0"/>
              <a:t>fields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—"/>
            </a:pPr>
            <a:r>
              <a:rPr lang="en-US" sz="2400" dirty="0"/>
              <a:t>Model </a:t>
            </a:r>
          </a:p>
          <a:p>
            <a:pPr marL="457200" lvl="1" indent="0">
              <a:buNone/>
            </a:pPr>
            <a:r>
              <a:rPr lang="en-US" dirty="0" smtClean="0"/>
              <a:t>Mining patterns from detected requests 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—"/>
            </a:pPr>
            <a:r>
              <a:rPr lang="en-US" sz="2400" dirty="0" smtClean="0"/>
              <a:t>Detection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Detect patterned requests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  <p:sp>
        <p:nvSpPr>
          <p:cNvPr id="36" name="Content Placeholder 5"/>
          <p:cNvSpPr txBox="1">
            <a:spLocks/>
          </p:cNvSpPr>
          <p:nvPr/>
        </p:nvSpPr>
        <p:spPr>
          <a:xfrm>
            <a:off x="42200" y="875212"/>
            <a:ext cx="6090532" cy="54994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b="1" dirty="0" smtClean="0"/>
              <a:t>Use-case-based Model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Sensitive Data </a:t>
            </a:r>
            <a:r>
              <a:rPr lang="en-US" sz="2400" dirty="0"/>
              <a:t>Access Model 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—"/>
            </a:pPr>
            <a:r>
              <a:rPr lang="en-US" sz="2400" dirty="0" smtClean="0"/>
              <a:t>Access to sensitive data (e.g., PCI, PII) follows certain patterns, for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Access requests from the application layer by an external IP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API calls to cryptal operations if data is encrypted by the application layer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—"/>
            </a:pPr>
            <a:r>
              <a:rPr lang="en-US" sz="2400" dirty="0" smtClean="0"/>
              <a:t>Model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Mining </a:t>
            </a:r>
            <a:r>
              <a:rPr lang="en-US" dirty="0"/>
              <a:t>access patterns </a:t>
            </a:r>
            <a:r>
              <a:rPr lang="en-US" dirty="0" smtClean="0"/>
              <a:t>by correlating events in database logs and application logs 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—"/>
            </a:pPr>
            <a:r>
              <a:rPr lang="en-US" sz="2400" dirty="0" smtClean="0"/>
              <a:t>Detection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Detect anti-pattern requests</a:t>
            </a:r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40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47452" cy="6400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Examples of Specific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Confidential. Do not duplicate or distribute without permission from Spec Consulting Inc. www.scybersecurity.com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490948" y="3161668"/>
            <a:ext cx="4501162" cy="2819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26418" y="2262039"/>
            <a:ext cx="914400" cy="646331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89258" y="3528664"/>
            <a:ext cx="118872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804345" y="2272716"/>
            <a:ext cx="73152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14061" y="3675458"/>
            <a:ext cx="9144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641408" y="3675457"/>
            <a:ext cx="107454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77088" y="1005300"/>
            <a:ext cx="914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Splunk</a:t>
            </a:r>
            <a:br>
              <a:rPr lang="en-US" dirty="0" smtClean="0"/>
            </a:b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41681" y="1005300"/>
            <a:ext cx="10425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PlainLogLoader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8" idx="2"/>
            <a:endCxn id="4" idx="0"/>
          </p:cNvCxnSpPr>
          <p:nvPr/>
        </p:nvCxnSpPr>
        <p:spPr>
          <a:xfrm>
            <a:off x="1834288" y="1651631"/>
            <a:ext cx="1249330" cy="6104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2"/>
            <a:endCxn id="4" idx="0"/>
          </p:cNvCxnSpPr>
          <p:nvPr/>
        </p:nvCxnSpPr>
        <p:spPr>
          <a:xfrm>
            <a:off x="3062937" y="1651631"/>
            <a:ext cx="20681" cy="6104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1117" y="4481268"/>
            <a:ext cx="10972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Weblog</a:t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04367" y="4456818"/>
            <a:ext cx="15544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AppServerLog</a:t>
            </a:r>
            <a:r>
              <a:rPr lang="en-US" dirty="0"/>
              <a:t> </a:t>
            </a: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91376" y="4465079"/>
            <a:ext cx="1216647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TransLog</a:t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3163" y="5276497"/>
            <a:ext cx="155448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NetworkLog Processor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62561" y="5321493"/>
            <a:ext cx="1205381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OtherLog</a:t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1" idx="0"/>
            <a:endCxn id="19" idx="1"/>
          </p:cNvCxnSpPr>
          <p:nvPr/>
        </p:nvCxnSpPr>
        <p:spPr>
          <a:xfrm flipV="1">
            <a:off x="1299757" y="3851830"/>
            <a:ext cx="1189501" cy="6294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  <a:endCxn id="19" idx="1"/>
          </p:cNvCxnSpPr>
          <p:nvPr/>
        </p:nvCxnSpPr>
        <p:spPr>
          <a:xfrm flipV="1">
            <a:off x="1960403" y="3851830"/>
            <a:ext cx="528855" cy="14246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0"/>
            <a:endCxn id="19" idx="3"/>
          </p:cNvCxnSpPr>
          <p:nvPr/>
        </p:nvCxnSpPr>
        <p:spPr>
          <a:xfrm flipH="1" flipV="1">
            <a:off x="3677978" y="3851830"/>
            <a:ext cx="1121722" cy="61324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19" idx="3"/>
          </p:cNvCxnSpPr>
          <p:nvPr/>
        </p:nvCxnSpPr>
        <p:spPr>
          <a:xfrm flipH="1" flipV="1">
            <a:off x="3677978" y="3851830"/>
            <a:ext cx="487274" cy="14696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  <a:endCxn id="19" idx="2"/>
          </p:cNvCxnSpPr>
          <p:nvPr/>
        </p:nvCxnSpPr>
        <p:spPr>
          <a:xfrm flipV="1">
            <a:off x="3081607" y="4174995"/>
            <a:ext cx="2011" cy="28182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19140" y="1005300"/>
            <a:ext cx="73152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HTTP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9" idx="2"/>
            <a:endCxn id="35" idx="0"/>
          </p:cNvCxnSpPr>
          <p:nvPr/>
        </p:nvCxnSpPr>
        <p:spPr>
          <a:xfrm>
            <a:off x="6884900" y="1651631"/>
            <a:ext cx="1285205" cy="6210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666733" y="1008435"/>
            <a:ext cx="73152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Host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74" idx="2"/>
            <a:endCxn id="35" idx="0"/>
          </p:cNvCxnSpPr>
          <p:nvPr/>
        </p:nvCxnSpPr>
        <p:spPr>
          <a:xfrm>
            <a:off x="8032493" y="1654766"/>
            <a:ext cx="137612" cy="61795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719906" y="995838"/>
            <a:ext cx="1001703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Network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2" idx="2"/>
            <a:endCxn id="35" idx="0"/>
          </p:cNvCxnSpPr>
          <p:nvPr/>
        </p:nvCxnSpPr>
        <p:spPr>
          <a:xfrm flipH="1">
            <a:off x="8170105" y="1642169"/>
            <a:ext cx="1050653" cy="6305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871561" y="4901004"/>
            <a:ext cx="146304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UnseenEvent</a:t>
            </a:r>
            <a:br>
              <a:rPr lang="en-US" dirty="0" smtClean="0"/>
            </a:br>
            <a:r>
              <a:rPr lang="en-US" dirty="0" smtClean="0"/>
              <a:t>Alert </a:t>
            </a:r>
            <a:endParaRPr lang="en-US" dirty="0"/>
          </a:p>
        </p:txBody>
      </p:sp>
      <p:cxnSp>
        <p:nvCxnSpPr>
          <p:cNvPr id="120" name="Straight Arrow Connector 119"/>
          <p:cNvCxnSpPr>
            <a:stCxn id="119" idx="0"/>
            <a:endCxn id="36" idx="2"/>
          </p:cNvCxnSpPr>
          <p:nvPr/>
        </p:nvCxnSpPr>
        <p:spPr>
          <a:xfrm flipV="1">
            <a:off x="7603081" y="4321789"/>
            <a:ext cx="568180" cy="57921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9" idx="0"/>
            <a:endCxn id="4" idx="2"/>
          </p:cNvCxnSpPr>
          <p:nvPr/>
        </p:nvCxnSpPr>
        <p:spPr>
          <a:xfrm flipV="1">
            <a:off x="3083618" y="2908370"/>
            <a:ext cx="0" cy="6202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6" idx="0"/>
            <a:endCxn id="35" idx="2"/>
          </p:cNvCxnSpPr>
          <p:nvPr/>
        </p:nvCxnSpPr>
        <p:spPr>
          <a:xfrm flipH="1" flipV="1">
            <a:off x="8170105" y="2919047"/>
            <a:ext cx="1156" cy="7564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7" idx="1"/>
            <a:endCxn id="36" idx="3"/>
          </p:cNvCxnSpPr>
          <p:nvPr/>
        </p:nvCxnSpPr>
        <p:spPr>
          <a:xfrm flipH="1">
            <a:off x="8628461" y="3998623"/>
            <a:ext cx="1012947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9" idx="3"/>
            <a:endCxn id="35" idx="1"/>
          </p:cNvCxnSpPr>
          <p:nvPr/>
        </p:nvCxnSpPr>
        <p:spPr>
          <a:xfrm flipV="1">
            <a:off x="3677978" y="2595882"/>
            <a:ext cx="4126367" cy="1255948"/>
          </a:xfrm>
          <a:prstGeom prst="straightConnector1">
            <a:avLst/>
          </a:prstGeom>
          <a:ln w="19050" cap="sq" cmpd="dbl">
            <a:prstDash val="sysDash"/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502325" y="313392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632343" y="323482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9137378" y="367545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677978" y="335074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8700711" y="4904130"/>
            <a:ext cx="128016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Other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Alert </a:t>
            </a:r>
            <a:endParaRPr lang="en-US" dirty="0"/>
          </a:p>
        </p:txBody>
      </p:sp>
      <p:cxnSp>
        <p:nvCxnSpPr>
          <p:cNvPr id="165" name="Straight Arrow Connector 164"/>
          <p:cNvCxnSpPr>
            <a:stCxn id="163" idx="0"/>
            <a:endCxn id="36" idx="2"/>
          </p:cNvCxnSpPr>
          <p:nvPr/>
        </p:nvCxnSpPr>
        <p:spPr>
          <a:xfrm flipH="1" flipV="1">
            <a:off x="8171261" y="4321789"/>
            <a:ext cx="1169530" cy="5823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4"/>
          <p:cNvSpPr>
            <a:spLocks noGrp="1"/>
          </p:cNvSpPr>
          <p:nvPr>
            <p:ph type="title"/>
          </p:nvPr>
        </p:nvSpPr>
        <p:spPr>
          <a:xfrm>
            <a:off x="0" y="182880"/>
            <a:ext cx="12147452" cy="6400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SHARP Design: a Platform of Detection Models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57986" y="995838"/>
            <a:ext cx="144553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OtherSourceLogLoader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2"/>
            <a:endCxn id="4" idx="0"/>
          </p:cNvCxnSpPr>
          <p:nvPr/>
        </p:nvCxnSpPr>
        <p:spPr>
          <a:xfrm flipH="1">
            <a:off x="3083618" y="1642169"/>
            <a:ext cx="1497135" cy="6198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977383" y="995838"/>
            <a:ext cx="912592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Other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56" idx="2"/>
            <a:endCxn id="35" idx="0"/>
          </p:cNvCxnSpPr>
          <p:nvPr/>
        </p:nvCxnSpPr>
        <p:spPr>
          <a:xfrm flipH="1">
            <a:off x="8170105" y="1642169"/>
            <a:ext cx="2263574" cy="6305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44689" y="1806597"/>
            <a:ext cx="6084763" cy="3776610"/>
            <a:chOff x="341959" y="1681540"/>
            <a:chExt cx="6084763" cy="3776610"/>
          </a:xfrm>
        </p:grpSpPr>
        <p:sp>
          <p:nvSpPr>
            <p:cNvPr id="19" name="TextBox 18"/>
            <p:cNvSpPr txBox="1"/>
            <p:nvPr/>
          </p:nvSpPr>
          <p:spPr>
            <a:xfrm>
              <a:off x="611370" y="1681540"/>
              <a:ext cx="1371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Log Files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6456" y="2908437"/>
              <a:ext cx="1231199" cy="675476"/>
              <a:chOff x="3373457" y="2743200"/>
              <a:chExt cx="1231199" cy="67547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451835" y="2885105"/>
                <a:ext cx="1094039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dirty="0" smtClean="0"/>
                  <a:t>Trainer</a:t>
                </a:r>
                <a:endParaRPr lang="en-US" dirty="0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3373457" y="2743200"/>
                <a:ext cx="1231199" cy="6754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816248" y="2947063"/>
              <a:ext cx="1231199" cy="675476"/>
              <a:chOff x="3373457" y="2743200"/>
              <a:chExt cx="1231199" cy="67547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451835" y="2885105"/>
                <a:ext cx="1094039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dirty="0" smtClean="0"/>
                  <a:t>Detector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73457" y="2743200"/>
                <a:ext cx="1231199" cy="6754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736251" y="1689244"/>
              <a:ext cx="1371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Alert Model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66508" y="1717520"/>
              <a:ext cx="1371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Alert Report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2" idx="6"/>
              <a:endCxn id="26" idx="1"/>
            </p:cNvCxnSpPr>
            <p:nvPr/>
          </p:nvCxnSpPr>
          <p:spPr>
            <a:xfrm flipV="1">
              <a:off x="1917655" y="1873910"/>
              <a:ext cx="818596" cy="1372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20023" y="2308887"/>
              <a:ext cx="591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stCxn id="19" idx="2"/>
              <a:endCxn id="2" idx="0"/>
            </p:cNvCxnSpPr>
            <p:nvPr/>
          </p:nvCxnSpPr>
          <p:spPr>
            <a:xfrm>
              <a:off x="1297170" y="2050872"/>
              <a:ext cx="4886" cy="857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466676" y="2385754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26" idx="2"/>
              <a:endCxn id="25" idx="0"/>
            </p:cNvCxnSpPr>
            <p:nvPr/>
          </p:nvCxnSpPr>
          <p:spPr>
            <a:xfrm>
              <a:off x="3422051" y="2058576"/>
              <a:ext cx="9797" cy="888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806451" y="2315810"/>
              <a:ext cx="591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endCxn id="27" idx="1"/>
            </p:cNvCxnSpPr>
            <p:nvPr/>
          </p:nvCxnSpPr>
          <p:spPr>
            <a:xfrm flipV="1">
              <a:off x="4047447" y="1902186"/>
              <a:ext cx="919061" cy="13223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767623" y="2334177"/>
              <a:ext cx="77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30154" y="4370534"/>
              <a:ext cx="1606731" cy="7707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59992" y="4569435"/>
              <a:ext cx="120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Alert Rules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53177" y="4344407"/>
              <a:ext cx="217354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parameter alert rules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47835" y="4719486"/>
              <a:ext cx="155683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URL alert rules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13" idx="0"/>
              <a:endCxn id="25" idx="4"/>
            </p:cNvCxnSpPr>
            <p:nvPr/>
          </p:nvCxnSpPr>
          <p:spPr>
            <a:xfrm flipH="1" flipV="1">
              <a:off x="3431848" y="3622539"/>
              <a:ext cx="1672" cy="747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702285" y="3792642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check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3770" y="4357690"/>
              <a:ext cx="1606731" cy="7707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5784" y="4571222"/>
              <a:ext cx="1444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r>
                <a:rPr lang="en-US" dirty="0"/>
                <a:t>C</a:t>
              </a:r>
              <a:r>
                <a:rPr lang="en-US" dirty="0" smtClean="0"/>
                <a:t>onfig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1245922" y="3596412"/>
              <a:ext cx="1672" cy="747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41959" y="3758314"/>
              <a:ext cx="960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initialize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422" y="5088818"/>
              <a:ext cx="19705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Protocol alert rules</a:t>
              </a:r>
              <a:endParaRPr lang="en-US" dirty="0"/>
            </a:p>
          </p:txBody>
        </p:sp>
      </p:grpSp>
      <p:sp>
        <p:nvSpPr>
          <p:cNvPr id="40" name="Title 4"/>
          <p:cNvSpPr>
            <a:spLocks noGrp="1"/>
          </p:cNvSpPr>
          <p:nvPr>
            <p:ph type="title"/>
          </p:nvPr>
        </p:nvSpPr>
        <p:spPr>
          <a:xfrm>
            <a:off x="0" y="182879"/>
            <a:ext cx="12147452" cy="133633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An </a:t>
            </a:r>
            <a:r>
              <a:rPr lang="en-US" sz="3600" b="1" dirty="0" smtClean="0">
                <a:latin typeface="+mn-lt"/>
              </a:rPr>
              <a:t>Example: URL Model </a:t>
            </a:r>
            <a:br>
              <a:rPr lang="en-US" sz="3600" b="1" dirty="0" smtClean="0">
                <a:latin typeface="+mn-lt"/>
              </a:rPr>
            </a:br>
            <a:r>
              <a:rPr lang="en-US" sz="3600" b="1" dirty="0" smtClean="0">
                <a:latin typeface="+mn-lt"/>
              </a:rPr>
              <a:t>Architecture</a:t>
            </a:r>
            <a:endParaRPr lang="en-US" sz="3600" b="1" dirty="0">
              <a:latin typeface="+mn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8563" y="1491403"/>
            <a:ext cx="4924696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  <a:r>
              <a:rPr lang="en-US" dirty="0" smtClean="0"/>
              <a:t>Config</a:t>
            </a:r>
            <a:endParaRPr lang="en-US" dirty="0"/>
          </a:p>
          <a:p>
            <a:r>
              <a:rPr lang="en-US" sz="1400" dirty="0" smtClean="0"/>
              <a:t>&lt;</a:t>
            </a:r>
            <a:r>
              <a:rPr lang="en-US" sz="1400" dirty="0"/>
              <a:t>conf&gt;</a:t>
            </a:r>
          </a:p>
          <a:p>
            <a:r>
              <a:rPr lang="en-US" sz="1400" dirty="0"/>
              <a:t>    &lt;model-name&gt;test-model&lt;/model-name&gt;</a:t>
            </a:r>
          </a:p>
          <a:p>
            <a:r>
              <a:rPr lang="en-US" sz="1400" dirty="0"/>
              <a:t>    &lt;model-description&gt;some description: testing web url alert model&lt;/model-description&gt;</a:t>
            </a:r>
          </a:p>
          <a:p>
            <a:r>
              <a:rPr lang="en-US" sz="1400" dirty="0"/>
              <a:t>    &lt;log-type&gt;web access log&lt;/log-type&gt;</a:t>
            </a:r>
          </a:p>
          <a:p>
            <a:r>
              <a:rPr lang="en-US" sz="1400" dirty="0"/>
              <a:t>    &lt;log-file&gt;weblog-entries.txt&lt;/log-file&gt;   </a:t>
            </a:r>
          </a:p>
          <a:p>
            <a:r>
              <a:rPr lang="en-US" sz="1400" dirty="0" smtClean="0"/>
              <a:t>    &lt;</a:t>
            </a:r>
            <a:r>
              <a:rPr lang="en-US" sz="1400" dirty="0"/>
              <a:t>log-formatter&gt;%- %- %- [%t] "%m %u %-&lt;/log-formatter&gt;</a:t>
            </a:r>
          </a:p>
          <a:p>
            <a:r>
              <a:rPr lang="en-US" sz="1400" dirty="0" smtClean="0"/>
              <a:t>    &lt;time-formatter</a:t>
            </a:r>
            <a:r>
              <a:rPr lang="en-US" sz="1400" dirty="0"/>
              <a:t>&gt;%d/%b/%Y:%H:%M:%S&lt;/</a:t>
            </a:r>
            <a:r>
              <a:rPr lang="en-US" sz="1400" dirty="0" smtClean="0"/>
              <a:t>time-formatter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&lt;/conf</a:t>
            </a:r>
            <a:r>
              <a:rPr lang="en-US" sz="1400" dirty="0" smtClean="0"/>
              <a:t>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log-formatter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%t</a:t>
            </a:r>
            <a:r>
              <a:rPr lang="en-US" sz="1400" dirty="0"/>
              <a:t>: time %m method %u full url including path and </a:t>
            </a:r>
            <a:r>
              <a:rPr lang="en-US" sz="1400" dirty="0" smtClean="0"/>
              <a:t>query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time-formatter </a:t>
            </a:r>
            <a:br>
              <a:rPr lang="en-US" sz="1400" dirty="0" smtClean="0"/>
            </a:br>
            <a:r>
              <a:rPr lang="en-US" sz="1400" dirty="0" smtClean="0"/>
              <a:t>Language (e.g., python) specification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52084" y="1515966"/>
            <a:ext cx="492469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Format</a:t>
            </a:r>
            <a:endParaRPr lang="en-US" dirty="0"/>
          </a:p>
          <a:p>
            <a:r>
              <a:rPr lang="en-US" sz="1400" dirty="0"/>
              <a:t>&lt;model </a:t>
            </a:r>
            <a:r>
              <a:rPr lang="en-US" sz="1400" dirty="0" err="1" smtClean="0"/>
              <a:t>init_ts</a:t>
            </a:r>
            <a:r>
              <a:rPr lang="en-US" sz="1400" dirty="0" smtClean="0"/>
              <a:t>=&gt;</a:t>
            </a:r>
            <a:endParaRPr lang="en-US" sz="1400" dirty="0"/>
          </a:p>
          <a:p>
            <a:r>
              <a:rPr lang="en-US" sz="1400" dirty="0"/>
              <a:t>    &lt;request&gt;</a:t>
            </a:r>
          </a:p>
          <a:p>
            <a:r>
              <a:rPr lang="en-US" sz="1400" dirty="0"/>
              <a:t>        &lt;method&gt;&lt;/method&gt;</a:t>
            </a:r>
          </a:p>
          <a:p>
            <a:r>
              <a:rPr lang="en-US" sz="1400" dirty="0"/>
              <a:t>        &lt;path&gt; &lt;/path&gt;</a:t>
            </a:r>
          </a:p>
          <a:p>
            <a:r>
              <a:rPr lang="en-US" sz="1400" dirty="0"/>
              <a:t>        &lt;params first-seen=    last-seen=   &gt;</a:t>
            </a:r>
          </a:p>
          <a:p>
            <a:r>
              <a:rPr lang="en-US" sz="1400" dirty="0"/>
              <a:t>	param-name-1, …, param-name-n</a:t>
            </a:r>
          </a:p>
          <a:p>
            <a:r>
              <a:rPr lang="en-US" sz="1400" dirty="0"/>
              <a:t>         &lt;/params&gt;</a:t>
            </a:r>
          </a:p>
          <a:p>
            <a:r>
              <a:rPr lang="en-US" sz="1400" dirty="0"/>
              <a:t>     &lt;/request&gt;</a:t>
            </a:r>
          </a:p>
          <a:p>
            <a:r>
              <a:rPr lang="en-US" sz="1400" dirty="0"/>
              <a:t>&lt;/model&gt;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Confidential. Do not duplicate or distribute without permission from Spec Consulting Inc. www.scybersecurity.com </a:t>
            </a:r>
            <a:endParaRPr lang="en-US"/>
          </a:p>
        </p:txBody>
      </p:sp>
      <p:sp>
        <p:nvSpPr>
          <p:cNvPr id="49" name="Title 4"/>
          <p:cNvSpPr>
            <a:spLocks noGrp="1"/>
          </p:cNvSpPr>
          <p:nvPr>
            <p:ph type="title"/>
          </p:nvPr>
        </p:nvSpPr>
        <p:spPr>
          <a:xfrm>
            <a:off x="0" y="182879"/>
            <a:ext cx="12147452" cy="133633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An </a:t>
            </a:r>
            <a:r>
              <a:rPr lang="en-US" sz="3600" b="1" dirty="0" smtClean="0">
                <a:latin typeface="+mn-lt"/>
              </a:rPr>
              <a:t>Example: URL Model </a:t>
            </a:r>
            <a:br>
              <a:rPr lang="en-US" sz="3600" b="1" dirty="0" smtClean="0">
                <a:latin typeface="+mn-lt"/>
              </a:rPr>
            </a:br>
            <a:r>
              <a:rPr lang="en-US" sz="3600" b="1" dirty="0" smtClean="0">
                <a:latin typeface="+mn-lt"/>
              </a:rPr>
              <a:t>Reporting</a:t>
            </a:r>
            <a:endParaRPr lang="en-US" sz="3600" b="1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52084" y="3989753"/>
            <a:ext cx="4924696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 Format</a:t>
            </a:r>
            <a:endParaRPr lang="en-US" dirty="0"/>
          </a:p>
          <a:p>
            <a:r>
              <a:rPr lang="en-US" sz="1400" dirty="0" smtClean="0"/>
              <a:t>&lt;report  </a:t>
            </a:r>
            <a:r>
              <a:rPr lang="en-US" sz="1400" dirty="0" err="1" smtClean="0"/>
              <a:t>ts</a:t>
            </a:r>
            <a:r>
              <a:rPr lang="en-US" sz="1400" dirty="0" smtClean="0"/>
              <a:t>= model-name=&gt;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smtClean="0"/>
              <a:t>&lt;alert type=&gt;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smtClean="0"/>
              <a:t>&lt;detail/&gt;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smtClean="0"/>
              <a:t>&lt;</a:t>
            </a:r>
            <a:r>
              <a:rPr lang="en-US" sz="1400" dirty="0" smtClean="0"/>
              <a:t>original-request</a:t>
            </a:r>
            <a:r>
              <a:rPr lang="en-US" sz="1400" dirty="0" smtClean="0"/>
              <a:t>/&gt;</a:t>
            </a:r>
            <a:endParaRPr lang="en-US" sz="1400" dirty="0"/>
          </a:p>
          <a:p>
            <a:r>
              <a:rPr lang="en-US" sz="1400" dirty="0" smtClean="0"/>
              <a:t>    &lt;/alert&gt;</a:t>
            </a:r>
          </a:p>
          <a:p>
            <a:r>
              <a:rPr lang="en-US" sz="1400" dirty="0" smtClean="0"/>
              <a:t>&lt;/report&gt;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09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688</Words>
  <Application>Microsoft Office PowerPoint</Application>
  <PresentationFormat>Custom</PresentationFormat>
  <Paragraphs>191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Log Analysis for Security Detection  Wanchun (Paul) Li</vt:lpstr>
      <vt:lpstr>Log Analysis vs. Security</vt:lpstr>
      <vt:lpstr>SHARP Overview</vt:lpstr>
      <vt:lpstr>Category of Detection Model</vt:lpstr>
      <vt:lpstr>An Example of Generic Model: Request URL Model</vt:lpstr>
      <vt:lpstr>Examples of Specific Model</vt:lpstr>
      <vt:lpstr>SHARP Design: a Platform of Detection Models</vt:lpstr>
      <vt:lpstr>An Example: URL Model  Architecture</vt:lpstr>
      <vt:lpstr>An Example: URL Model  Reporting</vt:lpstr>
      <vt:lpstr>About Me: Founder of SPEC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Security Log Analyzer</dc:title>
  <dc:creator>paul li</dc:creator>
  <cp:lastModifiedBy>Li, Wanchun (Contractor)</cp:lastModifiedBy>
  <cp:revision>315</cp:revision>
  <dcterms:created xsi:type="dcterms:W3CDTF">2014-10-21T15:58:23Z</dcterms:created>
  <dcterms:modified xsi:type="dcterms:W3CDTF">2015-04-29T23:27:09Z</dcterms:modified>
</cp:coreProperties>
</file>