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4"/>
  </p:notesMasterIdLst>
  <p:sldIdLst>
    <p:sldId id="257" r:id="rId2"/>
    <p:sldId id="258" r:id="rId3"/>
    <p:sldId id="291" r:id="rId4"/>
    <p:sldId id="317" r:id="rId5"/>
    <p:sldId id="314" r:id="rId6"/>
    <p:sldId id="319" r:id="rId7"/>
    <p:sldId id="311" r:id="rId8"/>
    <p:sldId id="318" r:id="rId9"/>
    <p:sldId id="305" r:id="rId10"/>
    <p:sldId id="316" r:id="rId11"/>
    <p:sldId id="260" r:id="rId12"/>
    <p:sldId id="259" r:id="rId13"/>
    <p:sldId id="304" r:id="rId14"/>
    <p:sldId id="312" r:id="rId15"/>
    <p:sldId id="313" r:id="rId16"/>
    <p:sldId id="292" r:id="rId17"/>
    <p:sldId id="320" r:id="rId18"/>
    <p:sldId id="308" r:id="rId19"/>
    <p:sldId id="307" r:id="rId20"/>
    <p:sldId id="281" r:id="rId21"/>
    <p:sldId id="293" r:id="rId22"/>
    <p:sldId id="294" r:id="rId23"/>
    <p:sldId id="299" r:id="rId24"/>
    <p:sldId id="300" r:id="rId25"/>
    <p:sldId id="302" r:id="rId26"/>
    <p:sldId id="298" r:id="rId27"/>
    <p:sldId id="283" r:id="rId28"/>
    <p:sldId id="284" r:id="rId29"/>
    <p:sldId id="286" r:id="rId30"/>
    <p:sldId id="285" r:id="rId31"/>
    <p:sldId id="287" r:id="rId32"/>
    <p:sldId id="288" r:id="rId3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eenu Chacko Madappillikunnel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300" y="8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B0BB44-F075-4657-8269-5C986CA9FFCF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89DFFF1-A3D3-4789-ABB2-A624CFA605BC}">
      <dgm:prSet/>
      <dgm:spPr/>
      <dgm:t>
        <a:bodyPr/>
        <a:lstStyle/>
        <a:p>
          <a:r>
            <a:rPr lang="en-US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Accurate project categorization using NLP.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F5E2B8C-E6DB-489F-916F-0E52C9573616}" type="parTrans" cxnId="{63953788-D54B-45FC-BEBD-DEEE2BF4815F}">
      <dgm:prSet/>
      <dgm:spPr/>
      <dgm:t>
        <a:bodyPr/>
        <a:lstStyle/>
        <a:p>
          <a:endParaRPr lang="en-US"/>
        </a:p>
      </dgm:t>
    </dgm:pt>
    <dgm:pt modelId="{067699EA-AC60-487D-A516-02DB6C06574B}" type="sibTrans" cxnId="{63953788-D54B-45FC-BEBD-DEEE2BF4815F}">
      <dgm:prSet/>
      <dgm:spPr/>
      <dgm:t>
        <a:bodyPr/>
        <a:lstStyle/>
        <a:p>
          <a:endParaRPr lang="en-US"/>
        </a:p>
      </dgm:t>
    </dgm:pt>
    <dgm:pt modelId="{185AF074-C914-42E1-8549-F0AFE600083F}">
      <dgm:prSet/>
      <dgm:spPr/>
      <dgm:t>
        <a:bodyPr/>
        <a:lstStyle/>
        <a:p>
          <a:r>
            <a:rPr lang="en-US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Efficient fund allocation with ML prioritization.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060704E-A8C8-4C4A-B058-7A8FB7EE00BB}" type="parTrans" cxnId="{A226600F-418A-43BC-A13A-145F6BEA7A47}">
      <dgm:prSet/>
      <dgm:spPr/>
      <dgm:t>
        <a:bodyPr/>
        <a:lstStyle/>
        <a:p>
          <a:endParaRPr lang="en-US"/>
        </a:p>
      </dgm:t>
    </dgm:pt>
    <dgm:pt modelId="{0A1529AF-2184-49D8-931F-D23A86FB695D}" type="sibTrans" cxnId="{A226600F-418A-43BC-A13A-145F6BEA7A47}">
      <dgm:prSet/>
      <dgm:spPr/>
      <dgm:t>
        <a:bodyPr/>
        <a:lstStyle/>
        <a:p>
          <a:endParaRPr lang="en-US"/>
        </a:p>
      </dgm:t>
    </dgm:pt>
    <dgm:pt modelId="{C62E3A48-61A9-490F-8300-AE15ECF50593}">
      <dgm:prSet/>
      <dgm:spPr/>
      <dgm:t>
        <a:bodyPr/>
        <a:lstStyle/>
        <a:p>
          <a:r>
            <a:rPr lang="en-US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Fraud detection via Z-score anomaly detection.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C7762C2-8C7F-40CC-B367-533655D00CF4}" type="parTrans" cxnId="{EBBFC52B-DF0F-4E32-B7C4-A0C1983F9CA1}">
      <dgm:prSet/>
      <dgm:spPr/>
      <dgm:t>
        <a:bodyPr/>
        <a:lstStyle/>
        <a:p>
          <a:endParaRPr lang="en-US"/>
        </a:p>
      </dgm:t>
    </dgm:pt>
    <dgm:pt modelId="{675DB04F-DB79-4CE4-9ED1-64131F55D77D}" type="sibTrans" cxnId="{EBBFC52B-DF0F-4E32-B7C4-A0C1983F9CA1}">
      <dgm:prSet/>
      <dgm:spPr/>
      <dgm:t>
        <a:bodyPr/>
        <a:lstStyle/>
        <a:p>
          <a:endParaRPr lang="en-US"/>
        </a:p>
      </dgm:t>
    </dgm:pt>
    <dgm:pt modelId="{194F710D-3E26-49E6-B1A1-0E168F033E74}">
      <dgm:prSet/>
      <dgm:spPr/>
      <dgm:t>
        <a:bodyPr/>
        <a:lstStyle/>
        <a:p>
          <a:r>
            <a:rPr lang="en-US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Interactive visualization of projects &amp; fund usage.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CB47D74-5486-4069-A9BC-64147CD8F567}" type="parTrans" cxnId="{98ACD4AA-E962-44DE-BE27-C53BC524A42C}">
      <dgm:prSet/>
      <dgm:spPr/>
      <dgm:t>
        <a:bodyPr/>
        <a:lstStyle/>
        <a:p>
          <a:endParaRPr lang="en-US"/>
        </a:p>
      </dgm:t>
    </dgm:pt>
    <dgm:pt modelId="{F204A846-1F43-4F1D-B7EC-DAAE8341707F}" type="sibTrans" cxnId="{98ACD4AA-E962-44DE-BE27-C53BC524A42C}">
      <dgm:prSet/>
      <dgm:spPr/>
      <dgm:t>
        <a:bodyPr/>
        <a:lstStyle/>
        <a:p>
          <a:endParaRPr lang="en-US"/>
        </a:p>
      </dgm:t>
    </dgm:pt>
    <dgm:pt modelId="{E81F6765-60C1-4156-A731-88A97E62E970}" type="pres">
      <dgm:prSet presAssocID="{B9B0BB44-F075-4657-8269-5C986CA9FFC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B6FB8BA-47F7-4316-A2DD-56F691910493}" type="pres">
      <dgm:prSet presAssocID="{089DFFF1-A3D3-4789-ABB2-A624CFA605BC}" presName="hierRoot1" presStyleCnt="0"/>
      <dgm:spPr/>
    </dgm:pt>
    <dgm:pt modelId="{85E2B2A7-3DE9-4B11-BCEC-23F68E4856B2}" type="pres">
      <dgm:prSet presAssocID="{089DFFF1-A3D3-4789-ABB2-A624CFA605BC}" presName="composite" presStyleCnt="0"/>
      <dgm:spPr/>
    </dgm:pt>
    <dgm:pt modelId="{778841FE-5C9B-44E9-9777-E71EE4AB8C0C}" type="pres">
      <dgm:prSet presAssocID="{089DFFF1-A3D3-4789-ABB2-A624CFA605BC}" presName="background" presStyleLbl="node0" presStyleIdx="0" presStyleCnt="4"/>
      <dgm:spPr/>
    </dgm:pt>
    <dgm:pt modelId="{77189408-7CB1-4174-98F2-EA346DAF6A65}" type="pres">
      <dgm:prSet presAssocID="{089DFFF1-A3D3-4789-ABB2-A624CFA605BC}" presName="text" presStyleLbl="fgAcc0" presStyleIdx="0" presStyleCnt="4">
        <dgm:presLayoutVars>
          <dgm:chPref val="3"/>
        </dgm:presLayoutVars>
      </dgm:prSet>
      <dgm:spPr/>
    </dgm:pt>
    <dgm:pt modelId="{04D0434D-5802-4DA4-96ED-AA27D89E0A3D}" type="pres">
      <dgm:prSet presAssocID="{089DFFF1-A3D3-4789-ABB2-A624CFA605BC}" presName="hierChild2" presStyleCnt="0"/>
      <dgm:spPr/>
    </dgm:pt>
    <dgm:pt modelId="{FA0D8248-E7BB-4A06-8889-B6AFFDD6ADCD}" type="pres">
      <dgm:prSet presAssocID="{185AF074-C914-42E1-8549-F0AFE600083F}" presName="hierRoot1" presStyleCnt="0"/>
      <dgm:spPr/>
    </dgm:pt>
    <dgm:pt modelId="{783EEAC0-0484-4FE0-9A1E-1E81FDF03481}" type="pres">
      <dgm:prSet presAssocID="{185AF074-C914-42E1-8549-F0AFE600083F}" presName="composite" presStyleCnt="0"/>
      <dgm:spPr/>
    </dgm:pt>
    <dgm:pt modelId="{2A2FC004-6703-4144-B128-F1A1312EA4FE}" type="pres">
      <dgm:prSet presAssocID="{185AF074-C914-42E1-8549-F0AFE600083F}" presName="background" presStyleLbl="node0" presStyleIdx="1" presStyleCnt="4"/>
      <dgm:spPr/>
    </dgm:pt>
    <dgm:pt modelId="{2A0E5363-3130-4AAC-80DF-DBAA26F16393}" type="pres">
      <dgm:prSet presAssocID="{185AF074-C914-42E1-8549-F0AFE600083F}" presName="text" presStyleLbl="fgAcc0" presStyleIdx="1" presStyleCnt="4">
        <dgm:presLayoutVars>
          <dgm:chPref val="3"/>
        </dgm:presLayoutVars>
      </dgm:prSet>
      <dgm:spPr/>
    </dgm:pt>
    <dgm:pt modelId="{4B9F0637-198B-4DDE-B5C7-363B12D6F9B6}" type="pres">
      <dgm:prSet presAssocID="{185AF074-C914-42E1-8549-F0AFE600083F}" presName="hierChild2" presStyleCnt="0"/>
      <dgm:spPr/>
    </dgm:pt>
    <dgm:pt modelId="{EEEE0591-5811-44B0-828C-1ABD043831E4}" type="pres">
      <dgm:prSet presAssocID="{C62E3A48-61A9-490F-8300-AE15ECF50593}" presName="hierRoot1" presStyleCnt="0"/>
      <dgm:spPr/>
    </dgm:pt>
    <dgm:pt modelId="{0645F47C-383F-44DA-B1FF-A01099C9CB04}" type="pres">
      <dgm:prSet presAssocID="{C62E3A48-61A9-490F-8300-AE15ECF50593}" presName="composite" presStyleCnt="0"/>
      <dgm:spPr/>
    </dgm:pt>
    <dgm:pt modelId="{72415787-AE1C-4AC0-A7D0-7B8A7DA7C1BB}" type="pres">
      <dgm:prSet presAssocID="{C62E3A48-61A9-490F-8300-AE15ECF50593}" presName="background" presStyleLbl="node0" presStyleIdx="2" presStyleCnt="4"/>
      <dgm:spPr/>
    </dgm:pt>
    <dgm:pt modelId="{D4F9ACC7-78F9-4755-880A-A454B1243C0B}" type="pres">
      <dgm:prSet presAssocID="{C62E3A48-61A9-490F-8300-AE15ECF50593}" presName="text" presStyleLbl="fgAcc0" presStyleIdx="2" presStyleCnt="4">
        <dgm:presLayoutVars>
          <dgm:chPref val="3"/>
        </dgm:presLayoutVars>
      </dgm:prSet>
      <dgm:spPr/>
    </dgm:pt>
    <dgm:pt modelId="{CD425EE9-904F-44EB-BDDC-D5D6D3AC0CF8}" type="pres">
      <dgm:prSet presAssocID="{C62E3A48-61A9-490F-8300-AE15ECF50593}" presName="hierChild2" presStyleCnt="0"/>
      <dgm:spPr/>
    </dgm:pt>
    <dgm:pt modelId="{8D76D4BE-0773-4CEC-A2D0-53CC1B981DF9}" type="pres">
      <dgm:prSet presAssocID="{194F710D-3E26-49E6-B1A1-0E168F033E74}" presName="hierRoot1" presStyleCnt="0"/>
      <dgm:spPr/>
    </dgm:pt>
    <dgm:pt modelId="{5356CE91-F387-4008-A595-0BC7BD309108}" type="pres">
      <dgm:prSet presAssocID="{194F710D-3E26-49E6-B1A1-0E168F033E74}" presName="composite" presStyleCnt="0"/>
      <dgm:spPr/>
    </dgm:pt>
    <dgm:pt modelId="{609BE255-9FDA-4710-A59E-DA7A24990ADB}" type="pres">
      <dgm:prSet presAssocID="{194F710D-3E26-49E6-B1A1-0E168F033E74}" presName="background" presStyleLbl="node0" presStyleIdx="3" presStyleCnt="4"/>
      <dgm:spPr/>
    </dgm:pt>
    <dgm:pt modelId="{C02D7689-3E46-44AB-9BBF-F3FB416C945D}" type="pres">
      <dgm:prSet presAssocID="{194F710D-3E26-49E6-B1A1-0E168F033E74}" presName="text" presStyleLbl="fgAcc0" presStyleIdx="3" presStyleCnt="4">
        <dgm:presLayoutVars>
          <dgm:chPref val="3"/>
        </dgm:presLayoutVars>
      </dgm:prSet>
      <dgm:spPr/>
    </dgm:pt>
    <dgm:pt modelId="{3EAE7315-84E4-45FE-B201-298D35D851CD}" type="pres">
      <dgm:prSet presAssocID="{194F710D-3E26-49E6-B1A1-0E168F033E74}" presName="hierChild2" presStyleCnt="0"/>
      <dgm:spPr/>
    </dgm:pt>
  </dgm:ptLst>
  <dgm:cxnLst>
    <dgm:cxn modelId="{BB93FC07-E513-43A3-A04C-325DFB3E8AF7}" type="presOf" srcId="{185AF074-C914-42E1-8549-F0AFE600083F}" destId="{2A0E5363-3130-4AAC-80DF-DBAA26F16393}" srcOrd="0" destOrd="0" presId="urn:microsoft.com/office/officeart/2005/8/layout/hierarchy1"/>
    <dgm:cxn modelId="{A226600F-418A-43BC-A13A-145F6BEA7A47}" srcId="{B9B0BB44-F075-4657-8269-5C986CA9FFCF}" destId="{185AF074-C914-42E1-8549-F0AFE600083F}" srcOrd="1" destOrd="0" parTransId="{3060704E-A8C8-4C4A-B058-7A8FB7EE00BB}" sibTransId="{0A1529AF-2184-49D8-931F-D23A86FB695D}"/>
    <dgm:cxn modelId="{89E64025-2A04-4333-9833-06E4296111BD}" type="presOf" srcId="{194F710D-3E26-49E6-B1A1-0E168F033E74}" destId="{C02D7689-3E46-44AB-9BBF-F3FB416C945D}" srcOrd="0" destOrd="0" presId="urn:microsoft.com/office/officeart/2005/8/layout/hierarchy1"/>
    <dgm:cxn modelId="{EBBFC52B-DF0F-4E32-B7C4-A0C1983F9CA1}" srcId="{B9B0BB44-F075-4657-8269-5C986CA9FFCF}" destId="{C62E3A48-61A9-490F-8300-AE15ECF50593}" srcOrd="2" destOrd="0" parTransId="{FC7762C2-8C7F-40CC-B367-533655D00CF4}" sibTransId="{675DB04F-DB79-4CE4-9ED1-64131F55D77D}"/>
    <dgm:cxn modelId="{5D0D2433-8FF1-4D9C-9F63-E737ACECCDD7}" type="presOf" srcId="{089DFFF1-A3D3-4789-ABB2-A624CFA605BC}" destId="{77189408-7CB1-4174-98F2-EA346DAF6A65}" srcOrd="0" destOrd="0" presId="urn:microsoft.com/office/officeart/2005/8/layout/hierarchy1"/>
    <dgm:cxn modelId="{B0D43665-233C-475E-92F0-305CEE84CDF0}" type="presOf" srcId="{C62E3A48-61A9-490F-8300-AE15ECF50593}" destId="{D4F9ACC7-78F9-4755-880A-A454B1243C0B}" srcOrd="0" destOrd="0" presId="urn:microsoft.com/office/officeart/2005/8/layout/hierarchy1"/>
    <dgm:cxn modelId="{63953788-D54B-45FC-BEBD-DEEE2BF4815F}" srcId="{B9B0BB44-F075-4657-8269-5C986CA9FFCF}" destId="{089DFFF1-A3D3-4789-ABB2-A624CFA605BC}" srcOrd="0" destOrd="0" parTransId="{1F5E2B8C-E6DB-489F-916F-0E52C9573616}" sibTransId="{067699EA-AC60-487D-A516-02DB6C06574B}"/>
    <dgm:cxn modelId="{98ACD4AA-E962-44DE-BE27-C53BC524A42C}" srcId="{B9B0BB44-F075-4657-8269-5C986CA9FFCF}" destId="{194F710D-3E26-49E6-B1A1-0E168F033E74}" srcOrd="3" destOrd="0" parTransId="{7CB47D74-5486-4069-A9BC-64147CD8F567}" sibTransId="{F204A846-1F43-4F1D-B7EC-DAAE8341707F}"/>
    <dgm:cxn modelId="{F5F8D3EC-B4D7-47E7-BB6B-955DD61F70FC}" type="presOf" srcId="{B9B0BB44-F075-4657-8269-5C986CA9FFCF}" destId="{E81F6765-60C1-4156-A731-88A97E62E970}" srcOrd="0" destOrd="0" presId="urn:microsoft.com/office/officeart/2005/8/layout/hierarchy1"/>
    <dgm:cxn modelId="{A6651D73-FBEB-4879-B982-BA19C922E74D}" type="presParOf" srcId="{E81F6765-60C1-4156-A731-88A97E62E970}" destId="{EB6FB8BA-47F7-4316-A2DD-56F691910493}" srcOrd="0" destOrd="0" presId="urn:microsoft.com/office/officeart/2005/8/layout/hierarchy1"/>
    <dgm:cxn modelId="{4DD9EACC-EAEC-42D6-A373-0415A5331DF0}" type="presParOf" srcId="{EB6FB8BA-47F7-4316-A2DD-56F691910493}" destId="{85E2B2A7-3DE9-4B11-BCEC-23F68E4856B2}" srcOrd="0" destOrd="0" presId="urn:microsoft.com/office/officeart/2005/8/layout/hierarchy1"/>
    <dgm:cxn modelId="{307EE430-722E-49DC-8728-128F8E75B2C1}" type="presParOf" srcId="{85E2B2A7-3DE9-4B11-BCEC-23F68E4856B2}" destId="{778841FE-5C9B-44E9-9777-E71EE4AB8C0C}" srcOrd="0" destOrd="0" presId="urn:microsoft.com/office/officeart/2005/8/layout/hierarchy1"/>
    <dgm:cxn modelId="{A2620642-3FBA-42C8-B669-72A2009A16A4}" type="presParOf" srcId="{85E2B2A7-3DE9-4B11-BCEC-23F68E4856B2}" destId="{77189408-7CB1-4174-98F2-EA346DAF6A65}" srcOrd="1" destOrd="0" presId="urn:microsoft.com/office/officeart/2005/8/layout/hierarchy1"/>
    <dgm:cxn modelId="{AD9960F4-CACE-4924-AECC-D2C9A9AFA7B3}" type="presParOf" srcId="{EB6FB8BA-47F7-4316-A2DD-56F691910493}" destId="{04D0434D-5802-4DA4-96ED-AA27D89E0A3D}" srcOrd="1" destOrd="0" presId="urn:microsoft.com/office/officeart/2005/8/layout/hierarchy1"/>
    <dgm:cxn modelId="{23ECDA87-BE9E-4BA3-A6DA-03438AFB5AF2}" type="presParOf" srcId="{E81F6765-60C1-4156-A731-88A97E62E970}" destId="{FA0D8248-E7BB-4A06-8889-B6AFFDD6ADCD}" srcOrd="1" destOrd="0" presId="urn:microsoft.com/office/officeart/2005/8/layout/hierarchy1"/>
    <dgm:cxn modelId="{E821D874-E8BA-4305-9537-05662FEA4B85}" type="presParOf" srcId="{FA0D8248-E7BB-4A06-8889-B6AFFDD6ADCD}" destId="{783EEAC0-0484-4FE0-9A1E-1E81FDF03481}" srcOrd="0" destOrd="0" presId="urn:microsoft.com/office/officeart/2005/8/layout/hierarchy1"/>
    <dgm:cxn modelId="{A4640937-6D93-492C-9CB9-DD59496316F3}" type="presParOf" srcId="{783EEAC0-0484-4FE0-9A1E-1E81FDF03481}" destId="{2A2FC004-6703-4144-B128-F1A1312EA4FE}" srcOrd="0" destOrd="0" presId="urn:microsoft.com/office/officeart/2005/8/layout/hierarchy1"/>
    <dgm:cxn modelId="{993D017C-B32A-4F37-901A-7C1044E7F8AA}" type="presParOf" srcId="{783EEAC0-0484-4FE0-9A1E-1E81FDF03481}" destId="{2A0E5363-3130-4AAC-80DF-DBAA26F16393}" srcOrd="1" destOrd="0" presId="urn:microsoft.com/office/officeart/2005/8/layout/hierarchy1"/>
    <dgm:cxn modelId="{93F76CCB-D297-416D-81FA-D09E7841FF21}" type="presParOf" srcId="{FA0D8248-E7BB-4A06-8889-B6AFFDD6ADCD}" destId="{4B9F0637-198B-4DDE-B5C7-363B12D6F9B6}" srcOrd="1" destOrd="0" presId="urn:microsoft.com/office/officeart/2005/8/layout/hierarchy1"/>
    <dgm:cxn modelId="{CDAC2CA9-76F1-4640-9185-BE44C8627D13}" type="presParOf" srcId="{E81F6765-60C1-4156-A731-88A97E62E970}" destId="{EEEE0591-5811-44B0-828C-1ABD043831E4}" srcOrd="2" destOrd="0" presId="urn:microsoft.com/office/officeart/2005/8/layout/hierarchy1"/>
    <dgm:cxn modelId="{0AFC85E6-0087-44E3-A1FA-D75E817D78CF}" type="presParOf" srcId="{EEEE0591-5811-44B0-828C-1ABD043831E4}" destId="{0645F47C-383F-44DA-B1FF-A01099C9CB04}" srcOrd="0" destOrd="0" presId="urn:microsoft.com/office/officeart/2005/8/layout/hierarchy1"/>
    <dgm:cxn modelId="{A65AE126-E5C0-4310-A82A-0FB5E906DF1D}" type="presParOf" srcId="{0645F47C-383F-44DA-B1FF-A01099C9CB04}" destId="{72415787-AE1C-4AC0-A7D0-7B8A7DA7C1BB}" srcOrd="0" destOrd="0" presId="urn:microsoft.com/office/officeart/2005/8/layout/hierarchy1"/>
    <dgm:cxn modelId="{D8D4A20F-BFE0-44AF-886A-203139B6F80A}" type="presParOf" srcId="{0645F47C-383F-44DA-B1FF-A01099C9CB04}" destId="{D4F9ACC7-78F9-4755-880A-A454B1243C0B}" srcOrd="1" destOrd="0" presId="urn:microsoft.com/office/officeart/2005/8/layout/hierarchy1"/>
    <dgm:cxn modelId="{F1D6F0BD-478A-4D6D-BE53-E9D83C8CB73C}" type="presParOf" srcId="{EEEE0591-5811-44B0-828C-1ABD043831E4}" destId="{CD425EE9-904F-44EB-BDDC-D5D6D3AC0CF8}" srcOrd="1" destOrd="0" presId="urn:microsoft.com/office/officeart/2005/8/layout/hierarchy1"/>
    <dgm:cxn modelId="{57C577E2-4487-457B-9C23-1342999A5CA3}" type="presParOf" srcId="{E81F6765-60C1-4156-A731-88A97E62E970}" destId="{8D76D4BE-0773-4CEC-A2D0-53CC1B981DF9}" srcOrd="3" destOrd="0" presId="urn:microsoft.com/office/officeart/2005/8/layout/hierarchy1"/>
    <dgm:cxn modelId="{74224706-72FA-4A70-BD6F-4784846729DF}" type="presParOf" srcId="{8D76D4BE-0773-4CEC-A2D0-53CC1B981DF9}" destId="{5356CE91-F387-4008-A595-0BC7BD309108}" srcOrd="0" destOrd="0" presId="urn:microsoft.com/office/officeart/2005/8/layout/hierarchy1"/>
    <dgm:cxn modelId="{BF531077-4F20-45B7-B0D3-F79FA661CA55}" type="presParOf" srcId="{5356CE91-F387-4008-A595-0BC7BD309108}" destId="{609BE255-9FDA-4710-A59E-DA7A24990ADB}" srcOrd="0" destOrd="0" presId="urn:microsoft.com/office/officeart/2005/8/layout/hierarchy1"/>
    <dgm:cxn modelId="{182AA45E-B982-4F07-8C5F-64A7C1D1C2B0}" type="presParOf" srcId="{5356CE91-F387-4008-A595-0BC7BD309108}" destId="{C02D7689-3E46-44AB-9BBF-F3FB416C945D}" srcOrd="1" destOrd="0" presId="urn:microsoft.com/office/officeart/2005/8/layout/hierarchy1"/>
    <dgm:cxn modelId="{4F11189F-3926-43ED-8159-957C000EDB77}" type="presParOf" srcId="{8D76D4BE-0773-4CEC-A2D0-53CC1B981DF9}" destId="{3EAE7315-84E4-45FE-B201-298D35D851C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8841FE-5C9B-44E9-9777-E71EE4AB8C0C}">
      <dsp:nvSpPr>
        <dsp:cNvPr id="0" name=""/>
        <dsp:cNvSpPr/>
      </dsp:nvSpPr>
      <dsp:spPr>
        <a:xfrm>
          <a:off x="2496" y="972244"/>
          <a:ext cx="1782336" cy="11317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7189408-7CB1-4174-98F2-EA346DAF6A65}">
      <dsp:nvSpPr>
        <dsp:cNvPr id="0" name=""/>
        <dsp:cNvSpPr/>
      </dsp:nvSpPr>
      <dsp:spPr>
        <a:xfrm>
          <a:off x="200533" y="1160379"/>
          <a:ext cx="1782336" cy="11317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Accurate project categorization using NLP.</a:t>
          </a:r>
          <a:endParaRPr lang="en-US" sz="17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33682" y="1193528"/>
        <a:ext cx="1716038" cy="1065485"/>
      </dsp:txXfrm>
    </dsp:sp>
    <dsp:sp modelId="{2A2FC004-6703-4144-B128-F1A1312EA4FE}">
      <dsp:nvSpPr>
        <dsp:cNvPr id="0" name=""/>
        <dsp:cNvSpPr/>
      </dsp:nvSpPr>
      <dsp:spPr>
        <a:xfrm>
          <a:off x="2180907" y="972244"/>
          <a:ext cx="1782336" cy="11317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A0E5363-3130-4AAC-80DF-DBAA26F16393}">
      <dsp:nvSpPr>
        <dsp:cNvPr id="0" name=""/>
        <dsp:cNvSpPr/>
      </dsp:nvSpPr>
      <dsp:spPr>
        <a:xfrm>
          <a:off x="2378944" y="1160379"/>
          <a:ext cx="1782336" cy="11317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Efficient fund allocation with ML prioritization.</a:t>
          </a:r>
          <a:endParaRPr lang="en-US" sz="17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412093" y="1193528"/>
        <a:ext cx="1716038" cy="1065485"/>
      </dsp:txXfrm>
    </dsp:sp>
    <dsp:sp modelId="{72415787-AE1C-4AC0-A7D0-7B8A7DA7C1BB}">
      <dsp:nvSpPr>
        <dsp:cNvPr id="0" name=""/>
        <dsp:cNvSpPr/>
      </dsp:nvSpPr>
      <dsp:spPr>
        <a:xfrm>
          <a:off x="4359318" y="972244"/>
          <a:ext cx="1782336" cy="11317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4F9ACC7-78F9-4755-880A-A454B1243C0B}">
      <dsp:nvSpPr>
        <dsp:cNvPr id="0" name=""/>
        <dsp:cNvSpPr/>
      </dsp:nvSpPr>
      <dsp:spPr>
        <a:xfrm>
          <a:off x="4557356" y="1160379"/>
          <a:ext cx="1782336" cy="11317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Fraud detection via Z-score anomaly detection.</a:t>
          </a:r>
          <a:endParaRPr lang="en-US" sz="17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590505" y="1193528"/>
        <a:ext cx="1716038" cy="1065485"/>
      </dsp:txXfrm>
    </dsp:sp>
    <dsp:sp modelId="{609BE255-9FDA-4710-A59E-DA7A24990ADB}">
      <dsp:nvSpPr>
        <dsp:cNvPr id="0" name=""/>
        <dsp:cNvSpPr/>
      </dsp:nvSpPr>
      <dsp:spPr>
        <a:xfrm>
          <a:off x="6537729" y="972244"/>
          <a:ext cx="1782336" cy="11317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2D7689-3E46-44AB-9BBF-F3FB416C945D}">
      <dsp:nvSpPr>
        <dsp:cNvPr id="0" name=""/>
        <dsp:cNvSpPr/>
      </dsp:nvSpPr>
      <dsp:spPr>
        <a:xfrm>
          <a:off x="6735767" y="1160379"/>
          <a:ext cx="1782336" cy="11317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Interactive visualization of projects &amp; fund usage.</a:t>
          </a:r>
          <a:endParaRPr lang="en-US" sz="17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768916" y="1193528"/>
        <a:ext cx="1716038" cy="10654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8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789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9910399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Google Shape;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591" name="Google Shape;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Google Shape;91;g12fa968f401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19" name="Google Shape;92;g12fa968f401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Functional resonance imaging (fMRI)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It measures brain activity. MRI measures brain structure.</a:t>
            </a:r>
          </a:p>
        </p:txBody>
      </p:sp>
    </p:spTree>
    <p:extLst>
      <p:ext uri="{BB962C8B-B14F-4D97-AF65-F5344CB8AC3E}">
        <p14:creationId xmlns:p14="http://schemas.microsoft.com/office/powerpoint/2010/main" val="24493330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Google Shape;81;gf658b5408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12" name="Google Shape;82;gf658b5408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Google Shape;72;gf658b5408e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04" name="Google Shape;73;gf658b5408e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Concerning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3" name="Google Shape;258;g11b345f946e_3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724" name="Google Shape;259;g11b345f946e_3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29947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3" name="Google Shape;258;g11b345f946e_3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724" name="Google Shape;259;g11b345f946e_3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29947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3" name="Google Shape;258;g11b345f946e_3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724" name="Google Shape;259;g11b345f946e_3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29947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Google Shape;72;gf658b5408e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04" name="Google Shape;73;gf658b5408e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Concerning</a:t>
            </a:r>
          </a:p>
        </p:txBody>
      </p:sp>
    </p:spTree>
    <p:extLst>
      <p:ext uri="{BB962C8B-B14F-4D97-AF65-F5344CB8AC3E}">
        <p14:creationId xmlns:p14="http://schemas.microsoft.com/office/powerpoint/2010/main" val="2385644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>
          <a:extLst>
            <a:ext uri="{FF2B5EF4-FFF2-40B4-BE49-F238E27FC236}">
              <a16:creationId xmlns:a16="http://schemas.microsoft.com/office/drawing/2014/main" id="{A4DE678A-D65C-36E9-8EDA-542C18726D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Google Shape;72;gf658b5408e_0_9:notes">
            <a:extLst>
              <a:ext uri="{FF2B5EF4-FFF2-40B4-BE49-F238E27FC236}">
                <a16:creationId xmlns:a16="http://schemas.microsoft.com/office/drawing/2014/main" id="{FA935C3C-D6E7-BF5C-592C-57E329BB741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04" name="Google Shape;73;gf658b5408e_0_9:notes">
            <a:extLst>
              <a:ext uri="{FF2B5EF4-FFF2-40B4-BE49-F238E27FC236}">
                <a16:creationId xmlns:a16="http://schemas.microsoft.com/office/drawing/2014/main" id="{3FC7E986-983E-F8D9-9357-B08F3EA092E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Concerning</a:t>
            </a:r>
          </a:p>
        </p:txBody>
      </p:sp>
    </p:spTree>
    <p:extLst>
      <p:ext uri="{BB962C8B-B14F-4D97-AF65-F5344CB8AC3E}">
        <p14:creationId xmlns:p14="http://schemas.microsoft.com/office/powerpoint/2010/main" val="15708914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Google Shape;72;gf658b5408e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04" name="Google Shape;73;gf658b5408e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Concerning</a:t>
            </a:r>
          </a:p>
        </p:txBody>
      </p:sp>
    </p:spTree>
    <p:extLst>
      <p:ext uri="{BB962C8B-B14F-4D97-AF65-F5344CB8AC3E}">
        <p14:creationId xmlns:p14="http://schemas.microsoft.com/office/powerpoint/2010/main" val="1215787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Google Shape;72;gf658b5408e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04" name="Google Shape;73;gf658b5408e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Concerning</a:t>
            </a:r>
          </a:p>
        </p:txBody>
      </p:sp>
    </p:spTree>
    <p:extLst>
      <p:ext uri="{BB962C8B-B14F-4D97-AF65-F5344CB8AC3E}">
        <p14:creationId xmlns:p14="http://schemas.microsoft.com/office/powerpoint/2010/main" val="3269125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Google Shape;63;g106cc0946f7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598" name="Google Shape;64;g106cc0946f7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3" name="Google Shape;258;g11b345f946e_3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724" name="Google Shape;259;g11b345f946e_3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3" name="Google Shape;258;g11b345f946e_3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724" name="Google Shape;259;g11b345f946e_3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30792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3" name="Google Shape;258;g11b345f946e_3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724" name="Google Shape;259;g11b345f946e_3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48977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3" name="Google Shape;258;g11b345f946e_3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724" name="Google Shape;259;g11b345f946e_3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79819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3" name="Google Shape;258;g11b345f946e_3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724" name="Google Shape;259;g11b345f946e_3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70270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3" name="Google Shape;258;g11b345f946e_3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724" name="Google Shape;259;g11b345f946e_3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53149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3" name="Google Shape;258;g11b345f946e_3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724" name="Google Shape;259;g11b345f946e_3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06135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5" name="Google Shape;277;g12fa968f401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736" name="Google Shape;278;g12fa968f401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0" name="Google Shape;285;g119e52f24b0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741" name="Google Shape;286;g119e52f24b0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0" name="Google Shape;299;gf658b5408e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751" name="Google Shape;300;gf658b5408e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Google Shape;72;gf658b5408e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04" name="Google Shape;73;gf658b5408e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Concerning</a:t>
            </a:r>
          </a:p>
        </p:txBody>
      </p:sp>
    </p:spTree>
    <p:extLst>
      <p:ext uri="{BB962C8B-B14F-4D97-AF65-F5344CB8AC3E}">
        <p14:creationId xmlns:p14="http://schemas.microsoft.com/office/powerpoint/2010/main" val="42428191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5" name="Google Shape;292;g1355f326a46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746" name="Google Shape;293;g1355f326a46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5" name="Google Shape;306;gf658b5408e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756" name="Google Shape;307;gf658b5408e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9" name="Google Shape;313;g106cc0946f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760" name="Google Shape;314;g106cc0946f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Google Shape;91;g12fa968f401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19" name="Google Shape;92;g12fa968f401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Functional resonance imaging (fMRI)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It measures brain activity. MRI measures brain structure.</a:t>
            </a:r>
          </a:p>
        </p:txBody>
      </p:sp>
    </p:spTree>
    <p:extLst>
      <p:ext uri="{BB962C8B-B14F-4D97-AF65-F5344CB8AC3E}">
        <p14:creationId xmlns:p14="http://schemas.microsoft.com/office/powerpoint/2010/main" val="24493330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Google Shape;91;g12fa968f401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19" name="Google Shape;92;g12fa968f401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Functional resonance imaging (fMRI)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It measures brain activity. MRI measures brain structure.</a:t>
            </a:r>
          </a:p>
        </p:txBody>
      </p:sp>
    </p:spTree>
    <p:extLst>
      <p:ext uri="{BB962C8B-B14F-4D97-AF65-F5344CB8AC3E}">
        <p14:creationId xmlns:p14="http://schemas.microsoft.com/office/powerpoint/2010/main" val="24493330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>
          <a:extLst>
            <a:ext uri="{FF2B5EF4-FFF2-40B4-BE49-F238E27FC236}">
              <a16:creationId xmlns:a16="http://schemas.microsoft.com/office/drawing/2014/main" id="{F63DB904-7CAA-3149-D78F-453C74C337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Google Shape;91;g12fa968f401_0_189:notes">
            <a:extLst>
              <a:ext uri="{FF2B5EF4-FFF2-40B4-BE49-F238E27FC236}">
                <a16:creationId xmlns:a16="http://schemas.microsoft.com/office/drawing/2014/main" id="{3817F1E8-1588-7E3E-AE2D-A83041B7E81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19" name="Google Shape;92;g12fa968f401_0_189:notes">
            <a:extLst>
              <a:ext uri="{FF2B5EF4-FFF2-40B4-BE49-F238E27FC236}">
                <a16:creationId xmlns:a16="http://schemas.microsoft.com/office/drawing/2014/main" id="{8E76EEF0-5E9E-26F7-DA41-E296F4C697C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Functional resonance imaging (fMRI)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It measures brain activity. MRI measures brain structure.</a:t>
            </a:r>
          </a:p>
        </p:txBody>
      </p:sp>
    </p:spTree>
    <p:extLst>
      <p:ext uri="{BB962C8B-B14F-4D97-AF65-F5344CB8AC3E}">
        <p14:creationId xmlns:p14="http://schemas.microsoft.com/office/powerpoint/2010/main" val="20546506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>
          <a:extLst>
            <a:ext uri="{FF2B5EF4-FFF2-40B4-BE49-F238E27FC236}">
              <a16:creationId xmlns:a16="http://schemas.microsoft.com/office/drawing/2014/main" id="{F63DB904-7CAA-3149-D78F-453C74C337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Google Shape;91;g12fa968f401_0_189:notes">
            <a:extLst>
              <a:ext uri="{FF2B5EF4-FFF2-40B4-BE49-F238E27FC236}">
                <a16:creationId xmlns:a16="http://schemas.microsoft.com/office/drawing/2014/main" id="{3817F1E8-1588-7E3E-AE2D-A83041B7E81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19" name="Google Shape;92;g12fa968f401_0_189:notes">
            <a:extLst>
              <a:ext uri="{FF2B5EF4-FFF2-40B4-BE49-F238E27FC236}">
                <a16:creationId xmlns:a16="http://schemas.microsoft.com/office/drawing/2014/main" id="{8E76EEF0-5E9E-26F7-DA41-E296F4C697C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Functional resonance imaging (fMRI)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It measures brain activity. MRI measures brain structure.</a:t>
            </a:r>
          </a:p>
        </p:txBody>
      </p:sp>
    </p:spTree>
    <p:extLst>
      <p:ext uri="{BB962C8B-B14F-4D97-AF65-F5344CB8AC3E}">
        <p14:creationId xmlns:p14="http://schemas.microsoft.com/office/powerpoint/2010/main" val="20546506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>
          <a:extLst>
            <a:ext uri="{FF2B5EF4-FFF2-40B4-BE49-F238E27FC236}">
              <a16:creationId xmlns:a16="http://schemas.microsoft.com/office/drawing/2014/main" id="{F63DB904-7CAA-3149-D78F-453C74C337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Google Shape;91;g12fa968f401_0_189:notes">
            <a:extLst>
              <a:ext uri="{FF2B5EF4-FFF2-40B4-BE49-F238E27FC236}">
                <a16:creationId xmlns:a16="http://schemas.microsoft.com/office/drawing/2014/main" id="{3817F1E8-1588-7E3E-AE2D-A83041B7E81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19" name="Google Shape;92;g12fa968f401_0_189:notes">
            <a:extLst>
              <a:ext uri="{FF2B5EF4-FFF2-40B4-BE49-F238E27FC236}">
                <a16:creationId xmlns:a16="http://schemas.microsoft.com/office/drawing/2014/main" id="{8E76EEF0-5E9E-26F7-DA41-E296F4C697C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Functional resonance imaging (fMRI)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It measures brain activity. MRI measures brain structure.</a:t>
            </a:r>
          </a:p>
        </p:txBody>
      </p:sp>
    </p:spTree>
    <p:extLst>
      <p:ext uri="{BB962C8B-B14F-4D97-AF65-F5344CB8AC3E}">
        <p14:creationId xmlns:p14="http://schemas.microsoft.com/office/powerpoint/2010/main" val="20546506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Google Shape;91;g12fa968f401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19" name="Google Shape;92;g12fa968f401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Functional resonance imaging (fMRI)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It measures brain activity. MRI measures brain structure.</a:t>
            </a:r>
          </a:p>
        </p:txBody>
      </p:sp>
    </p:spTree>
    <p:extLst>
      <p:ext uri="{BB962C8B-B14F-4D97-AF65-F5344CB8AC3E}">
        <p14:creationId xmlns:p14="http://schemas.microsoft.com/office/powerpoint/2010/main" val="2449333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Google Shape;12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Font typeface="Times New Roman"/>
              <a:buNone/>
              <a:defRPr sz="52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48582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None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048583" name="Google Shape;14;p2"/>
          <p:cNvSpPr/>
          <p:nvPr/>
        </p:nvSpPr>
        <p:spPr>
          <a:xfrm>
            <a:off x="0" y="4782600"/>
            <a:ext cx="9144000" cy="3609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584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508558" y="476624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  <p:sp>
        <p:nvSpPr>
          <p:cNvPr id="1048585" name="Google Shape;16;p2"/>
          <p:cNvSpPr txBox="1"/>
          <p:nvPr/>
        </p:nvSpPr>
        <p:spPr>
          <a:xfrm>
            <a:off x="0" y="4812126"/>
            <a:ext cx="6840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</a:rPr>
              <a:t>Department of Computer Science and Engineering, MACE, Kothamangalam</a:t>
            </a:r>
            <a:endParaRPr sz="1000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9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</a:lvl9pPr>
          </a:lstStyle>
          <a:p>
            <a:endParaRPr/>
          </a:p>
        </p:txBody>
      </p:sp>
      <p:sp>
        <p:nvSpPr>
          <p:cNvPr id="1048780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1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48762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48763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1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048782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3" name="Google Shape;40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784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048785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48786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</a:lvl9pPr>
          </a:lstStyle>
          <a:p>
            <a:endParaRPr/>
          </a:p>
        </p:txBody>
      </p:sp>
      <p:sp>
        <p:nvSpPr>
          <p:cNvPr id="1048787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7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1pPr>
          </a:lstStyle>
          <a:p>
            <a:endParaRPr/>
          </a:p>
        </p:txBody>
      </p:sp>
      <p:sp>
        <p:nvSpPr>
          <p:cNvPr id="1048768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48770" name="Google Shape;50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</a:lvl9pPr>
          </a:lstStyle>
          <a:p>
            <a:endParaRPr/>
          </a:p>
        </p:txBody>
      </p:sp>
      <p:sp>
        <p:nvSpPr>
          <p:cNvPr id="104877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4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4857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Char char="●"/>
              <a:defRPr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Char char="○"/>
              <a:defRPr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Char char="■"/>
              <a:defRPr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Char char="●"/>
              <a:defRPr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Char char="○"/>
              <a:defRPr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Char char="■"/>
              <a:defRPr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Char char="●"/>
              <a:defRPr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Char char="○"/>
              <a:defRPr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Char char="■"/>
              <a:defRPr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04857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  <p:sp>
        <p:nvSpPr>
          <p:cNvPr id="1048579" name="Google Shape;9;p1"/>
          <p:cNvSpPr/>
          <p:nvPr/>
        </p:nvSpPr>
        <p:spPr>
          <a:xfrm>
            <a:off x="0" y="4804800"/>
            <a:ext cx="9144000" cy="3387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580" name="Google Shape;10;p1"/>
          <p:cNvSpPr txBox="1"/>
          <p:nvPr/>
        </p:nvSpPr>
        <p:spPr>
          <a:xfrm>
            <a:off x="0" y="4812126"/>
            <a:ext cx="6840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</a:rPr>
              <a:t>Department of Computer Science and Engineering, MACE, Kothamangalam</a:t>
            </a:r>
            <a:endParaRPr sz="1000">
              <a:solidFill>
                <a:schemeClr val="lt1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3390/systems10050130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613/jair.614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doi.org/10.3390/systems10050130" TargetMode="External"/><Relationship Id="rId4" Type="http://schemas.openxmlformats.org/officeDocument/2006/relationships/hyperlink" Target="https://doi.org/10.1111/bjet.13336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ospi.gov.in/sites/default/files/Statistical_year_book_india_chapters/ch42.pdf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371/journal.pone.0148867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16/j.giq.2021.101577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ublication/259235118_Random_Forests_and_Decision_TreesAdvantage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613/jair.614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11/bjet.13336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Google Shape;58;p13"/>
          <p:cNvSpPr txBox="1">
            <a:spLocks noGrp="1"/>
          </p:cNvSpPr>
          <p:nvPr>
            <p:ph type="ctrTitle"/>
          </p:nvPr>
        </p:nvSpPr>
        <p:spPr>
          <a:xfrm>
            <a:off x="311708" y="526093"/>
            <a:ext cx="8494089" cy="142276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Al-Driven Framework for Optimized</a:t>
            </a:r>
            <a:b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Management of Local Body and MP Funds</a:t>
            </a:r>
            <a:endParaRPr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48587" name="Google Shape;59;p13"/>
          <p:cNvSpPr txBox="1">
            <a:spLocks noGrp="1"/>
          </p:cNvSpPr>
          <p:nvPr>
            <p:ph type="subTitle" idx="1"/>
          </p:nvPr>
        </p:nvSpPr>
        <p:spPr>
          <a:xfrm>
            <a:off x="665295" y="2435615"/>
            <a:ext cx="2711206" cy="16607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dirty="0">
                <a:solidFill>
                  <a:schemeClr val="dk1"/>
                </a:solidFill>
              </a:rPr>
              <a:t>The Team</a:t>
            </a:r>
            <a:endParaRPr lang="en-GB"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chemeClr val="dk1"/>
                </a:solidFill>
              </a:rPr>
              <a:t>Group no.16</a:t>
            </a:r>
          </a:p>
          <a:p>
            <a:pPr marL="457200" lvl="1" indent="0" algn="l"/>
            <a:r>
              <a:rPr lang="en-GB" sz="1600" dirty="0">
                <a:solidFill>
                  <a:schemeClr val="dk1"/>
                </a:solidFill>
              </a:rPr>
              <a:t>Ronal Shoey George</a:t>
            </a:r>
          </a:p>
          <a:p>
            <a:pPr marL="457200" lvl="1" indent="0" algn="l"/>
            <a:r>
              <a:rPr lang="en-GB" sz="1600" dirty="0">
                <a:solidFill>
                  <a:schemeClr val="dk1"/>
                </a:solidFill>
              </a:rPr>
              <a:t>Paul Binu</a:t>
            </a:r>
          </a:p>
          <a:p>
            <a:pPr marL="457200" lvl="1" indent="0" algn="l"/>
            <a:r>
              <a:rPr lang="en-GB" sz="1600" dirty="0">
                <a:solidFill>
                  <a:schemeClr val="dk1"/>
                </a:solidFill>
              </a:rPr>
              <a:t>Paulu Wilson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</a:endParaRPr>
          </a:p>
        </p:txBody>
      </p:sp>
      <p:sp>
        <p:nvSpPr>
          <p:cNvPr id="1048588" name="Google Shape;60;p13"/>
          <p:cNvSpPr txBox="1">
            <a:spLocks noGrp="1"/>
          </p:cNvSpPr>
          <p:nvPr>
            <p:ph type="sldNum" idx="12"/>
          </p:nvPr>
        </p:nvSpPr>
        <p:spPr>
          <a:xfrm>
            <a:off x="8508558" y="476624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</a:t>
            </a:fld>
            <a:endParaRPr lang="en-GB"/>
          </a:p>
        </p:txBody>
      </p:sp>
      <p:sp>
        <p:nvSpPr>
          <p:cNvPr id="1048589" name="Google Shape;61;p13"/>
          <p:cNvSpPr txBox="1">
            <a:spLocks noGrp="1"/>
          </p:cNvSpPr>
          <p:nvPr>
            <p:ph type="subTitle" idx="1"/>
          </p:nvPr>
        </p:nvSpPr>
        <p:spPr>
          <a:xfrm>
            <a:off x="5767500" y="2876290"/>
            <a:ext cx="2843700" cy="14227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dirty="0">
                <a:solidFill>
                  <a:schemeClr val="dk1"/>
                </a:solidFill>
              </a:rPr>
              <a:t>Project Guide: </a:t>
            </a:r>
            <a:r>
              <a:rPr lang="en" sz="1600" dirty="0">
                <a:latin typeface="Proxima Nova"/>
                <a:ea typeface="Proxima Nova"/>
                <a:cs typeface="Proxima Nova"/>
                <a:sym typeface="Proxima Nova"/>
              </a:rPr>
              <a:t>Sumi</a:t>
            </a:r>
            <a:r>
              <a:rPr lang="en" sz="1000" dirty="0">
                <a:latin typeface="Proxima Nova"/>
                <a:ea typeface="Proxima Nova"/>
                <a:cs typeface="Proxima Nova"/>
                <a:sym typeface="Proxima Nova"/>
              </a:rPr>
              <a:t>	</a:t>
            </a:r>
            <a:endParaRPr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Google Shape;94;p17"/>
          <p:cNvSpPr txBox="1">
            <a:spLocks noGrp="1"/>
          </p:cNvSpPr>
          <p:nvPr>
            <p:ph type="sldNum" idx="12"/>
          </p:nvPr>
        </p:nvSpPr>
        <p:spPr>
          <a:xfrm>
            <a:off x="8508558" y="476624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10</a:t>
            </a:fld>
            <a:endParaRPr lang="en-GB"/>
          </a:p>
        </p:txBody>
      </p:sp>
      <p:sp>
        <p:nvSpPr>
          <p:cNvPr id="1048614" name="Google Shape;95;p17"/>
          <p:cNvSpPr txBox="1"/>
          <p:nvPr/>
        </p:nvSpPr>
        <p:spPr>
          <a:xfrm>
            <a:off x="417551" y="966438"/>
            <a:ext cx="8139775" cy="341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just"/>
            <a:r>
              <a:rPr lang="en-US" b="1" dirty="0"/>
              <a:t>"Detecting Anomalies in Financial Data Using Machine Learning Algorithms" </a:t>
            </a:r>
          </a:p>
          <a:p>
            <a:pPr algn="just"/>
            <a:r>
              <a:rPr lang="en-IN" b="0" i="0" dirty="0">
                <a:solidFill>
                  <a:srgbClr val="76767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b="1" u="sng" dirty="0">
                <a:hlinkClick r:id="rId3"/>
              </a:rPr>
              <a:t>https://doi.org/10.3390/systems10050130</a:t>
            </a:r>
            <a:endParaRPr lang="en-IN" b="1" u="sng" dirty="0"/>
          </a:p>
          <a:p>
            <a:pPr algn="just"/>
            <a:endParaRPr lang="en-IN" b="1" u="sng" dirty="0"/>
          </a:p>
          <a:p>
            <a:pPr algn="just"/>
            <a:r>
              <a:rPr lang="en-US" b="1" dirty="0"/>
              <a:t>Advantages: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Improves audit efficiency by reducing manual effort.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Detects hidden fraudulent and erroneous transactions.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Handles large data volumes, overcoming sampling limitations.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Utilizes both supervised and unsupervised machine learning.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Evaluates models on real financial datasets for practical use.</a:t>
            </a:r>
          </a:p>
          <a:p>
            <a:r>
              <a:rPr lang="en-US" b="1" dirty="0"/>
              <a:t>Disadvantages: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Limited scope, excluding alternative techniques like reinforcement learning.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Uses synthetic anomalies, which may not fully represent real-world cases.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Some models require high computational resources.</a:t>
            </a:r>
            <a:endParaRPr lang="en-US" b="1" dirty="0"/>
          </a:p>
          <a:p>
            <a:br>
              <a:rPr lang="en-US" dirty="0"/>
            </a:br>
            <a:endParaRPr lang="en-US" b="1" dirty="0"/>
          </a:p>
        </p:txBody>
      </p:sp>
      <p:sp>
        <p:nvSpPr>
          <p:cNvPr id="1048617" name="Google Shape;98;p17"/>
          <p:cNvSpPr txBox="1"/>
          <p:nvPr/>
        </p:nvSpPr>
        <p:spPr>
          <a:xfrm>
            <a:off x="368800" y="259178"/>
            <a:ext cx="4914300" cy="6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b="1" dirty="0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Literature Survey</a:t>
            </a:r>
            <a:endParaRPr sz="3000" b="1" dirty="0"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26799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Google Shape;84;p16"/>
          <p:cNvSpPr txBox="1">
            <a:spLocks noGrp="1"/>
          </p:cNvSpPr>
          <p:nvPr>
            <p:ph type="sldNum" idx="12"/>
          </p:nvPr>
        </p:nvSpPr>
        <p:spPr>
          <a:xfrm>
            <a:off x="8508558" y="476624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11</a:t>
            </a:fld>
            <a:endParaRPr lang="en-GB"/>
          </a:p>
        </p:txBody>
      </p:sp>
      <p:sp>
        <p:nvSpPr>
          <p:cNvPr id="1048606" name="Google Shape;85;p16"/>
          <p:cNvSpPr txBox="1"/>
          <p:nvPr/>
        </p:nvSpPr>
        <p:spPr>
          <a:xfrm>
            <a:off x="368800" y="259178"/>
            <a:ext cx="4914300" cy="6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b="1" dirty="0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Problem Statement</a:t>
            </a:r>
            <a:endParaRPr sz="3000" b="1" dirty="0"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07" name="Google Shape;86;p16"/>
          <p:cNvSpPr txBox="1"/>
          <p:nvPr/>
        </p:nvSpPr>
        <p:spPr>
          <a:xfrm>
            <a:off x="959125" y="2313175"/>
            <a:ext cx="996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09" name="Google Shape;88;p16"/>
          <p:cNvSpPr txBox="1"/>
          <p:nvPr/>
        </p:nvSpPr>
        <p:spPr>
          <a:xfrm>
            <a:off x="469726" y="1365338"/>
            <a:ext cx="8318674" cy="1913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analyze Local Body and MP fund management, addressing inefficiencies, project delays, fraud risks, and lack of public engagement through a data-driven framework.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Google Shape;75;p15"/>
          <p:cNvSpPr txBox="1">
            <a:spLocks noGrp="1"/>
          </p:cNvSpPr>
          <p:nvPr>
            <p:ph type="sldNum" idx="12"/>
          </p:nvPr>
        </p:nvSpPr>
        <p:spPr>
          <a:xfrm>
            <a:off x="8508558" y="476624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12</a:t>
            </a:fld>
            <a:endParaRPr lang="en-GB"/>
          </a:p>
        </p:txBody>
      </p:sp>
      <p:sp>
        <p:nvSpPr>
          <p:cNvPr id="1048600" name="Google Shape;76;p15"/>
          <p:cNvSpPr txBox="1"/>
          <p:nvPr/>
        </p:nvSpPr>
        <p:spPr>
          <a:xfrm>
            <a:off x="312091" y="89705"/>
            <a:ext cx="4046400" cy="6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b="1" dirty="0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Solution</a:t>
            </a:r>
          </a:p>
        </p:txBody>
      </p:sp>
      <p:sp>
        <p:nvSpPr>
          <p:cNvPr id="1048601" name="Google Shape;77;p15"/>
          <p:cNvSpPr txBox="1"/>
          <p:nvPr/>
        </p:nvSpPr>
        <p:spPr>
          <a:xfrm>
            <a:off x="273019" y="676676"/>
            <a:ext cx="8170944" cy="3908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100" b="1" dirty="0"/>
              <a:t>Fund Allocation Optimization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100" dirty="0"/>
              <a:t>Predictive analytics to identify high-need areas.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100" dirty="0"/>
              <a:t>Clustering algorithms to group regions by priority.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100" dirty="0"/>
              <a:t>Optimization models for equitable fund distribution.</a:t>
            </a:r>
          </a:p>
          <a:p>
            <a:pPr>
              <a:lnSpc>
                <a:spcPct val="150000"/>
              </a:lnSpc>
            </a:pPr>
            <a:r>
              <a:rPr lang="en-US" sz="1100" b="1" dirty="0"/>
              <a:t> 2. Project Prioritization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100" dirty="0"/>
              <a:t>NLP to analyze community feedback and proposals.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100" dirty="0"/>
              <a:t>Decision-making models to assess feasibility &amp; impact.</a:t>
            </a:r>
          </a:p>
          <a:p>
            <a:pPr>
              <a:lnSpc>
                <a:spcPct val="150000"/>
              </a:lnSpc>
            </a:pPr>
            <a:r>
              <a:rPr lang="en-US" sz="1100" b="1" dirty="0"/>
              <a:t>3. Fraud Detection &amp; Compliance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100" dirty="0"/>
              <a:t>Anomaly detection for irregular fund usage.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100" dirty="0"/>
              <a:t>Image recognition for project validation.</a:t>
            </a:r>
          </a:p>
          <a:p>
            <a:pPr>
              <a:lnSpc>
                <a:spcPct val="150000"/>
              </a:lnSpc>
            </a:pPr>
            <a:r>
              <a:rPr lang="en-US" sz="1100" b="1" dirty="0"/>
              <a:t>4. Monitoring &amp; Progress Tracking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100" dirty="0" err="1"/>
              <a:t>IoT</a:t>
            </a:r>
            <a:r>
              <a:rPr lang="en-US" sz="1100" dirty="0"/>
              <a:t> devices for real-time tracking.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100" dirty="0"/>
              <a:t>Computer vision on satellite imagery for monitoring.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100" dirty="0"/>
              <a:t>ML-powered dashboards for project visualization.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0" name="Google Shape;261;p36"/>
          <p:cNvSpPr txBox="1">
            <a:spLocks noGrp="1"/>
          </p:cNvSpPr>
          <p:nvPr>
            <p:ph type="sldNum" idx="12"/>
          </p:nvPr>
        </p:nvSpPr>
        <p:spPr>
          <a:xfrm>
            <a:off x="8508558" y="476624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13</a:t>
            </a:fld>
            <a:endParaRPr lang="en-GB"/>
          </a:p>
        </p:txBody>
      </p:sp>
      <p:sp>
        <p:nvSpPr>
          <p:cNvPr id="1048722" name="Google Shape;263;p36"/>
          <p:cNvSpPr txBox="1"/>
          <p:nvPr/>
        </p:nvSpPr>
        <p:spPr>
          <a:xfrm>
            <a:off x="413359" y="1192809"/>
            <a:ext cx="8006798" cy="3908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b="1" dirty="0"/>
              <a:t>5. Public Engagement and Feedback</a:t>
            </a:r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100" dirty="0"/>
              <a:t>NLP-powered </a:t>
            </a:r>
            <a:r>
              <a:rPr lang="en-US" sz="1100" dirty="0" err="1"/>
              <a:t>chatbots</a:t>
            </a:r>
            <a:r>
              <a:rPr lang="en-US" sz="1100" dirty="0"/>
              <a:t> to collect citizen feedback.</a:t>
            </a:r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100" dirty="0"/>
              <a:t>AI-based sentiment analysis on social media.</a:t>
            </a:r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100" dirty="0"/>
              <a:t>Recommender systems to suggest projects based on preferences.</a:t>
            </a:r>
          </a:p>
          <a:p>
            <a:pPr>
              <a:lnSpc>
                <a:spcPct val="150000"/>
              </a:lnSpc>
            </a:pPr>
            <a:r>
              <a:rPr lang="en-US" sz="1100" b="1" dirty="0"/>
              <a:t>6. Impact Assessment</a:t>
            </a:r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100" dirty="0"/>
              <a:t>ML models to compare pre- and post-implementation data.</a:t>
            </a:r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100" dirty="0"/>
              <a:t>Predictive models to forecast long-term project outcomes.</a:t>
            </a:r>
          </a:p>
          <a:p>
            <a:pPr>
              <a:lnSpc>
                <a:spcPct val="150000"/>
              </a:lnSpc>
            </a:pPr>
            <a:r>
              <a:rPr lang="en-US" sz="1100" b="1" dirty="0"/>
              <a:t>7. Budget Planning &amp; Resource Forecasting</a:t>
            </a:r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100" dirty="0"/>
              <a:t>Time-series forecasting for budget predictions.</a:t>
            </a:r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100" dirty="0"/>
              <a:t>Dynamic programming for optimal resource allocation.</a:t>
            </a:r>
          </a:p>
          <a:p>
            <a:pPr>
              <a:lnSpc>
                <a:spcPct val="150000"/>
              </a:lnSpc>
            </a:pPr>
            <a:r>
              <a:rPr lang="en-US" sz="1100" b="1" dirty="0"/>
              <a:t>8. Transparency &amp; Reporting</a:t>
            </a:r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100" dirty="0"/>
              <a:t>AI-powered automated report generation.</a:t>
            </a:r>
          </a:p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100" dirty="0"/>
              <a:t>Interactive dashboards for public and stakeholder insights.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110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sz="11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13526D-0E7E-0F0D-02B8-E487BA95C1D1}"/>
              </a:ext>
            </a:extLst>
          </p:cNvPr>
          <p:cNvSpPr txBox="1"/>
          <p:nvPr/>
        </p:nvSpPr>
        <p:spPr>
          <a:xfrm>
            <a:off x="2286000" y="2426473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400" b="1" dirty="0">
              <a:solidFill>
                <a:schemeClr val="accent1">
                  <a:lumMod val="75000"/>
                </a:schemeClr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91B0DC-51E2-0DEE-1BA2-7A7508F207BE}"/>
              </a:ext>
            </a:extLst>
          </p:cNvPr>
          <p:cNvSpPr txBox="1"/>
          <p:nvPr/>
        </p:nvSpPr>
        <p:spPr>
          <a:xfrm>
            <a:off x="344466" y="178900"/>
            <a:ext cx="614401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 dirty="0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Solution  Continuation</a:t>
            </a:r>
          </a:p>
        </p:txBody>
      </p:sp>
    </p:spTree>
    <p:extLst>
      <p:ext uri="{BB962C8B-B14F-4D97-AF65-F5344CB8AC3E}">
        <p14:creationId xmlns:p14="http://schemas.microsoft.com/office/powerpoint/2010/main" val="19984166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0" name="Google Shape;261;p36"/>
          <p:cNvSpPr txBox="1">
            <a:spLocks noGrp="1"/>
          </p:cNvSpPr>
          <p:nvPr>
            <p:ph type="sldNum" idx="12"/>
          </p:nvPr>
        </p:nvSpPr>
        <p:spPr>
          <a:xfrm>
            <a:off x="8508558" y="476624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14</a:t>
            </a:fld>
            <a:endParaRPr lang="en-GB"/>
          </a:p>
        </p:txBody>
      </p:sp>
      <p:sp>
        <p:nvSpPr>
          <p:cNvPr id="1048722" name="Google Shape;263;p36"/>
          <p:cNvSpPr txBox="1"/>
          <p:nvPr/>
        </p:nvSpPr>
        <p:spPr>
          <a:xfrm>
            <a:off x="413359" y="1192809"/>
            <a:ext cx="8006798" cy="607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110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sz="11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13526D-0E7E-0F0D-02B8-E487BA95C1D1}"/>
              </a:ext>
            </a:extLst>
          </p:cNvPr>
          <p:cNvSpPr txBox="1"/>
          <p:nvPr/>
        </p:nvSpPr>
        <p:spPr>
          <a:xfrm>
            <a:off x="2286000" y="2426473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400" b="1" dirty="0">
              <a:solidFill>
                <a:schemeClr val="accent1">
                  <a:lumMod val="75000"/>
                </a:schemeClr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91B0DC-51E2-0DEE-1BA2-7A7508F207BE}"/>
              </a:ext>
            </a:extLst>
          </p:cNvPr>
          <p:cNvSpPr txBox="1"/>
          <p:nvPr/>
        </p:nvSpPr>
        <p:spPr>
          <a:xfrm>
            <a:off x="344466" y="178900"/>
            <a:ext cx="614401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 dirty="0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Solution  Continuation</a:t>
            </a:r>
          </a:p>
        </p:txBody>
      </p:sp>
      <p:pic>
        <p:nvPicPr>
          <p:cNvPr id="1026" name="Picture 2" descr="C:\Users\Paulu wilson\Downloads\mermaid-diagram-2025-02-13-13415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037" y="828340"/>
            <a:ext cx="6539570" cy="3811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65426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0" name="Google Shape;261;p36"/>
          <p:cNvSpPr txBox="1">
            <a:spLocks noGrp="1"/>
          </p:cNvSpPr>
          <p:nvPr>
            <p:ph type="sldNum" idx="12"/>
          </p:nvPr>
        </p:nvSpPr>
        <p:spPr>
          <a:xfrm>
            <a:off x="8508558" y="476624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15</a:t>
            </a:fld>
            <a:endParaRPr lang="en-GB"/>
          </a:p>
        </p:txBody>
      </p:sp>
      <p:sp>
        <p:nvSpPr>
          <p:cNvPr id="1048722" name="Google Shape;263;p36"/>
          <p:cNvSpPr txBox="1"/>
          <p:nvPr/>
        </p:nvSpPr>
        <p:spPr>
          <a:xfrm>
            <a:off x="413359" y="1192809"/>
            <a:ext cx="8006798" cy="607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110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sz="11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13526D-0E7E-0F0D-02B8-E487BA95C1D1}"/>
              </a:ext>
            </a:extLst>
          </p:cNvPr>
          <p:cNvSpPr txBox="1"/>
          <p:nvPr/>
        </p:nvSpPr>
        <p:spPr>
          <a:xfrm>
            <a:off x="2286000" y="2426473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400" b="1" dirty="0">
              <a:solidFill>
                <a:schemeClr val="accent1">
                  <a:lumMod val="75000"/>
                </a:schemeClr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91B0DC-51E2-0DEE-1BA2-7A7508F207BE}"/>
              </a:ext>
            </a:extLst>
          </p:cNvPr>
          <p:cNvSpPr txBox="1"/>
          <p:nvPr/>
        </p:nvSpPr>
        <p:spPr>
          <a:xfrm>
            <a:off x="344466" y="178900"/>
            <a:ext cx="614401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 dirty="0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Solution  Continuation</a:t>
            </a:r>
          </a:p>
        </p:txBody>
      </p:sp>
      <p:pic>
        <p:nvPicPr>
          <p:cNvPr id="2050" name="Picture 2" descr="C:\Users\Paulu wilson\Downloads\diagra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656020"/>
            <a:ext cx="9144000" cy="2156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69324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Google Shape;75;p15"/>
          <p:cNvSpPr txBox="1">
            <a:spLocks noGrp="1"/>
          </p:cNvSpPr>
          <p:nvPr>
            <p:ph type="sldNum" idx="12"/>
          </p:nvPr>
        </p:nvSpPr>
        <p:spPr>
          <a:xfrm>
            <a:off x="8508558" y="476624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16</a:t>
            </a:fld>
            <a:endParaRPr lang="en-GB"/>
          </a:p>
        </p:txBody>
      </p:sp>
      <p:sp>
        <p:nvSpPr>
          <p:cNvPr id="1048600" name="Google Shape;76;p15"/>
          <p:cNvSpPr txBox="1"/>
          <p:nvPr/>
        </p:nvSpPr>
        <p:spPr>
          <a:xfrm>
            <a:off x="368800" y="249210"/>
            <a:ext cx="5762690" cy="6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b="1" dirty="0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</a:t>
            </a:r>
          </a:p>
        </p:txBody>
      </p:sp>
      <p:sp>
        <p:nvSpPr>
          <p:cNvPr id="1048601" name="Google Shape;77;p15"/>
          <p:cNvSpPr txBox="1"/>
          <p:nvPr/>
        </p:nvSpPr>
        <p:spPr>
          <a:xfrm>
            <a:off x="368800" y="706165"/>
            <a:ext cx="5330543" cy="600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80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Basic workflow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29D9EE-A746-252E-C75B-037E58BEEADF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451578" y="1490366"/>
            <a:ext cx="8848436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Input &amp; NLP Categorization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Users submit project requests with location.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NLP classifies projects into sectors.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Processing &amp; Grouping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Similar projects within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5km radius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are merged.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is stored &amp; updated in the database.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AI-Based Prioritization &amp; Ranking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ML ranks projects based on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category, cost, duration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Extracts key details from PDFs using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Google Gemini API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6444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>
          <a:extLst>
            <a:ext uri="{FF2B5EF4-FFF2-40B4-BE49-F238E27FC236}">
              <a16:creationId xmlns:a16="http://schemas.microsoft.com/office/drawing/2014/main" id="{29D8D0C0-1E81-D7D3-D82A-4685B4F40F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Google Shape;75;p15">
            <a:extLst>
              <a:ext uri="{FF2B5EF4-FFF2-40B4-BE49-F238E27FC236}">
                <a16:creationId xmlns:a16="http://schemas.microsoft.com/office/drawing/2014/main" id="{F108E624-9349-3DD2-18E1-16B902A8F5E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08558" y="476624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17</a:t>
            </a:fld>
            <a:endParaRPr lang="en-GB"/>
          </a:p>
        </p:txBody>
      </p:sp>
      <p:sp>
        <p:nvSpPr>
          <p:cNvPr id="1048600" name="Google Shape;76;p15">
            <a:extLst>
              <a:ext uri="{FF2B5EF4-FFF2-40B4-BE49-F238E27FC236}">
                <a16:creationId xmlns:a16="http://schemas.microsoft.com/office/drawing/2014/main" id="{5CA27DD1-CCCA-821A-7850-F169825F780D}"/>
              </a:ext>
            </a:extLst>
          </p:cNvPr>
          <p:cNvSpPr txBox="1"/>
          <p:nvPr/>
        </p:nvSpPr>
        <p:spPr>
          <a:xfrm>
            <a:off x="368800" y="249210"/>
            <a:ext cx="5762690" cy="6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b="1" dirty="0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</a:t>
            </a:r>
          </a:p>
        </p:txBody>
      </p:sp>
      <p:sp>
        <p:nvSpPr>
          <p:cNvPr id="1048601" name="Google Shape;77;p15">
            <a:extLst>
              <a:ext uri="{FF2B5EF4-FFF2-40B4-BE49-F238E27FC236}">
                <a16:creationId xmlns:a16="http://schemas.microsoft.com/office/drawing/2014/main" id="{0E1EA481-F226-F7AB-D56F-6B0049E30F5B}"/>
              </a:ext>
            </a:extLst>
          </p:cNvPr>
          <p:cNvSpPr txBox="1"/>
          <p:nvPr/>
        </p:nvSpPr>
        <p:spPr>
          <a:xfrm>
            <a:off x="368800" y="706165"/>
            <a:ext cx="5330543" cy="600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80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Basic workflow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DFD503F-F0FE-5BC1-961D-8A019217F8E8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646545" y="1436715"/>
            <a:ext cx="5762690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Financial Tracking &amp; Fraud Detection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Compares expenditures with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market rates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Flags anomalies using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Z-score detection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&amp; Reporting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Projects displayed on an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interactive map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Dashboard for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fund tracking &amp; alerts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73350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Google Shape;75;p15"/>
          <p:cNvSpPr txBox="1">
            <a:spLocks noGrp="1"/>
          </p:cNvSpPr>
          <p:nvPr>
            <p:ph type="sldNum" idx="12"/>
          </p:nvPr>
        </p:nvSpPr>
        <p:spPr>
          <a:xfrm>
            <a:off x="8508558" y="476624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18</a:t>
            </a:fld>
            <a:endParaRPr lang="en-GB"/>
          </a:p>
        </p:txBody>
      </p:sp>
      <p:sp>
        <p:nvSpPr>
          <p:cNvPr id="1048600" name="Google Shape;76;p15"/>
          <p:cNvSpPr txBox="1"/>
          <p:nvPr/>
        </p:nvSpPr>
        <p:spPr>
          <a:xfrm>
            <a:off x="368800" y="249210"/>
            <a:ext cx="5762690" cy="6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b="1" dirty="0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 continuation</a:t>
            </a:r>
          </a:p>
        </p:txBody>
      </p:sp>
      <p:sp>
        <p:nvSpPr>
          <p:cNvPr id="1048601" name="Google Shape;77;p15"/>
          <p:cNvSpPr txBox="1"/>
          <p:nvPr/>
        </p:nvSpPr>
        <p:spPr>
          <a:xfrm>
            <a:off x="413359" y="726510"/>
            <a:ext cx="5285984" cy="600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80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CD339C7-33E1-0649-EAA7-76B35A4589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400" y="1494320"/>
            <a:ext cx="7917738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NLP Categorization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spaCy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classifies project requests.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Geospatial Grouping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Geopy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merges projects within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5km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ML Prioritization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ranks projects by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cost &amp; duration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Anomaly Detection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Z-score test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flags fund misallocations.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Extraction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Google Gemini API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extracts key details from PDFs.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React-Leaflet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maps project locations.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D3.js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piechart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Backend server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alt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Flask</a:t>
            </a:r>
            <a:r>
              <a:rPr lang="en-US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host backend server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1288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Google Shape;75;p15"/>
          <p:cNvSpPr txBox="1">
            <a:spLocks noGrp="1"/>
          </p:cNvSpPr>
          <p:nvPr>
            <p:ph type="sldNum" idx="12"/>
          </p:nvPr>
        </p:nvSpPr>
        <p:spPr>
          <a:xfrm>
            <a:off x="8508558" y="476624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19</a:t>
            </a:fld>
            <a:endParaRPr lang="en-GB"/>
          </a:p>
        </p:txBody>
      </p:sp>
      <p:sp>
        <p:nvSpPr>
          <p:cNvPr id="1048600" name="Google Shape;76;p15"/>
          <p:cNvSpPr txBox="1"/>
          <p:nvPr/>
        </p:nvSpPr>
        <p:spPr>
          <a:xfrm>
            <a:off x="368799" y="249210"/>
            <a:ext cx="5455803" cy="6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b="1" dirty="0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 continuation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EF4647-06A0-C733-ED77-9812FCBF2DA0}"/>
              </a:ext>
            </a:extLst>
          </p:cNvPr>
          <p:cNvSpPr txBox="1"/>
          <p:nvPr/>
        </p:nvSpPr>
        <p:spPr>
          <a:xfrm>
            <a:off x="457200" y="102355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Architecture</a:t>
            </a:r>
          </a:p>
        </p:txBody>
      </p:sp>
      <p:pic>
        <p:nvPicPr>
          <p:cNvPr id="3" name="Picture 2" descr="A diagram of a project&#10;&#10;AI-generated content may be incorrect.">
            <a:extLst>
              <a:ext uri="{FF2B5EF4-FFF2-40B4-BE49-F238E27FC236}">
                <a16:creationId xmlns:a16="http://schemas.microsoft.com/office/drawing/2014/main" id="{E9BEDAB7-9E17-61A8-1556-D2906EB12E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9018" y="815180"/>
            <a:ext cx="4732714" cy="3747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168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Google Shape;66;p14"/>
          <p:cNvSpPr txBox="1">
            <a:spLocks noGrp="1"/>
          </p:cNvSpPr>
          <p:nvPr>
            <p:ph type="sldNum" idx="12"/>
          </p:nvPr>
        </p:nvSpPr>
        <p:spPr>
          <a:xfrm>
            <a:off x="8508558" y="476624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</a:t>
            </a:fld>
            <a:endParaRPr lang="en-GB"/>
          </a:p>
        </p:txBody>
      </p:sp>
      <p:sp>
        <p:nvSpPr>
          <p:cNvPr id="1048593" name="Google Shape;67;p14"/>
          <p:cNvSpPr txBox="1">
            <a:spLocks noGrp="1"/>
          </p:cNvSpPr>
          <p:nvPr>
            <p:ph type="sldNum" idx="12"/>
          </p:nvPr>
        </p:nvSpPr>
        <p:spPr>
          <a:xfrm>
            <a:off x="8508558" y="476624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</a:t>
            </a:fld>
            <a:endParaRPr lang="en-GB"/>
          </a:p>
        </p:txBody>
      </p:sp>
      <p:sp>
        <p:nvSpPr>
          <p:cNvPr id="1048594" name="Google Shape;68;p14"/>
          <p:cNvSpPr txBox="1"/>
          <p:nvPr/>
        </p:nvSpPr>
        <p:spPr>
          <a:xfrm>
            <a:off x="368800" y="259178"/>
            <a:ext cx="4914300" cy="8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b="1" dirty="0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Contents</a:t>
            </a:r>
            <a:endParaRPr sz="3000" b="1" dirty="0"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i="1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595" name="Google Shape;69;p14"/>
          <p:cNvSpPr txBox="1"/>
          <p:nvPr/>
        </p:nvSpPr>
        <p:spPr>
          <a:xfrm>
            <a:off x="959125" y="2313175"/>
            <a:ext cx="996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596" name="Google Shape;70;p14"/>
          <p:cNvSpPr txBox="1"/>
          <p:nvPr/>
        </p:nvSpPr>
        <p:spPr>
          <a:xfrm>
            <a:off x="368800" y="857125"/>
            <a:ext cx="7356300" cy="3745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238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AutoNum type="arabicPeriod"/>
            </a:pPr>
            <a:r>
              <a:rPr lang="en-GB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Background</a:t>
            </a:r>
            <a:endParaRPr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AutoNum type="arabicPeriod"/>
            </a:pPr>
            <a:r>
              <a:rPr lang="en-GB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Literature Survey</a:t>
            </a:r>
          </a:p>
          <a:p>
            <a:pPr marL="457200" marR="0" indent="-320040" algn="l" rtl="0">
              <a:lnSpc>
                <a:spcPct val="130000"/>
              </a:lnSpc>
              <a:buClr>
                <a:schemeClr val="dk1"/>
              </a:buClr>
              <a:buSzPts val="1500"/>
              <a:buFont typeface="Times New Roman" panose="02020603050405020304" pitchFamily="18" charset="0"/>
              <a:buAutoNum type="arabicPeriod"/>
            </a:pPr>
            <a:r>
              <a:rPr lang="en-GB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Problem statement</a:t>
            </a:r>
            <a:endParaRPr lang="en-IN" sz="1800" dirty="0">
              <a:effectLst/>
            </a:endParaRPr>
          </a:p>
          <a:p>
            <a:pPr marL="457200" indent="-323850">
              <a:lnSpc>
                <a:spcPct val="130000"/>
              </a:lnSpc>
              <a:buClr>
                <a:schemeClr val="dk1"/>
              </a:buClr>
              <a:buSzPts val="1500"/>
              <a:buFont typeface="Times New Roman"/>
              <a:buAutoNum type="arabicPeriod"/>
            </a:pPr>
            <a:r>
              <a:rPr lang="en-GB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Solution</a:t>
            </a:r>
            <a:endParaRPr lang="en-US"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indent="-323850">
              <a:lnSpc>
                <a:spcPct val="130000"/>
              </a:lnSpc>
              <a:buClr>
                <a:schemeClr val="dk1"/>
              </a:buClr>
              <a:buSzPts val="1500"/>
              <a:buFont typeface="Times New Roman"/>
              <a:buAutoNum type="arabicPeriod"/>
            </a:pPr>
            <a:r>
              <a:rPr lang="en-US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 </a:t>
            </a:r>
            <a:endParaRPr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AutoNum type="arabicPeriod"/>
            </a:pPr>
            <a:r>
              <a:rPr lang="en-GB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Performance Comparison</a:t>
            </a:r>
            <a:endParaRPr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AutoNum type="arabicPeriod"/>
            </a:pPr>
            <a:r>
              <a:rPr lang="en-GB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</a:t>
            </a:r>
          </a:p>
          <a:p>
            <a:pPr marL="457200" indent="-323850">
              <a:lnSpc>
                <a:spcPct val="130000"/>
              </a:lnSpc>
              <a:buClr>
                <a:schemeClr val="dk1"/>
              </a:buClr>
              <a:buSzPts val="1500"/>
              <a:buFont typeface="Times New Roman"/>
              <a:buAutoNum type="arabicPeriod"/>
            </a:pPr>
            <a:r>
              <a:rPr lang="en-GB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Future Scope</a:t>
            </a:r>
          </a:p>
          <a:p>
            <a:pPr marL="457200" indent="-323850">
              <a:lnSpc>
                <a:spcPct val="130000"/>
              </a:lnSpc>
              <a:buClr>
                <a:schemeClr val="dk1"/>
              </a:buClr>
              <a:buSzPts val="1500"/>
              <a:buFont typeface="Times New Roman"/>
              <a:buAutoNum type="arabicPeriod"/>
            </a:pPr>
            <a:r>
              <a:rPr lang="en-GB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Relevance</a:t>
            </a:r>
          </a:p>
          <a:p>
            <a:pPr marL="457200" lvl="0" indent="-3238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AutoNum type="arabicPeriod"/>
            </a:pPr>
            <a:r>
              <a:rPr lang="en-GB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</a:p>
          <a:p>
            <a:pPr marL="457200" lvl="0" indent="-3238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AutoNum type="arabicPeriod"/>
            </a:pPr>
            <a:r>
              <a:rPr lang="en-GB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0" name="Google Shape;261;p36"/>
          <p:cNvSpPr txBox="1">
            <a:spLocks noGrp="1"/>
          </p:cNvSpPr>
          <p:nvPr>
            <p:ph type="sldNum" idx="12"/>
          </p:nvPr>
        </p:nvSpPr>
        <p:spPr>
          <a:xfrm>
            <a:off x="8508558" y="476624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20</a:t>
            </a:fld>
            <a:endParaRPr lang="en-GB"/>
          </a:p>
        </p:txBody>
      </p:sp>
      <p:sp>
        <p:nvSpPr>
          <p:cNvPr id="1048721" name="Google Shape;262;p36"/>
          <p:cNvSpPr txBox="1"/>
          <p:nvPr/>
        </p:nvSpPr>
        <p:spPr>
          <a:xfrm>
            <a:off x="374604" y="-467453"/>
            <a:ext cx="6150279" cy="1446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 dirty="0"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r>
              <a:rPr lang="en-GB" sz="3200" b="1" dirty="0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 continuation</a:t>
            </a:r>
            <a:br>
              <a:rPr lang="en-GB" sz="3200" b="1" dirty="0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GB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Frontend development</a:t>
            </a:r>
            <a:r>
              <a:rPr lang="en-GB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074D65B-D65C-283D-FF88-103A65EA3C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564" y="992724"/>
            <a:ext cx="7378399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Tech Stack: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React.js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UI framework for dynamic user interactions.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Axios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API calls to Flask backend.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Leaflet.js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Interactive map for project visualization.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Input &amp; Project Submission: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Users enter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request &amp; location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is sent to Flask API for processing.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Displaying Projects &amp; Map Integration: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List view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of categorized projects.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React-Leaflet map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shows project locations.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Live Updates &amp; UI Enhancements: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Uses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useEffect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&amp; state hooks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real-time updates.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Responsive design for better user experience.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0" name="Google Shape;261;p36"/>
          <p:cNvSpPr txBox="1">
            <a:spLocks noGrp="1"/>
          </p:cNvSpPr>
          <p:nvPr>
            <p:ph type="sldNum" idx="12"/>
          </p:nvPr>
        </p:nvSpPr>
        <p:spPr>
          <a:xfrm>
            <a:off x="8508558" y="476624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21</a:t>
            </a:fld>
            <a:endParaRPr lang="en-GB"/>
          </a:p>
        </p:txBody>
      </p:sp>
      <p:sp>
        <p:nvSpPr>
          <p:cNvPr id="1048721" name="Google Shape;262;p36"/>
          <p:cNvSpPr txBox="1"/>
          <p:nvPr/>
        </p:nvSpPr>
        <p:spPr>
          <a:xfrm>
            <a:off x="368800" y="749976"/>
            <a:ext cx="3979919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Backend development</a:t>
            </a:r>
            <a:endParaRPr lang="en-GB" sz="1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722" name="Google Shape;263;p36"/>
          <p:cNvSpPr txBox="1"/>
          <p:nvPr/>
        </p:nvSpPr>
        <p:spPr>
          <a:xfrm flipV="1">
            <a:off x="737600" y="3258346"/>
            <a:ext cx="7212319" cy="45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27000" lvl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4F5C47-1744-58EF-E29D-7A0C451C7BC4}"/>
              </a:ext>
            </a:extLst>
          </p:cNvPr>
          <p:cNvSpPr txBox="1"/>
          <p:nvPr/>
        </p:nvSpPr>
        <p:spPr>
          <a:xfrm>
            <a:off x="368800" y="165201"/>
            <a:ext cx="52679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 continuation</a:t>
            </a:r>
            <a:endParaRPr lang="en-GB" sz="3200" b="1" dirty="0">
              <a:solidFill>
                <a:schemeClr val="accent1">
                  <a:lumMod val="75000"/>
                </a:schemeClr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AFBC4F-8810-A291-500D-19997478E3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800" y="1254203"/>
            <a:ext cx="8102138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Tech Stack: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Flask, PostgreSQL,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spaCy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/Gemini API,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Geopy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data processing.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&amp; Z-score test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project ranking &amp; fraud detection.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Core Functions: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Receives &amp; processes user requests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via Flask API.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Groups projects within 5km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&amp; updates database.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Ranks projects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based on cost, duration, and impact.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Flags anomalies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 fund allocation.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Tools &amp; IDEs: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VS Code, Postman,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Notebook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3799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0" name="Google Shape;261;p36"/>
          <p:cNvSpPr txBox="1">
            <a:spLocks noGrp="1"/>
          </p:cNvSpPr>
          <p:nvPr>
            <p:ph type="sldNum" idx="12"/>
          </p:nvPr>
        </p:nvSpPr>
        <p:spPr>
          <a:xfrm>
            <a:off x="8508558" y="476624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22</a:t>
            </a:fld>
            <a:endParaRPr lang="en-GB"/>
          </a:p>
        </p:txBody>
      </p:sp>
      <p:sp>
        <p:nvSpPr>
          <p:cNvPr id="1048721" name="Google Shape;262;p36"/>
          <p:cNvSpPr txBox="1"/>
          <p:nvPr/>
        </p:nvSpPr>
        <p:spPr>
          <a:xfrm>
            <a:off x="368799" y="602150"/>
            <a:ext cx="3961131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3000" b="1" dirty="0"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Backend development</a:t>
            </a:r>
            <a:endParaRPr lang="en-GB" sz="1800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D9480C-078D-12E6-BBA6-A9C4808FA43C}"/>
              </a:ext>
            </a:extLst>
          </p:cNvPr>
          <p:cNvSpPr txBox="1"/>
          <p:nvPr/>
        </p:nvSpPr>
        <p:spPr>
          <a:xfrm>
            <a:off x="368799" y="271996"/>
            <a:ext cx="54182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 continuation</a:t>
            </a:r>
            <a:endParaRPr lang="en-GB" sz="3200" b="1" dirty="0">
              <a:solidFill>
                <a:schemeClr val="accent1">
                  <a:lumMod val="75000"/>
                </a:schemeClr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80E3860-AF39-90C5-1D71-90076B9883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799" y="1633002"/>
            <a:ext cx="8908473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Database (PostgreSQL/SQLite)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Stores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projects, locations, request counts, and fund data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Groups similar projects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within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5km radius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using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Geopy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 (Random Forest Regressor)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Trains on project data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(cost, duration, category).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Predicts project priority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based on real-time inputs.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Google Gemini API (PDF Processing)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Extracts project details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(cost, timeline, keywords) from PDFs.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Converts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unstructured text into structured data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ranking.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6084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0" name="Google Shape;261;p36"/>
          <p:cNvSpPr txBox="1">
            <a:spLocks noGrp="1"/>
          </p:cNvSpPr>
          <p:nvPr>
            <p:ph type="sldNum" idx="12"/>
          </p:nvPr>
        </p:nvSpPr>
        <p:spPr>
          <a:xfrm>
            <a:off x="8508558" y="476624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23</a:t>
            </a:fld>
            <a:endParaRPr lang="en-GB"/>
          </a:p>
        </p:txBody>
      </p:sp>
      <p:sp>
        <p:nvSpPr>
          <p:cNvPr id="1048721" name="Google Shape;262;p36"/>
          <p:cNvSpPr txBox="1"/>
          <p:nvPr/>
        </p:nvSpPr>
        <p:spPr>
          <a:xfrm>
            <a:off x="368800" y="727228"/>
            <a:ext cx="38985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/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Packages and modules required:</a:t>
            </a:r>
          </a:p>
        </p:txBody>
      </p:sp>
      <p:sp>
        <p:nvSpPr>
          <p:cNvPr id="1048722" name="Google Shape;263;p36"/>
          <p:cNvSpPr txBox="1"/>
          <p:nvPr/>
        </p:nvSpPr>
        <p:spPr>
          <a:xfrm>
            <a:off x="337844" y="1675831"/>
            <a:ext cx="8468311" cy="2339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None/>
            </a:pPr>
            <a:r>
              <a:rPr lang="en-I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Backend Packages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Flask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Handles API requests.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PostgreSQL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I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SQLite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Stores project data, locations, and fund details.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Geopy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Groups projects within a 5km radius.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spaCy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I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Google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Gemini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NLP-based project categorization &amp; PDF data extraction.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Pandas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Data preprocessing and handling.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8B604C-31A0-A7EE-A73B-2F7D6C5814F7}"/>
              </a:ext>
            </a:extLst>
          </p:cNvPr>
          <p:cNvSpPr txBox="1"/>
          <p:nvPr/>
        </p:nvSpPr>
        <p:spPr>
          <a:xfrm>
            <a:off x="368800" y="301343"/>
            <a:ext cx="573763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 continuation</a:t>
            </a:r>
            <a:endParaRPr lang="en-GB" sz="3200" b="1" dirty="0">
              <a:solidFill>
                <a:schemeClr val="accent1">
                  <a:lumMod val="75000"/>
                </a:schemeClr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929689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0" name="Google Shape;261;p36"/>
          <p:cNvSpPr txBox="1">
            <a:spLocks noGrp="1"/>
          </p:cNvSpPr>
          <p:nvPr>
            <p:ph type="sldNum" idx="12"/>
          </p:nvPr>
        </p:nvSpPr>
        <p:spPr>
          <a:xfrm>
            <a:off x="8508558" y="476624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24</a:t>
            </a:fld>
            <a:endParaRPr lang="en-GB"/>
          </a:p>
        </p:txBody>
      </p:sp>
      <p:sp>
        <p:nvSpPr>
          <p:cNvPr id="1048721" name="Google Shape;262;p36"/>
          <p:cNvSpPr txBox="1"/>
          <p:nvPr/>
        </p:nvSpPr>
        <p:spPr>
          <a:xfrm>
            <a:off x="304701" y="613775"/>
            <a:ext cx="3898501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 dirty="0"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/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Packages and modules required:</a:t>
            </a:r>
          </a:p>
        </p:txBody>
      </p:sp>
      <p:sp>
        <p:nvSpPr>
          <p:cNvPr id="1048722" name="Google Shape;263;p36"/>
          <p:cNvSpPr txBox="1"/>
          <p:nvPr/>
        </p:nvSpPr>
        <p:spPr>
          <a:xfrm>
            <a:off x="304702" y="1603332"/>
            <a:ext cx="8288154" cy="110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None/>
            </a:pPr>
            <a:r>
              <a:rPr lang="en-US" sz="2000" b="1" dirty="0">
                <a:solidFill>
                  <a:srgbClr val="FF0000"/>
                </a:solidFill>
              </a:rPr>
              <a:t>Machine Learning Modules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0000"/>
                </a:solidFill>
              </a:rPr>
              <a:t>Scikit-learn (Random Forest Regressor)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– Project prioritization.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0000"/>
                </a:solidFill>
              </a:rPr>
              <a:t>SciPy (Z-score Test)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– Anomaly detection in fund allocations.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B38592-0EDE-6346-1C7E-75055A744BA8}"/>
              </a:ext>
            </a:extLst>
          </p:cNvPr>
          <p:cNvSpPr txBox="1"/>
          <p:nvPr/>
        </p:nvSpPr>
        <p:spPr>
          <a:xfrm>
            <a:off x="304701" y="196523"/>
            <a:ext cx="559505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 continuation</a:t>
            </a:r>
            <a:endParaRPr lang="en-GB" sz="3200" b="1" dirty="0">
              <a:solidFill>
                <a:schemeClr val="accent1">
                  <a:lumMod val="75000"/>
                </a:schemeClr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740639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0" name="Google Shape;261;p36"/>
          <p:cNvSpPr txBox="1">
            <a:spLocks noGrp="1"/>
          </p:cNvSpPr>
          <p:nvPr>
            <p:ph type="sldNum" idx="12"/>
          </p:nvPr>
        </p:nvSpPr>
        <p:spPr>
          <a:xfrm>
            <a:off x="8508558" y="476624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25</a:t>
            </a:fld>
            <a:endParaRPr lang="en-GB"/>
          </a:p>
        </p:txBody>
      </p:sp>
      <p:sp>
        <p:nvSpPr>
          <p:cNvPr id="1048721" name="Google Shape;262;p36"/>
          <p:cNvSpPr txBox="1"/>
          <p:nvPr/>
        </p:nvSpPr>
        <p:spPr>
          <a:xfrm>
            <a:off x="463464" y="901874"/>
            <a:ext cx="3803836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l"/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Packages and modules required</a:t>
            </a:r>
            <a:r>
              <a:rPr lang="en-US" sz="1600" b="1" i="1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048722" name="Google Shape;263;p36"/>
          <p:cNvSpPr txBox="1"/>
          <p:nvPr/>
        </p:nvSpPr>
        <p:spPr>
          <a:xfrm>
            <a:off x="416462" y="1835062"/>
            <a:ext cx="8003695" cy="16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1600" b="1" dirty="0">
              <a:solidFill>
                <a:srgbClr val="29292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IN" sz="2000" b="1" dirty="0">
                <a:solidFill>
                  <a:srgbClr val="FF0000"/>
                </a:solidFill>
              </a:rPr>
              <a:t>Frontend Packages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rgbClr val="FF0000"/>
                </a:solidFill>
              </a:rPr>
              <a:t>React.js</a:t>
            </a:r>
            <a:r>
              <a:rPr lang="en-IN" sz="2000" dirty="0">
                <a:solidFill>
                  <a:srgbClr val="FF0000"/>
                </a:solidFill>
              </a:rPr>
              <a:t> </a:t>
            </a:r>
            <a:r>
              <a:rPr lang="en-IN" sz="2000" dirty="0"/>
              <a:t>– User interface development.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rgbClr val="FF0000"/>
                </a:solidFill>
              </a:rPr>
              <a:t>Axios</a:t>
            </a:r>
            <a:r>
              <a:rPr lang="en-IN" sz="2000" dirty="0"/>
              <a:t> – Handles API communication.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rgbClr val="FF0000"/>
                </a:solidFill>
              </a:rPr>
              <a:t>Leaflet.js</a:t>
            </a:r>
            <a:r>
              <a:rPr lang="en-IN" sz="2000" dirty="0">
                <a:solidFill>
                  <a:srgbClr val="FF0000"/>
                </a:solidFill>
              </a:rPr>
              <a:t> </a:t>
            </a:r>
            <a:r>
              <a:rPr lang="en-IN" sz="2000" dirty="0"/>
              <a:t>– Maps for project visualization.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F7080D-B2A4-3D5F-01B2-91D694C302AC}"/>
              </a:ext>
            </a:extLst>
          </p:cNvPr>
          <p:cNvSpPr txBox="1"/>
          <p:nvPr/>
        </p:nvSpPr>
        <p:spPr>
          <a:xfrm>
            <a:off x="416461" y="473446"/>
            <a:ext cx="563360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 continuation</a:t>
            </a:r>
            <a:endParaRPr lang="en-GB" sz="3200" b="1" dirty="0">
              <a:solidFill>
                <a:schemeClr val="accent1">
                  <a:lumMod val="75000"/>
                </a:schemeClr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796552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0" name="Google Shape;261;p36"/>
          <p:cNvSpPr txBox="1">
            <a:spLocks noGrp="1"/>
          </p:cNvSpPr>
          <p:nvPr>
            <p:ph type="sldNum" idx="12"/>
          </p:nvPr>
        </p:nvSpPr>
        <p:spPr>
          <a:xfrm>
            <a:off x="8508558" y="476624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26</a:t>
            </a:fld>
            <a:endParaRPr lang="en-GB"/>
          </a:p>
        </p:txBody>
      </p:sp>
      <p:sp>
        <p:nvSpPr>
          <p:cNvPr id="1048721" name="Google Shape;262;p36"/>
          <p:cNvSpPr txBox="1"/>
          <p:nvPr/>
        </p:nvSpPr>
        <p:spPr>
          <a:xfrm>
            <a:off x="393851" y="-60261"/>
            <a:ext cx="5111337" cy="1138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 dirty="0"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 dirty="0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Performance Comparison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F839703E-8E2F-072E-8107-BC26F88E41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3279819"/>
              </p:ext>
            </p:extLst>
          </p:nvPr>
        </p:nvGraphicFramePr>
        <p:xfrm>
          <a:off x="519829" y="1372844"/>
          <a:ext cx="7791190" cy="31799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3014">
                  <a:extLst>
                    <a:ext uri="{9D8B030D-6E8A-4147-A177-3AD203B41FA5}">
                      <a16:colId xmlns:a16="http://schemas.microsoft.com/office/drawing/2014/main" val="296793924"/>
                    </a:ext>
                  </a:extLst>
                </a:gridCol>
                <a:gridCol w="2611113">
                  <a:extLst>
                    <a:ext uri="{9D8B030D-6E8A-4147-A177-3AD203B41FA5}">
                      <a16:colId xmlns:a16="http://schemas.microsoft.com/office/drawing/2014/main" val="3850792077"/>
                    </a:ext>
                  </a:extLst>
                </a:gridCol>
                <a:gridCol w="2597063">
                  <a:extLst>
                    <a:ext uri="{9D8B030D-6E8A-4147-A177-3AD203B41FA5}">
                      <a16:colId xmlns:a16="http://schemas.microsoft.com/office/drawing/2014/main" val="3157505128"/>
                    </a:ext>
                  </a:extLst>
                </a:gridCol>
              </a:tblGrid>
              <a:tr h="606268">
                <a:tc>
                  <a:txBody>
                    <a:bodyPr/>
                    <a:lstStyle/>
                    <a:p>
                      <a:r>
                        <a:rPr lang="en-IN" b="1"/>
                        <a:t>Criteria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/>
                        <a:t>Manual Process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/>
                        <a:t>AI-Driven System</a:t>
                      </a:r>
                      <a:endParaRPr lang="en-IN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5338288"/>
                  </a:ext>
                </a:extLst>
              </a:tr>
              <a:tr h="532356">
                <a:tc>
                  <a:txBody>
                    <a:bodyPr/>
                    <a:lstStyle/>
                    <a:p>
                      <a:r>
                        <a:rPr lang="en-IN" b="1"/>
                        <a:t>Effort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High (Manual Data Handling)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Low (Automated Processing)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619693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Speed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Slow (Multiple Approvals)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Fast (Instant Categorization)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5616533"/>
                  </a:ext>
                </a:extLst>
              </a:tr>
              <a:tr h="578857">
                <a:tc>
                  <a:txBody>
                    <a:bodyPr/>
                    <a:lstStyle/>
                    <a:p>
                      <a:r>
                        <a:rPr lang="en-IN" b="1"/>
                        <a:t>Time Consumption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High (Days to Prioritize)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Low (Real-Time Predictions)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3615122"/>
                  </a:ext>
                </a:extLst>
              </a:tr>
              <a:tr h="578857">
                <a:tc>
                  <a:txBody>
                    <a:bodyPr/>
                    <a:lstStyle/>
                    <a:p>
                      <a:r>
                        <a:rPr lang="en-IN" b="1"/>
                        <a:t>Response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Delayed (Human Decision-Making)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Quick (AI-Based Insights)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2891994"/>
                  </a:ext>
                </a:extLst>
              </a:tr>
              <a:tr h="578857">
                <a:tc>
                  <a:txBody>
                    <a:bodyPr/>
                    <a:lstStyle/>
                    <a:p>
                      <a:r>
                        <a:rPr lang="en-IN" b="1"/>
                        <a:t>Accuracy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Inconsistent (Human Errors)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High (Data-Driven Analysis)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74577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73072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3" name="Google Shape;281;p38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lnSpcReduction="10000"/>
          </a:bodyPr>
          <a:lstStyle/>
          <a:p>
            <a:pPr marL="0" lvl="0" indent="0">
              <a:lnSpc>
                <a:spcPct val="90000"/>
              </a:lnSpc>
              <a:spcAft>
                <a:spcPts val="600"/>
              </a:spcAft>
              <a:buClr>
                <a:schemeClr val="dk1"/>
              </a:buClr>
              <a:buSzPts val="4800"/>
            </a:pPr>
            <a:r>
              <a:rPr lang="en-US" sz="2400" b="1" i="0" u="none" strike="noStrike" cap="none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</p:txBody>
      </p:sp>
      <p:sp>
        <p:nvSpPr>
          <p:cNvPr id="1048732" name="Google Shape;280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0000000-1234-1234-1234-123412341234}" type="slidenum">
              <a:rPr lang="en-GB" sz="900" b="0" i="0" u="none" strike="noStrike" cap="none">
                <a:latin typeface="Arial"/>
                <a:ea typeface="Arial"/>
                <a:cs typeface="Arial"/>
                <a:sym typeface="Arial"/>
              </a:rPr>
              <a:pPr>
                <a:lnSpc>
                  <a:spcPct val="90000"/>
                </a:lnSpc>
                <a:spcAft>
                  <a:spcPts val="600"/>
                </a:spcAft>
              </a:pPr>
              <a:t>27</a:t>
            </a:fld>
            <a:endParaRPr lang="en-GB" sz="9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48736" name="Google Shape;283;p38">
            <a:extLst>
              <a:ext uri="{FF2B5EF4-FFF2-40B4-BE49-F238E27FC236}">
                <a16:creationId xmlns:a16="http://schemas.microsoft.com/office/drawing/2014/main" id="{7E51628F-217E-D422-9B19-917A096D96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66351373"/>
              </p:ext>
            </p:extLst>
          </p:nvPr>
        </p:nvGraphicFramePr>
        <p:xfrm>
          <a:off x="311700" y="1208225"/>
          <a:ext cx="8520600" cy="3264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7" name="Google Shape;288;p39"/>
          <p:cNvSpPr txBox="1">
            <a:spLocks noGrp="1"/>
          </p:cNvSpPr>
          <p:nvPr>
            <p:ph type="sldNum" idx="12"/>
          </p:nvPr>
        </p:nvSpPr>
        <p:spPr>
          <a:xfrm>
            <a:off x="8508558" y="4766242"/>
            <a:ext cx="556966" cy="26761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625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28</a:t>
            </a:fld>
            <a:endParaRPr lang="en-GB"/>
          </a:p>
        </p:txBody>
      </p:sp>
      <p:sp>
        <p:nvSpPr>
          <p:cNvPr id="1048738" name="Google Shape;289;p39"/>
          <p:cNvSpPr txBox="1"/>
          <p:nvPr/>
        </p:nvSpPr>
        <p:spPr>
          <a:xfrm>
            <a:off x="616500" y="495801"/>
            <a:ext cx="2813885" cy="892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b="1" dirty="0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Future Scope</a:t>
            </a:r>
            <a:endParaRPr sz="3000" b="1" dirty="0"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i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can this be improved?</a:t>
            </a:r>
          </a:p>
        </p:txBody>
      </p:sp>
      <p:sp>
        <p:nvSpPr>
          <p:cNvPr id="1048739" name="Google Shape;290;p39"/>
          <p:cNvSpPr txBox="1"/>
          <p:nvPr/>
        </p:nvSpPr>
        <p:spPr>
          <a:xfrm>
            <a:off x="311700" y="1522000"/>
            <a:ext cx="7835284" cy="1854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12750" lvl="0" indent="-28575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Enhancing NLP with GPT-based </a:t>
            </a:r>
            <a:r>
              <a:rPr lang="en-US" sz="16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models.Blockchain</a:t>
            </a:r>
            <a:r>
              <a:rPr lang="en-US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integration for transparent fund tracking.</a:t>
            </a:r>
          </a:p>
          <a:p>
            <a:pPr marL="412750" lvl="0" indent="-28575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Real-time ML updates based on new data.</a:t>
            </a:r>
          </a:p>
          <a:p>
            <a:pPr marL="412750" lvl="0" indent="-28575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Expanding geospatial analysis for better project grouping.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7" name="Google Shape;302;p41"/>
          <p:cNvSpPr txBox="1">
            <a:spLocks noGrp="1"/>
          </p:cNvSpPr>
          <p:nvPr>
            <p:ph type="sldNum" idx="12"/>
          </p:nvPr>
        </p:nvSpPr>
        <p:spPr>
          <a:xfrm>
            <a:off x="8508558" y="476624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29</a:t>
            </a:fld>
            <a:endParaRPr lang="en-GB"/>
          </a:p>
        </p:txBody>
      </p:sp>
      <p:sp>
        <p:nvSpPr>
          <p:cNvPr id="1048748" name="Google Shape;303;p41"/>
          <p:cNvSpPr txBox="1"/>
          <p:nvPr/>
        </p:nvSpPr>
        <p:spPr>
          <a:xfrm>
            <a:off x="300624" y="93945"/>
            <a:ext cx="4982476" cy="892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b="1" dirty="0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Relevance</a:t>
            </a:r>
            <a:endParaRPr sz="3000" b="1" dirty="0"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i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is this important?</a:t>
            </a:r>
            <a:endParaRPr sz="1600" b="1" i="1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749" name="Google Shape;304;p41"/>
          <p:cNvSpPr txBox="1"/>
          <p:nvPr/>
        </p:nvSpPr>
        <p:spPr>
          <a:xfrm>
            <a:off x="432148" y="1283917"/>
            <a:ext cx="8076409" cy="1169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Addresses real-world issues in MP/MLA fund management.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Optimizes public resource allocation using AI.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Improves governance transparency &amp; reduces corruption.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Aligns with smart city &amp; digital governance initiatives.</a:t>
            </a:r>
            <a:endParaRPr sz="16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Google Shape;75;p15"/>
          <p:cNvSpPr txBox="1">
            <a:spLocks noGrp="1"/>
          </p:cNvSpPr>
          <p:nvPr>
            <p:ph type="sldNum" idx="12"/>
          </p:nvPr>
        </p:nvSpPr>
        <p:spPr>
          <a:xfrm>
            <a:off x="8508558" y="476624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</a:t>
            </a:fld>
            <a:endParaRPr lang="en-GB"/>
          </a:p>
        </p:txBody>
      </p:sp>
      <p:sp>
        <p:nvSpPr>
          <p:cNvPr id="1048600" name="Google Shape;76;p15"/>
          <p:cNvSpPr txBox="1"/>
          <p:nvPr/>
        </p:nvSpPr>
        <p:spPr>
          <a:xfrm>
            <a:off x="368800" y="249210"/>
            <a:ext cx="4046400" cy="1138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b="1" dirty="0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Background</a:t>
            </a:r>
            <a:endParaRPr sz="3000" b="1" dirty="0"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Challenges in Local Body &amp; MP Fund Management</a:t>
            </a:r>
            <a:endParaRPr sz="1600" b="1" i="1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01" name="Google Shape;77;p15"/>
          <p:cNvSpPr txBox="1"/>
          <p:nvPr/>
        </p:nvSpPr>
        <p:spPr>
          <a:xfrm>
            <a:off x="276216" y="1475868"/>
            <a:ext cx="6736714" cy="313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Inefficient Fund Allocation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Misaligned priorities, lack of data-driven strategy.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Poor Project Prioritization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No systematic approach based on public demand &amp; feasibility.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Delays &amp; Cost Overruns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Ineffective monitoring, bureaucratic inefficiencies.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Fraud &amp; Anomalies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Weak financial oversight, lack of transparency.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Public Engagement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Minimal citizen involvement, reduced accountability.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4833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2" name="Google Shape;295;p40"/>
          <p:cNvSpPr txBox="1">
            <a:spLocks noGrp="1"/>
          </p:cNvSpPr>
          <p:nvPr>
            <p:ph type="sldNum" idx="12"/>
          </p:nvPr>
        </p:nvSpPr>
        <p:spPr>
          <a:xfrm>
            <a:off x="8508558" y="476624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30</a:t>
            </a:fld>
            <a:endParaRPr lang="en-GB"/>
          </a:p>
        </p:txBody>
      </p:sp>
      <p:sp>
        <p:nvSpPr>
          <p:cNvPr id="1048743" name="Google Shape;296;p40"/>
          <p:cNvSpPr txBox="1"/>
          <p:nvPr/>
        </p:nvSpPr>
        <p:spPr>
          <a:xfrm>
            <a:off x="311700" y="445925"/>
            <a:ext cx="3585600" cy="8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b="1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sz="3000" b="1"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i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did we infer from this?</a:t>
            </a:r>
          </a:p>
        </p:txBody>
      </p:sp>
      <p:sp>
        <p:nvSpPr>
          <p:cNvPr id="1048744" name="Google Shape;297;p40"/>
          <p:cNvSpPr txBox="1"/>
          <p:nvPr/>
        </p:nvSpPr>
        <p:spPr>
          <a:xfrm>
            <a:off x="263047" y="1338725"/>
            <a:ext cx="8173232" cy="1415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just"/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AI and NLP improve project categorization and prioritization.</a:t>
            </a:r>
          </a:p>
          <a:p>
            <a:pPr algn="just"/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Data-driven fund allocation enhances efficiency and fairness.</a:t>
            </a:r>
          </a:p>
          <a:p>
            <a:pPr algn="just"/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Fraud detection ensures transparency and accountability.</a:t>
            </a:r>
          </a:p>
          <a:p>
            <a:pPr algn="just"/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Scalable and adaptable for real-world governance applications.</a:t>
            </a:r>
          </a:p>
          <a:p>
            <a:pPr algn="just"/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Lays the foundation for smarter, AI-powered public fund management.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2" name="Google Shape;309;p42"/>
          <p:cNvSpPr txBox="1">
            <a:spLocks noGrp="1"/>
          </p:cNvSpPr>
          <p:nvPr>
            <p:ph type="sldNum" idx="12"/>
          </p:nvPr>
        </p:nvSpPr>
        <p:spPr>
          <a:xfrm>
            <a:off x="8508558" y="476624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31</a:t>
            </a:fld>
            <a:endParaRPr lang="en-GB"/>
          </a:p>
        </p:txBody>
      </p:sp>
      <p:sp>
        <p:nvSpPr>
          <p:cNvPr id="1048753" name="Google Shape;310;p42"/>
          <p:cNvSpPr txBox="1"/>
          <p:nvPr/>
        </p:nvSpPr>
        <p:spPr>
          <a:xfrm>
            <a:off x="368800" y="259178"/>
            <a:ext cx="4914300" cy="8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b="1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sz="3000" b="1"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i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Related research works.</a:t>
            </a:r>
            <a:endParaRPr sz="1600" b="1" i="1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754" name="Google Shape;311;p42"/>
          <p:cNvSpPr txBox="1"/>
          <p:nvPr/>
        </p:nvSpPr>
        <p:spPr>
          <a:xfrm>
            <a:off x="368800" y="1098180"/>
            <a:ext cx="8495100" cy="2708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Ensembling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Methods: Strengths and Weaknesses”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https://doi.org/10.1613/jair.614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800" b="1" i="0" dirty="0">
                <a:solidFill>
                  <a:srgbClr val="1C1D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“Using natural language processing to support peer-feedback in the age of artificial intelligence: A cross-disciplinary framework and a research agenda”</a:t>
            </a:r>
          </a:p>
          <a:p>
            <a:pPr algn="just"/>
            <a:r>
              <a:rPr lang="en-IN" sz="1800" b="0" i="0" dirty="0">
                <a:solidFill>
                  <a:srgbClr val="76767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1800" b="1" i="0" u="none" strike="noStrike" dirty="0">
                <a:solidFill>
                  <a:srgbClr val="76767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https://doi.org/10.1111/bjet.13336</a:t>
            </a:r>
            <a:endParaRPr lang="en-IN" sz="1800" b="0" i="0" dirty="0">
              <a:solidFill>
                <a:srgbClr val="767676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algn="just" rtl="0">
              <a:buNone/>
            </a:pPr>
            <a:r>
              <a:rPr lang="en-US" sz="1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"Detecting Anomalies in Financial Data Using Machine Learning Algorithms" </a:t>
            </a:r>
            <a:endParaRPr lang="en-IN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algn="just" rtl="0"/>
            <a:r>
              <a:rPr lang="en-IN" sz="1800" b="0" i="0" dirty="0">
                <a:solidFill>
                  <a:srgbClr val="767676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 </a:t>
            </a:r>
            <a:r>
              <a:rPr lang="en-IN" sz="1800" b="1" i="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  <a:hlinkClick r:id="rId5"/>
              </a:rPr>
              <a:t>https://doi.org/10.3390/systems10050130</a:t>
            </a:r>
            <a:endParaRPr lang="en-IN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algn="just" rtl="0"/>
            <a:endParaRPr lang="en-IN" sz="2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7" name="Google Shape;316;p4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accent1">
                    <a:lumMod val="50000"/>
                  </a:schemeClr>
                </a:solidFill>
              </a:rPr>
              <a:t>Thank You</a:t>
            </a:r>
            <a:endParaRPr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48758" name="Google Shape;317;p43"/>
          <p:cNvSpPr txBox="1">
            <a:spLocks noGrp="1"/>
          </p:cNvSpPr>
          <p:nvPr>
            <p:ph type="sldNum" idx="12"/>
          </p:nvPr>
        </p:nvSpPr>
        <p:spPr>
          <a:xfrm>
            <a:off x="8508558" y="476624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32</a:t>
            </a:fld>
            <a:endParaRPr 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Google Shape;94;p17"/>
          <p:cNvSpPr txBox="1">
            <a:spLocks noGrp="1"/>
          </p:cNvSpPr>
          <p:nvPr>
            <p:ph type="sldNum" idx="12"/>
          </p:nvPr>
        </p:nvSpPr>
        <p:spPr>
          <a:xfrm>
            <a:off x="8508558" y="476624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4</a:t>
            </a:fld>
            <a:endParaRPr lang="en-GB"/>
          </a:p>
        </p:txBody>
      </p:sp>
      <p:sp>
        <p:nvSpPr>
          <p:cNvPr id="1048617" name="Google Shape;98;p17"/>
          <p:cNvSpPr txBox="1"/>
          <p:nvPr/>
        </p:nvSpPr>
        <p:spPr>
          <a:xfrm>
            <a:off x="368800" y="259178"/>
            <a:ext cx="4914300" cy="6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b="1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Literature Survey</a:t>
            </a:r>
            <a:endParaRPr lang="en-GB" sz="3000" b="1" dirty="0"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9392" y="905478"/>
            <a:ext cx="644956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/>
              <a:t>"Strengths and Challenges of Local Governance “</a:t>
            </a:r>
          </a:p>
          <a:p>
            <a:r>
              <a:rPr lang="en-IN">
                <a:solidFill>
                  <a:srgbClr val="767676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 </a:t>
            </a:r>
            <a:r>
              <a:rPr lang="en-IN">
                <a:hlinkClick r:id="rId3"/>
              </a:rPr>
              <a:t>https://mospi.gov.in/sites/default/files/Statistical_year_book_india_chapters/ch42.pdf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469392" y="1644142"/>
            <a:ext cx="846124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/>
              <a:t> </a:t>
            </a:r>
          </a:p>
          <a:p>
            <a:r>
              <a:rPr lang="en-US" b="1"/>
              <a:t>Advantages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/>
              <a:t>Decentralized Governance</a:t>
            </a:r>
            <a:r>
              <a:rPr lang="en-US"/>
              <a:t> – Empowers local self-governance in rural and urban areas.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/>
              <a:t>Improved Public Services</a:t>
            </a:r>
            <a:r>
              <a:rPr lang="en-US"/>
              <a:t> – Ensures better infrastructure, sanitation, and utilities.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/>
              <a:t>Community Participation</a:t>
            </a:r>
            <a:r>
              <a:rPr lang="en-US"/>
              <a:t> – Encourages citizen involvement in decision-making.</a:t>
            </a:r>
          </a:p>
          <a:p>
            <a:endParaRPr lang="en-US"/>
          </a:p>
          <a:p>
            <a:r>
              <a:rPr lang="en-US" b="1"/>
              <a:t>Disadvantages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/>
              <a:t>Limited Financial Autonomy</a:t>
            </a:r>
            <a:r>
              <a:rPr lang="en-US"/>
              <a:t> – Dependence on state and central grants for funding.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/>
              <a:t>Bureaucratic Hurdles</a:t>
            </a:r>
            <a:r>
              <a:rPr lang="en-US"/>
              <a:t> – Delays in decision-making due to multiple levels of authority.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/>
              <a:t>Corruption &amp; Mismanagement</a:t>
            </a:r>
            <a:r>
              <a:rPr lang="en-US"/>
              <a:t> – Risk of fund misuse and inefficiency in administration.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/>
              <a:t>Uneven Development</a:t>
            </a:r>
            <a:r>
              <a:rPr lang="en-US"/>
              <a:t> – Some regions benefit more due to political and resource disparities.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/>
              <a:t>Lack of Skilled Leadership</a:t>
            </a:r>
            <a:r>
              <a:rPr lang="en-US"/>
              <a:t> – Elected representatives may lack expertise in governance.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794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Google Shape;94;p17"/>
          <p:cNvSpPr txBox="1">
            <a:spLocks noGrp="1"/>
          </p:cNvSpPr>
          <p:nvPr>
            <p:ph type="sldNum" idx="12"/>
          </p:nvPr>
        </p:nvSpPr>
        <p:spPr>
          <a:xfrm>
            <a:off x="8508558" y="476624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5</a:t>
            </a:fld>
            <a:endParaRPr lang="en-GB"/>
          </a:p>
        </p:txBody>
      </p:sp>
      <p:sp>
        <p:nvSpPr>
          <p:cNvPr id="1048614" name="Google Shape;95;p17"/>
          <p:cNvSpPr txBox="1"/>
          <p:nvPr/>
        </p:nvSpPr>
        <p:spPr>
          <a:xfrm>
            <a:off x="515087" y="905478"/>
            <a:ext cx="8139775" cy="2831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just"/>
            <a:r>
              <a:rPr lang="en-US" b="1" dirty="0"/>
              <a:t>"Enhancing Science Communication: A Structured Approach to Public Engagement“</a:t>
            </a:r>
          </a:p>
          <a:p>
            <a:pPr algn="just"/>
            <a:r>
              <a:rPr lang="en-IN" b="0" i="0" dirty="0">
                <a:solidFill>
                  <a:srgbClr val="76767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dirty="0">
                <a:hlinkClick r:id="rId3"/>
              </a:rPr>
              <a:t>https://doi.org/10.1371/journal.pone.0148867</a:t>
            </a:r>
            <a:endParaRPr lang="en-IN" dirty="0"/>
          </a:p>
          <a:p>
            <a:pPr algn="just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/>
              <a:t>Advantages: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Informing the Public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Building Trust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Tailored Messaging</a:t>
            </a:r>
          </a:p>
          <a:p>
            <a:r>
              <a:rPr lang="en-US" b="1" dirty="0"/>
              <a:t>Disadvantages: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Over-Simplification Risk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Perceived Bias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Time-Consuming</a:t>
            </a:r>
          </a:p>
          <a:p>
            <a:endParaRPr lang="en-US" b="1" dirty="0"/>
          </a:p>
        </p:txBody>
      </p:sp>
      <p:sp>
        <p:nvSpPr>
          <p:cNvPr id="1048617" name="Google Shape;98;p17"/>
          <p:cNvSpPr txBox="1"/>
          <p:nvPr/>
        </p:nvSpPr>
        <p:spPr>
          <a:xfrm>
            <a:off x="368800" y="259178"/>
            <a:ext cx="4914300" cy="6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b="1" dirty="0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Literature Survey</a:t>
            </a:r>
            <a:endParaRPr sz="3000" b="1" dirty="0"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71733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>
          <a:extLst>
            <a:ext uri="{FF2B5EF4-FFF2-40B4-BE49-F238E27FC236}">
              <a16:creationId xmlns:a16="http://schemas.microsoft.com/office/drawing/2014/main" id="{5EE97ADD-165A-7C5C-BB6E-C0DB0D435E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Google Shape;94;p17">
            <a:extLst>
              <a:ext uri="{FF2B5EF4-FFF2-40B4-BE49-F238E27FC236}">
                <a16:creationId xmlns:a16="http://schemas.microsoft.com/office/drawing/2014/main" id="{7F2B686F-96D7-D96A-A3DE-93AA83F24C3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08558" y="476624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6</a:t>
            </a:fld>
            <a:endParaRPr lang="en-GB"/>
          </a:p>
        </p:txBody>
      </p:sp>
      <p:sp>
        <p:nvSpPr>
          <p:cNvPr id="1048614" name="Google Shape;95;p17">
            <a:extLst>
              <a:ext uri="{FF2B5EF4-FFF2-40B4-BE49-F238E27FC236}">
                <a16:creationId xmlns:a16="http://schemas.microsoft.com/office/drawing/2014/main" id="{7120F6E5-CAE7-0F09-0A7F-5053D9D2F448}"/>
              </a:ext>
            </a:extLst>
          </p:cNvPr>
          <p:cNvSpPr txBox="1"/>
          <p:nvPr/>
        </p:nvSpPr>
        <p:spPr>
          <a:xfrm>
            <a:off x="368799" y="905478"/>
            <a:ext cx="8139775" cy="3631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b="1" dirty="0"/>
              <a:t>“Implications of the use of artificial intelligence in public governance: A systematic literature review and a research agenda”</a:t>
            </a:r>
          </a:p>
          <a:p>
            <a:r>
              <a:rPr lang="en-US" dirty="0">
                <a:hlinkClick r:id="rId3"/>
              </a:rPr>
              <a:t>https://doi.org/10.1016/j.giq.2021.101577\</a:t>
            </a:r>
            <a:endParaRPr lang="en-US" dirty="0"/>
          </a:p>
          <a:p>
            <a:br>
              <a:rPr lang="en-US" dirty="0"/>
            </a:br>
            <a:r>
              <a:rPr lang="en-US" b="1" dirty="0"/>
              <a:t>Advantages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/>
              <a:t>Comprehensive Review</a:t>
            </a:r>
            <a:r>
              <a:rPr lang="en-US" dirty="0"/>
              <a:t> – Covers AI applications in public governance.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/>
              <a:t>Identifies Key Challenges &amp; Opportunities</a:t>
            </a:r>
            <a:r>
              <a:rPr lang="en-US" dirty="0"/>
              <a:t> – Highlights crucial areas for improvement.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/>
              <a:t>Structured Research Agenda</a:t>
            </a:r>
            <a:r>
              <a:rPr lang="en-US" dirty="0"/>
              <a:t> – Provides a clear roadmap for future studies.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/>
              <a:t>Emphasizes Transparency &amp; Accountability</a:t>
            </a:r>
            <a:r>
              <a:rPr lang="en-US" dirty="0"/>
              <a:t> – Focuses on ethical AI implementation.</a:t>
            </a:r>
          </a:p>
          <a:p>
            <a:r>
              <a:rPr lang="en-US" b="1" dirty="0"/>
              <a:t>Disadvantages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/>
              <a:t>Relies on Qualitative Analysis Only</a:t>
            </a:r>
            <a:r>
              <a:rPr lang="en-US" dirty="0"/>
              <a:t> – Lacks quantitative data support.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/>
              <a:t>Lacks Real-World Case Studies</a:t>
            </a:r>
            <a:r>
              <a:rPr lang="en-US" dirty="0"/>
              <a:t> – No practical examples provided.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/>
              <a:t>Recommendations Are Too Broad</a:t>
            </a:r>
            <a:r>
              <a:rPr lang="en-US" dirty="0"/>
              <a:t> – Lacks specificity for implementation.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/>
              <a:t>Ignores AI Adoption in Developing Countries</a:t>
            </a:r>
            <a:r>
              <a:rPr lang="en-US" dirty="0"/>
              <a:t> – Limited global perspective.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048617" name="Google Shape;98;p17">
            <a:extLst>
              <a:ext uri="{FF2B5EF4-FFF2-40B4-BE49-F238E27FC236}">
                <a16:creationId xmlns:a16="http://schemas.microsoft.com/office/drawing/2014/main" id="{D3B8461B-CE67-722D-4509-E800C9691C9F}"/>
              </a:ext>
            </a:extLst>
          </p:cNvPr>
          <p:cNvSpPr txBox="1"/>
          <p:nvPr/>
        </p:nvSpPr>
        <p:spPr>
          <a:xfrm>
            <a:off x="368800" y="259178"/>
            <a:ext cx="4914300" cy="6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b="1" dirty="0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Literature Survey</a:t>
            </a:r>
            <a:endParaRPr sz="3000" b="1" dirty="0"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98411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>
          <a:extLst>
            <a:ext uri="{FF2B5EF4-FFF2-40B4-BE49-F238E27FC236}">
              <a16:creationId xmlns:a16="http://schemas.microsoft.com/office/drawing/2014/main" id="{5EE97ADD-165A-7C5C-BB6E-C0DB0D435E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Google Shape;94;p17">
            <a:extLst>
              <a:ext uri="{FF2B5EF4-FFF2-40B4-BE49-F238E27FC236}">
                <a16:creationId xmlns:a16="http://schemas.microsoft.com/office/drawing/2014/main" id="{7F2B686F-96D7-D96A-A3DE-93AA83F24C3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08558" y="476624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7</a:t>
            </a:fld>
            <a:endParaRPr lang="en-GB"/>
          </a:p>
        </p:txBody>
      </p:sp>
      <p:sp>
        <p:nvSpPr>
          <p:cNvPr id="1048614" name="Google Shape;95;p17">
            <a:extLst>
              <a:ext uri="{FF2B5EF4-FFF2-40B4-BE49-F238E27FC236}">
                <a16:creationId xmlns:a16="http://schemas.microsoft.com/office/drawing/2014/main" id="{7120F6E5-CAE7-0F09-0A7F-5053D9D2F448}"/>
              </a:ext>
            </a:extLst>
          </p:cNvPr>
          <p:cNvSpPr txBox="1"/>
          <p:nvPr/>
        </p:nvSpPr>
        <p:spPr>
          <a:xfrm>
            <a:off x="368783" y="869644"/>
            <a:ext cx="8139775" cy="3631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b="1" dirty="0"/>
              <a:t>“Evaluating Random Forests and Decision Trees: Key Insights and Limitations”</a:t>
            </a:r>
            <a:endParaRPr lang="en-US" dirty="0"/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https://www.researchgate.net/publication/259235118_Random_Forests_and_Decision_TreesAdvantage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/>
              <a:t>Advantages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b="1" dirty="0"/>
              <a:t>Comprehensive Comparison </a:t>
            </a:r>
            <a:r>
              <a:rPr lang="en-IN" dirty="0"/>
              <a:t>– </a:t>
            </a:r>
            <a:r>
              <a:rPr lang="en-IN" dirty="0" err="1"/>
              <a:t>Analyzes</a:t>
            </a:r>
            <a:r>
              <a:rPr lang="en-IN" dirty="0"/>
              <a:t> Random Forests vs. Decision Trees (J48) on 20 datasets with multiple metrics.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b="1" dirty="0"/>
              <a:t>Practical Relevance </a:t>
            </a:r>
            <a:r>
              <a:rPr lang="en-IN" dirty="0"/>
              <a:t>– Uses real-world UCI datasets, making results applicable to ML tasks.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b="1" dirty="0"/>
              <a:t>Robust Experimentation </a:t>
            </a:r>
            <a:r>
              <a:rPr lang="en-IN" dirty="0"/>
              <a:t>– Uses 10-fold cross-validation to ensure reliable results.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b="1" dirty="0"/>
              <a:t>Strong Performance Insight </a:t>
            </a:r>
            <a:r>
              <a:rPr lang="en-IN" dirty="0"/>
              <a:t>– Demonstrates Random Forests' higher accuracy and reduced </a:t>
            </a:r>
            <a:r>
              <a:rPr lang="en-IN" dirty="0" err="1"/>
              <a:t>overfitting</a:t>
            </a:r>
            <a:r>
              <a:rPr lang="en-IN" dirty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b="1" dirty="0"/>
              <a:t>Clear Explanation </a:t>
            </a:r>
            <a:r>
              <a:rPr lang="en-IN" dirty="0"/>
              <a:t>– Covers Decision Trees, ensemble methods, and Random Forest workings.</a:t>
            </a:r>
          </a:p>
          <a:p>
            <a:r>
              <a:rPr lang="en-IN" b="1" dirty="0"/>
              <a:t>Disadvantages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b="1" dirty="0"/>
              <a:t>Limited Scope</a:t>
            </a:r>
            <a:r>
              <a:rPr lang="en-IN" dirty="0"/>
              <a:t> – Focuses only on Random Forests and J48, missing other models.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b="1" dirty="0"/>
              <a:t>No </a:t>
            </a:r>
            <a:r>
              <a:rPr lang="en-IN" b="1" dirty="0" err="1"/>
              <a:t>Hyperparameter</a:t>
            </a:r>
            <a:r>
              <a:rPr lang="en-IN" b="1" dirty="0"/>
              <a:t> Tuning</a:t>
            </a:r>
            <a:r>
              <a:rPr lang="en-IN" dirty="0"/>
              <a:t> – Lacks details on tuning parameters like tree depth.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b="1" dirty="0"/>
              <a:t>Shallow Analysis</a:t>
            </a:r>
            <a:r>
              <a:rPr lang="en-IN" dirty="0"/>
              <a:t> – Focuses mainly on accuracy without considering computational costs.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17" name="Google Shape;98;p17">
            <a:extLst>
              <a:ext uri="{FF2B5EF4-FFF2-40B4-BE49-F238E27FC236}">
                <a16:creationId xmlns:a16="http://schemas.microsoft.com/office/drawing/2014/main" id="{D3B8461B-CE67-722D-4509-E800C9691C9F}"/>
              </a:ext>
            </a:extLst>
          </p:cNvPr>
          <p:cNvSpPr txBox="1"/>
          <p:nvPr/>
        </p:nvSpPr>
        <p:spPr>
          <a:xfrm>
            <a:off x="368800" y="259178"/>
            <a:ext cx="4914300" cy="6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b="1" dirty="0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Literature Survey</a:t>
            </a:r>
            <a:endParaRPr sz="3000" b="1" dirty="0"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28320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>
          <a:extLst>
            <a:ext uri="{FF2B5EF4-FFF2-40B4-BE49-F238E27FC236}">
              <a16:creationId xmlns:a16="http://schemas.microsoft.com/office/drawing/2014/main" id="{5EE97ADD-165A-7C5C-BB6E-C0DB0D435E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Google Shape;94;p17">
            <a:extLst>
              <a:ext uri="{FF2B5EF4-FFF2-40B4-BE49-F238E27FC236}">
                <a16:creationId xmlns:a16="http://schemas.microsoft.com/office/drawing/2014/main" id="{7F2B686F-96D7-D96A-A3DE-93AA83F24C3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08558" y="476624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8</a:t>
            </a:fld>
            <a:endParaRPr lang="en-GB"/>
          </a:p>
        </p:txBody>
      </p:sp>
      <p:sp>
        <p:nvSpPr>
          <p:cNvPr id="1048614" name="Google Shape;95;p17">
            <a:extLst>
              <a:ext uri="{FF2B5EF4-FFF2-40B4-BE49-F238E27FC236}">
                <a16:creationId xmlns:a16="http://schemas.microsoft.com/office/drawing/2014/main" id="{7120F6E5-CAE7-0F09-0A7F-5053D9D2F448}"/>
              </a:ext>
            </a:extLst>
          </p:cNvPr>
          <p:cNvSpPr txBox="1"/>
          <p:nvPr/>
        </p:nvSpPr>
        <p:spPr>
          <a:xfrm>
            <a:off x="368799" y="905478"/>
            <a:ext cx="8139775" cy="341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b="1" dirty="0"/>
              <a:t>“</a:t>
            </a:r>
            <a:r>
              <a:rPr lang="en-US" b="1" dirty="0" err="1"/>
              <a:t>Ensembling</a:t>
            </a:r>
            <a:r>
              <a:rPr lang="en-US" b="1" dirty="0"/>
              <a:t> Methods: Strengths and Weaknesses”</a:t>
            </a:r>
          </a:p>
          <a:p>
            <a:r>
              <a:rPr lang="en-US" dirty="0">
                <a:hlinkClick r:id="rId3"/>
              </a:rPr>
              <a:t>https://doi.org/10.1613/jair.614</a:t>
            </a:r>
            <a:br>
              <a:rPr lang="en-US" dirty="0"/>
            </a:br>
            <a:br>
              <a:rPr lang="en-US" dirty="0"/>
            </a:br>
            <a:r>
              <a:rPr lang="en-US" b="1" dirty="0"/>
              <a:t>Advantages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/>
              <a:t>Higher Accuracy</a:t>
            </a:r>
            <a:r>
              <a:rPr lang="en-US" dirty="0"/>
              <a:t> – Improves classification performance.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/>
              <a:t>Reduces </a:t>
            </a:r>
            <a:r>
              <a:rPr lang="en-US" b="1" dirty="0" err="1"/>
              <a:t>Overfitting</a:t>
            </a:r>
            <a:r>
              <a:rPr lang="en-US" dirty="0"/>
              <a:t> – Bagging stabilizes models.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/>
              <a:t>Enhances Weak Learners</a:t>
            </a:r>
            <a:r>
              <a:rPr lang="en-US" dirty="0"/>
              <a:t> – Boosting focuses on difficult cases.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/>
              <a:t>Works Well with Trees</a:t>
            </a:r>
            <a:r>
              <a:rPr lang="en-US" dirty="0"/>
              <a:t> – Boosting improves decision trees.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/>
              <a:t>Better Generalization</a:t>
            </a:r>
            <a:r>
              <a:rPr lang="en-US" dirty="0"/>
              <a:t> – Increases model reliability.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r>
              <a:rPr lang="en-US" b="1" dirty="0"/>
              <a:t>Disadvantages: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/>
              <a:t>Computationally Expensive</a:t>
            </a:r>
            <a:r>
              <a:rPr lang="en-US" dirty="0"/>
              <a:t> – Requires more resources.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/>
              <a:t>Sensitive to Noise</a:t>
            </a:r>
            <a:r>
              <a:rPr lang="en-US" dirty="0"/>
              <a:t> – Boosting may </a:t>
            </a:r>
            <a:r>
              <a:rPr lang="en-US" dirty="0" err="1"/>
              <a:t>overfit</a:t>
            </a:r>
            <a:r>
              <a:rPr lang="en-US" dirty="0"/>
              <a:t> noisy data.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048617" name="Google Shape;98;p17">
            <a:extLst>
              <a:ext uri="{FF2B5EF4-FFF2-40B4-BE49-F238E27FC236}">
                <a16:creationId xmlns:a16="http://schemas.microsoft.com/office/drawing/2014/main" id="{D3B8461B-CE67-722D-4509-E800C9691C9F}"/>
              </a:ext>
            </a:extLst>
          </p:cNvPr>
          <p:cNvSpPr txBox="1"/>
          <p:nvPr/>
        </p:nvSpPr>
        <p:spPr>
          <a:xfrm>
            <a:off x="368800" y="259178"/>
            <a:ext cx="4914300" cy="6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b="1" dirty="0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Literature Survey</a:t>
            </a:r>
            <a:endParaRPr sz="3000" b="1" dirty="0"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72028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Google Shape;94;p17"/>
          <p:cNvSpPr txBox="1">
            <a:spLocks noGrp="1"/>
          </p:cNvSpPr>
          <p:nvPr>
            <p:ph type="sldNum" idx="12"/>
          </p:nvPr>
        </p:nvSpPr>
        <p:spPr>
          <a:xfrm>
            <a:off x="8508558" y="476624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9</a:t>
            </a:fld>
            <a:endParaRPr lang="en-GB"/>
          </a:p>
        </p:txBody>
      </p:sp>
      <p:sp>
        <p:nvSpPr>
          <p:cNvPr id="1048614" name="Google Shape;95;p17"/>
          <p:cNvSpPr txBox="1"/>
          <p:nvPr/>
        </p:nvSpPr>
        <p:spPr>
          <a:xfrm>
            <a:off x="368783" y="869644"/>
            <a:ext cx="8139775" cy="36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l"/>
            <a:r>
              <a:rPr lang="en-US" b="1" i="0" dirty="0">
                <a:solidFill>
                  <a:srgbClr val="1C1D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“Using natural language processing to support peer-feedback in the age of artificial intelligence: A cross-disciplinary framework and a research agenda”</a:t>
            </a:r>
          </a:p>
          <a:p>
            <a:pPr algn="just"/>
            <a:r>
              <a:rPr lang="en-IN" b="0" i="0" dirty="0">
                <a:solidFill>
                  <a:srgbClr val="76767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b="1" i="0" u="none" strike="noStrike" dirty="0">
                <a:solidFill>
                  <a:srgbClr val="76767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https://doi.org/10.1111/bjet.13336</a:t>
            </a:r>
            <a:endParaRPr lang="en-IN" b="0" i="0" dirty="0">
              <a:solidFill>
                <a:srgbClr val="767676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4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dvantages: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100" dirty="0">
                <a:latin typeface="+mn-lt"/>
                <a:cs typeface="Times New Roman" panose="02020603050405020304" pitchFamily="18" charset="0"/>
              </a:rPr>
              <a:t> Structured NLP Framework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100" dirty="0">
                <a:latin typeface="+mn-lt"/>
                <a:cs typeface="Times New Roman" panose="02020603050405020304" pitchFamily="18" charset="0"/>
              </a:rPr>
              <a:t> Peer-Feedback Process Model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100" dirty="0">
                <a:latin typeface="+mn-lt"/>
                <a:cs typeface="Times New Roman" panose="02020603050405020304" pitchFamily="18" charset="0"/>
              </a:rPr>
              <a:t> NLP-Based Adaptive Support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100" dirty="0">
                <a:latin typeface="+mn-lt"/>
                <a:cs typeface="Times New Roman" panose="02020603050405020304" pitchFamily="18" charset="0"/>
              </a:rPr>
              <a:t> Terminological and Procedural Scheme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100" dirty="0">
                <a:latin typeface="+mn-lt"/>
                <a:cs typeface="Times New Roman" panose="02020603050405020304" pitchFamily="18" charset="0"/>
              </a:rPr>
              <a:t> Cross-Disciplinary Approach 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+mn-lt"/>
                <a:cs typeface="Times New Roman" panose="02020603050405020304" pitchFamily="18" charset="0"/>
              </a:rPr>
              <a:t>	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4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100" dirty="0">
                <a:latin typeface="+mn-lt"/>
                <a:cs typeface="Times New Roman" panose="02020603050405020304" pitchFamily="18" charset="0"/>
              </a:rPr>
              <a:t>Education-Focused Framework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100" dirty="0">
                <a:latin typeface="+mn-lt"/>
                <a:cs typeface="Times New Roman" panose="02020603050405020304" pitchFamily="18" charset="0"/>
              </a:rPr>
              <a:t>Lack of Governance-Specific NLP Models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100" dirty="0">
                <a:latin typeface="+mn-lt"/>
                <a:cs typeface="Times New Roman" panose="02020603050405020304" pitchFamily="18" charset="0"/>
              </a:rPr>
              <a:t>Limited Real-World Implementation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100" dirty="0">
                <a:latin typeface="+mn-lt"/>
                <a:cs typeface="Times New Roman" panose="02020603050405020304" pitchFamily="18" charset="0"/>
              </a:rPr>
              <a:t>No Integration with Financial Optimization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100" dirty="0">
                <a:latin typeface="+mn-lt"/>
                <a:cs typeface="Times New Roman" panose="02020603050405020304" pitchFamily="18" charset="0"/>
              </a:rPr>
              <a:t>Potential Scalability Issues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17" name="Google Shape;98;p17"/>
          <p:cNvSpPr txBox="1"/>
          <p:nvPr/>
        </p:nvSpPr>
        <p:spPr>
          <a:xfrm>
            <a:off x="368800" y="259178"/>
            <a:ext cx="4914300" cy="6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b="1" dirty="0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Literature Survey</a:t>
            </a:r>
            <a:endParaRPr sz="3000" b="1" dirty="0"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1624737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3208</TotalTime>
  <Words>2096</Words>
  <Application>Microsoft Office PowerPoint</Application>
  <PresentationFormat>On-screen Show (16:9)</PresentationFormat>
  <Paragraphs>354</Paragraphs>
  <Slides>32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Proxima Nova</vt:lpstr>
      <vt:lpstr>Times New Roman</vt:lpstr>
      <vt:lpstr>Wingdings</vt:lpstr>
      <vt:lpstr>Simple Light</vt:lpstr>
      <vt:lpstr>Al-Driven Framework for Optimized Management of Local Body and MP Funds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2201117TI</dc:creator>
  <cp:lastModifiedBy>Ronal George</cp:lastModifiedBy>
  <cp:revision>358</cp:revision>
  <dcterms:created xsi:type="dcterms:W3CDTF">2022-07-18T14:48:45Z</dcterms:created>
  <dcterms:modified xsi:type="dcterms:W3CDTF">2025-03-14T19:01:32Z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bdd9cc79fe7c4977ac1ee73593679e37</vt:lpwstr>
  </property>
</Properties>
</file>