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11"/>
  </p:sldMasterIdLst>
  <p:sldIdLst>
    <p:sldId id="256" r:id="rId1"/>
    <p:sldId id="257" r:id="rId2"/>
    <p:sldId id="258" r:id="rId3"/>
    <p:sldId id="259" r:id="rId4"/>
    <p:sldId id="260" r:id="rId5"/>
    <p:sldId id="261" r:id="rId6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69D14172-F033-49AE-BACC-7B22802175A5}">
  <a:tblStyle styleId="{69D14172-F033-49AE-BACC-7B22802175A5}" styleName="ODS Style 1">
    <a:wholeTbl>
      <a:tcTxStyle>
        <a:font>
          <a:latin typeface="Courier New"/>
          <a:ea typeface=""/>
          <a:cs typeface=""/>
        </a:font>
        <a:schemeClr val="tx2"/>
      </a:tcTxStyle>
      <a:tcStyle>
        <a:tcBdr>
          <a:left>
            <a:ln w="635" cmpd="sng">
              <a:solidFill>
                <a:srgbClr val="C1C1C1"/>
              </a:solidFill>
            </a:ln>
          </a:left>
          <a:right>
            <a:ln w="0" cmpd="sng">
              <a:solidFill>
                <a:srgbClr val="C1C1C1"/>
              </a:solidFill>
            </a:ln>
          </a:right>
          <a:top>
            <a:ln w="635" cmpd="sng">
              <a:solidFill>
                <a:srgbClr val="C1C1C1"/>
              </a:solidFill>
            </a:ln>
          </a:top>
          <a:bottom>
            <a:ln w="0" cmpd="sng">
              <a:solidFill>
                <a:srgbClr val="C1C1C1"/>
              </a:solidFill>
            </a:ln>
          </a:bottom>
          <a:insideH>
            <a:ln w="12700" cmpd="sng">
              <a:solidFill>
                <a:srgbClr val="C1C1C1"/>
              </a:solidFill>
            </a:ln>
          </a:insideH>
          <a:insideV>
            <a:ln w="12700" cmpd="sng">
              <a:solidFill>
                <a:srgbClr val="C1C1C1"/>
              </a:solidFill>
            </a:ln>
          </a:insideV>
        </a:tcBdr>
        <a:fill>
          <a:solidFill>
            <a:schemeClr val="bg2"/>
          </a:solidFill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viewProps" Target="viewProps.xml"/>
   <Relationship Id="rId8" Type="http://schemas.openxmlformats.org/officeDocument/2006/relationships/presProps" Target="presProps.xml"/>
   <Relationship Id="rId9" Type="http://schemas.openxmlformats.org/officeDocument/2006/relationships/tableStyles" Target="tableStyles.xml"/>
   <Relationship Id="rId10" Type="http://schemas.openxmlformats.org/officeDocument/2006/relationships/theme" Target="theme/theme1.xml"/>
   <Relationship Id="rId11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able Placeholder 1"/>
          <p:cNvSpPr>
            <a:spLocks noGrp="1"/>
          </p:cNvSpPr>
          <p:nvPr>
            <p:ph idx="1" type="tbl"/>
          </p:nvPr>
        </p:nvSpPr>
        <p:spPr>
          <a:xfrm>
            <a:off y="384810" x="4117340"/>
            <a:ext cy="316865" cx="908685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384810" x="1691640"/>
            <a:ext cy="4321810" cx="576072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384810" x="1691640"/>
            <a:ext cy="4321810" cx="576072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able Placeholder 1"/>
          <p:cNvSpPr>
            <a:spLocks noGrp="1"/>
          </p:cNvSpPr>
          <p:nvPr>
            <p:ph idx="1" type="tbl"/>
          </p:nvPr>
        </p:nvSpPr>
        <p:spPr>
          <a:xfrm>
            <a:off y="384810" x="3963670"/>
            <a:ext cy="392430" cx="121666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306705" x="1691640"/>
            <a:ext cy="4321810" cx="576072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306705" x="1691640"/>
            <a:ext cy="4321810" cx="576072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243205" x="228600"/>
            <a:ext cy="14605" cx="8686800"/>
          </a:xfrm>
        </p:spPr>
        <p:txBody>
          <a:bodyPr/>
          <a:lstStyle/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228600" x="8844915"/>
            <a:ext cy="14605" cx="70485"/>
          </a:xfrm>
        </p:spPr>
        <p:txBody>
          <a:bodyPr/>
          <a:lstStyle/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theme" Target="../theme/theme1.xml"/>
   <Relationship Id="rId8" Type="http://schemas.openxmlformats.org/officeDocument/2006/relationships/slideLayout" Target="../slideLayouts/slideLayout7.xml"/>
   <Relationship Id="rId9" Type="http://schemas.openxmlformats.org/officeDocument/2006/relationships/slideLayout" Target="../slideLayouts/slideLayout8.xml"/>
   <Relationship Id="rId10" Type="http://schemas.openxmlformats.org/officeDocument/2006/relationships/slideLayout" Target="../slideLayouts/slideLayout9.xml"/>
   <Relationship Id="rId11" Type="http://schemas.openxmlformats.org/officeDocument/2006/relationships/slideLayout" Target="../slideLayouts/slideLayout10.xml"/>
   <Relationship Id="rId12" Type="http://schemas.openxmlformats.org/officeDocument/2006/relationships/slideLayout" Target="../slideLayouts/slideLayout11.xml"/>
   <Relationship Id="rId13" Type="http://schemas.openxmlformats.org/officeDocument/2006/relationships/slideLayout" Target="../slideLayouts/slideLayout12.xml"/>
   <Relationship Id="rId14" Type="http://schemas.openxmlformats.org/officeDocument/2006/relationships/slideLayout" Target="../slideLayouts/slideLayout13.xml"/>
   <Relationship Id="rId15" Type="http://schemas.openxmlformats.org/officeDocument/2006/relationships/slideLayout" Target="../slideLayouts/slideLayout14.xml"/>
   <Relationship Id="rId16" Type="http://schemas.openxmlformats.org/officeDocument/2006/relationships/slideLayout" Target="../slideLayouts/slideLayout15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229C-8AAB-41DF-B210-CB00EDBE3E10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32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DAD6-F198-4CEC-AC99-A26FC655A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80">
          <a:solidFill>
            <a:srgbClr val="696969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80">
          <a:solidFill>
            <a:srgbClr val="696969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rgbClr val="696969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rgbClr val="696969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rgbClr val="696969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rgbClr val="696969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rgbClr val="696969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rgbClr val="696969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rgbClr val="696969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rgbClr val="696969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rgbClr val="696969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rgbClr val="696969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rgbClr val="696969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rgbClr val="696969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rgbClr val="696969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rgbClr val="696969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rgbClr val="696969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rgbClr val="696969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rgbClr val="696969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rgbClr val="696969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   <Relationship Id="rId2" Type="http://schemas.openxmlformats.org/officeDocument/2006/relationships/image" Target="../media/cars_originanalysis17.png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   <Relationship Id="rId2" Type="http://schemas.openxmlformats.org/officeDocument/2006/relationships/image" Target="../media/cars_originanalysis18.png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   <Relationship Id="rId2" Type="http://schemas.openxmlformats.org/officeDocument/2006/relationships/image" Target="../media/cars_originanalysis19.png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   <Relationship Id="rId2" Type="http://schemas.openxmlformats.org/officeDocument/2006/relationships/image" Target="../media/cars_originanalysis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roc Title 1"/>
          <p:cNvSpPr txBox="1">
            <a:spLocks noGrp="1"/>
          </p:cNvSpPr>
          <p:nvPr/>
        </p:nvSpPr>
        <p:spPr>
          <a:xfrm>
            <a:off y="306705" x="228600"/>
            <a:ext cy="14605" cx="86868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b="1" smtClean="0" dirty="0" sz="70" lang="en-US">
                <a:solidFill>
                  <a:srgbClr val="696969"/>
                </a:solidFill>
                <a:latin typeface="Arial"/>
              </a:rPr>
              <a:t>The FREQ Procedure</a:t>
            </a:r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1"/>
          </p:nvPr>
        </p:nvGraphicFramePr>
        <p:xfrm>
          <a:off x="4117340" y="384810"/>
          <a:ext cy="316865" cx="908685"/>
        </p:xfrm>
        <a:graphic>
          <a:graphicData uri="http://schemas.openxmlformats.org/drawingml/2006/table">
            <a:tbl>
              <a:tblPr>
                <a:tableStyleId>{69D14172-F033-49AE-BACC-7B22802175A5}</a:tableStyleId>
              </a:tblPr>
              <a:tblGrid>
                <a:gridCol w="167640"/>
                <a:gridCol w="187960"/>
                <a:gridCol w="170815"/>
                <a:gridCol w="191135"/>
                <a:gridCol w="191135"/>
              </a:tblGrid>
              <a:tr h="9017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Origin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Asia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158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36.92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158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36.92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Europe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123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28.74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281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65.65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USA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147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34.35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428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100.00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1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Proc Title 1"/>
          <p:cNvSpPr txBox="1">
            <a:spLocks noGrp="1"/>
          </p:cNvSpPr>
          <p:nvPr/>
        </p:nvSpPr>
        <p:spPr>
          <a:xfrm>
            <a:off y="306705" x="228600"/>
            <a:ext cy="14605" cx="86868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b="1" smtClean="0" dirty="0" sz="70" lang="en-US">
                <a:solidFill>
                  <a:srgbClr val="696969"/>
                </a:solidFill>
                <a:latin typeface="Arial"/>
              </a:rPr>
              <a:t>The FREQ Procedure</a:t>
            </a:r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8" title="Bar Chart of Frequencies for Origin" name="cars_originanalysis17.png" descr="Bar Chart of Frequencies for Origin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384810" x="1691640"/>
            <a:ext cy="4321810" cx="576072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Proc Title 1"/>
          <p:cNvSpPr txBox="1">
            <a:spLocks noGrp="1"/>
          </p:cNvSpPr>
          <p:nvPr/>
        </p:nvSpPr>
        <p:spPr>
          <a:xfrm>
            <a:off y="306705" x="228600"/>
            <a:ext cy="14605" cx="86868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b="1" smtClean="0" dirty="0" sz="70" lang="en-US">
                <a:solidFill>
                  <a:srgbClr val="696969"/>
                </a:solidFill>
                <a:latin typeface="Arial"/>
              </a:rPr>
              <a:t>The FREQ Procedure</a:t>
            </a:r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13" title="Bar Chart of Cumulative Frequencies for Origin" name="cars_originanalysis18.png" descr="Bar Chart of Cumulative Frequencies for Origin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384810" x="1691640"/>
            <a:ext cy="4321810" cx="5760720"/>
          </a:xfrm>
          <a:prstGeom prst="rect">
            <a:avLst/>
          </a:prstGeom>
        </p:spPr>
      </p:pic>
      <p:sp>
        <p:nvSpPr>
          <p:cNvPr id="14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3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Proc Title 1"/>
          <p:cNvSpPr txBox="1">
            <a:spLocks noGrp="1"/>
          </p:cNvSpPr>
          <p:nvPr/>
        </p:nvSpPr>
        <p:spPr>
          <a:xfrm>
            <a:off y="306705" x="228600"/>
            <a:ext cy="14605" cx="86868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b="1" smtClean="0" dirty="0" sz="70" lang="en-US">
                <a:solidFill>
                  <a:srgbClr val="696969"/>
                </a:solidFill>
                <a:latin typeface="Arial"/>
              </a:rPr>
              <a:t>The MEANS Procedure</a:t>
            </a:r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graphicFrame>
        <p:nvGraphicFramePr>
          <p:cNvPr id="18" name="Table 2"/>
          <p:cNvGraphicFramePr>
            <a:graphicFrameLocks noGrp="1"/>
          </p:cNvGraphicFramePr>
          <p:nvPr>
            <p:ph type="tbl" idx="1"/>
          </p:nvPr>
        </p:nvGraphicFramePr>
        <p:xfrm>
          <a:off x="3963670" y="384810"/>
          <a:ext cy="392430" cx="1216660"/>
        </p:xfrm>
        <a:graphic>
          <a:graphicData uri="http://schemas.openxmlformats.org/drawingml/2006/table">
            <a:tbl>
              <a:tblPr>
                <a:tableStyleId>{69D14172-F033-49AE-BACC-7B22802175A5}</a:tableStyleId>
              </a:tblPr>
              <a:tblGrid>
                <a:gridCol w="164465"/>
                <a:gridCol w="149225"/>
                <a:gridCol w="145415"/>
                <a:gridCol w="191135"/>
                <a:gridCol w="184150"/>
                <a:gridCol w="191135"/>
                <a:gridCol w="191135"/>
              </a:tblGrid>
              <a:tr h="75565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Analysis Variable : MPG_City MPG (City)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9017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Origin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N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Std Dev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 b="1">
                          <a:solidFill>
                            <a:srgbClr val="2A3037"/>
                          </a:solidFill>
                          <a:latin typeface="Arial"/>
                        </a:rPr>
                        <a:t>Maximum</a:t>
                      </a:r>
                      <a:endParaRPr lang="en-US" dirty="0"/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Asia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158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158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22.0126582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6.7333066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13.0000000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60.0000000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Europe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123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123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18.7317073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3.2895093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12.0000000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38.0000000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USA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147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147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19.0748299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3.9829920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10.0000000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70">
                          <a:solidFill>
                            <a:srgbClr val="2A3037"/>
                          </a:solidFill>
                          <a:latin typeface="Arial"/>
                        </a:rPr>
                        <a:t>29.0000000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4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" title="The SGPanel Procedure" name="cars_originanalysis19.png" descr="The SGPanel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306705" x="1691640"/>
            <a:ext cy="4321810" cx="5760720"/>
          </a:xfrm>
          <a:prstGeom prst="rect">
            <a:avLst/>
          </a:prstGeom>
        </p:spPr>
      </p:pic>
      <p:sp>
        <p:nvSpPr>
          <p:cNvPr id="23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24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5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" title="The SGPlot Procedure" name="cars_originanalysis20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306705" x="1691640"/>
            <a:ext cy="4321810" cx="5760720"/>
          </a:xfrm>
          <a:prstGeom prst="rect">
            <a:avLst/>
          </a:prstGeom>
        </p:spPr>
      </p:pic>
      <p:sp>
        <p:nvSpPr>
          <p:cNvPr id="27" name="Date Placeholder 1"/>
          <p:cNvSpPr>
            <a:spLocks noGrp="1"/>
          </p:cNvSpPr>
          <p:nvPr>
            <p:ph idx="2" type="dt"/>
          </p:nvPr>
        </p:nvSpPr>
        <p:spPr>
          <a:xfrm>
            <a:off y="243205" x="228600"/>
            <a:ext cy="14605" cx="8686800"/>
          </a:xfrm>
          <a:solidFill>
            <a:srgbClr val="FFFFFF"/>
          </a:solidFill>
        </p:spPr>
        <p:txBody>
          <a:bodyPr/>
          <a:lstStyle/>
          <a:p>
            <a:pPr algn="r"/>
            <a:fld id="{A1FD229C-8AAB-41DF-B210-CB00EDBE3E10}" type="datetime1">
              <a:rPr smtClean="0" dirty="0" sz="70" lang="en-US">
                <a:solidFill>
                  <a:srgbClr val="696969"/>
                </a:solidFill>
                <a:latin typeface="Arial"/>
              </a:rPr>
              <a:t>Monday, October 10, 2022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idx="3" type="sldNum"/>
          </p:nvPr>
        </p:nvSpPr>
        <p:spPr>
          <a:xfrm>
            <a:off y="228600" x="8844915"/>
            <a:ext cy="14605" cx="70485"/>
          </a:xfrm>
          <a:solidFill>
            <a:srgbClr val="FFFFFF"/>
          </a:solidFill>
        </p:spPr>
        <p:txBody>
          <a:bodyPr/>
          <a:lstStyle/>
          <a:p>
            <a:pPr algn="r"/>
            <a:fld id="{DDF8DAD6-F198-4CEC-AC99-A26FC655A6EB}" type="slidenum">
              <a:rPr b="1" smtClean="0" dirty="0" sz="70" lang="en-US">
                <a:solidFill>
                  <a:srgbClr val="696969"/>
                </a:solidFill>
                <a:latin typeface="Arial"/>
              </a:rPr>
              <a:t>6</a:t>
            </a:fld>
            <a:endParaRPr lang="en-US" dirty="0">
              <a:solidFill>
                <a:srgbClr val="696969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Theme">
  <a:themeElements>
    <a:clrScheme name="OD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S The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DS Them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">
      <vt:lpstr>ODS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7P08052020 -->
  <!-- syshostinfolong X64_DSRV16 WIN 10.0.14393  Server -->
  <dc:creator>Eric</dc:creator>
  <cp:lastModifiedBy>Eric</cp:lastModifiedBy>
  <cp:revision>1</cp:revision>
  <dcterms:created xsi:type="dcterms:W3CDTF">2022-10-10T18:14:20-04:00</dcterms:created>
  <dcterms:modified xsi:type="dcterms:W3CDTF">2022-10-10T18:14:20-04:00</dcterms:modified>
</cp:coreProperties>
</file>