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8"/>
  </p:notesMasterIdLst>
  <p:handoutMasterIdLst>
    <p:handoutMasterId r:id="rId19"/>
  </p:handoutMasterIdLst>
  <p:sldIdLst>
    <p:sldId id="416" r:id="rId2"/>
    <p:sldId id="417" r:id="rId3"/>
    <p:sldId id="419" r:id="rId4"/>
    <p:sldId id="420" r:id="rId5"/>
    <p:sldId id="421" r:id="rId6"/>
    <p:sldId id="458" r:id="rId7"/>
    <p:sldId id="459" r:id="rId8"/>
    <p:sldId id="460" r:id="rId9"/>
    <p:sldId id="461" r:id="rId10"/>
    <p:sldId id="422" r:id="rId11"/>
    <p:sldId id="423" r:id="rId12"/>
    <p:sldId id="424" r:id="rId13"/>
    <p:sldId id="425" r:id="rId14"/>
    <p:sldId id="426" r:id="rId15"/>
    <p:sldId id="427" r:id="rId16"/>
    <p:sldId id="453" r:id="rId17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06" autoAdjust="0"/>
    <p:restoredTop sz="86867" autoAdjust="0"/>
  </p:normalViewPr>
  <p:slideViewPr>
    <p:cSldViewPr>
      <p:cViewPr varScale="1">
        <p:scale>
          <a:sx n="116" d="100"/>
          <a:sy n="116" d="100"/>
        </p:scale>
        <p:origin x="-104" y="-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24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9F685-F098-8E4C-B6D8-D94BDE4D6D6B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652608-6990-6E43-AA5F-49A5045801F2}" type="slidenum">
              <a:rPr lang="en-US"/>
              <a:pPr/>
              <a:t>3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E383AF-40C9-E847-ACCB-98F997084513}" type="slidenum">
              <a:rPr lang="en-US"/>
              <a:pPr/>
              <a:t>5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186323-23FC-C745-A59E-E7A0F69F23C3}" type="slidenum">
              <a:rPr lang="en-US"/>
              <a:pPr/>
              <a:t>13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9BB694-CB85-1C42-BB21-6EC89F24E5E0}" type="slidenum">
              <a:rPr lang="en-US"/>
              <a:pPr/>
              <a:t>14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4F83C-53AC-F24F-80E2-C55109AFC467}" type="slidenum">
              <a:rPr lang="en-US"/>
              <a:pPr/>
              <a:t>15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648200" cy="1905000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A4001D"/>
                </a:solidFill>
                <a:latin typeface="Calibri" charset="0"/>
              </a:rPr>
              <a:t>Word </a:t>
            </a:r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954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Issues in Tokenization</a:t>
            </a:r>
          </a:p>
        </p:txBody>
      </p:sp>
      <p:sp>
        <p:nvSpPr>
          <p:cNvPr id="26627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839200" cy="3333750"/>
          </a:xfrm>
        </p:spPr>
        <p:txBody>
          <a:bodyPr/>
          <a:lstStyle/>
          <a:p>
            <a:r>
              <a:rPr lang="en-US" sz="2000" dirty="0">
                <a:latin typeface="Courier"/>
                <a:cs typeface="Courier"/>
              </a:rPr>
              <a:t>Finland’s capital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  </a:t>
            </a:r>
            <a:r>
              <a:rPr lang="en-US" sz="2000" i="1" dirty="0" smtClean="0">
                <a:latin typeface="Courier"/>
                <a:cs typeface="Courier"/>
                <a:sym typeface="Symbol" charset="2"/>
              </a:rPr>
              <a:t> 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Finland </a:t>
            </a:r>
            <a:r>
              <a:rPr lang="en-US" sz="2000" dirty="0" err="1" smtClean="0">
                <a:latin typeface="Courier"/>
                <a:cs typeface="Courier"/>
                <a:sym typeface="Symbol" charset="2"/>
              </a:rPr>
              <a:t>Finlands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Finland’s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 </a:t>
            </a:r>
            <a:r>
              <a:rPr lang="en-US" sz="2000" i="1" dirty="0" smtClean="0">
                <a:latin typeface="Calibri"/>
                <a:cs typeface="Calibri"/>
                <a:sym typeface="Symbol" charset="2"/>
              </a:rPr>
              <a:t>?</a:t>
            </a:r>
            <a:endParaRPr lang="en-US" sz="2000" dirty="0">
              <a:latin typeface="Calibri"/>
              <a:cs typeface="Calibri"/>
              <a:sym typeface="Symbol" charset="2"/>
            </a:endParaRPr>
          </a:p>
          <a:p>
            <a:r>
              <a:rPr lang="en-US" sz="2000" dirty="0">
                <a:latin typeface="Courier"/>
                <a:cs typeface="Courier"/>
              </a:rPr>
              <a:t>what’re, I’m, </a:t>
            </a:r>
            <a:r>
              <a:rPr lang="en-US" sz="2000" dirty="0" smtClean="0">
                <a:latin typeface="Courier"/>
                <a:cs typeface="Courier"/>
              </a:rPr>
              <a:t>isn’t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</a:t>
            </a:r>
            <a:r>
              <a:rPr lang="en-US" sz="2000" i="1" dirty="0" smtClean="0">
                <a:latin typeface="Courier"/>
                <a:cs typeface="Courier"/>
              </a:rPr>
              <a:t> 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What 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are, I am, is not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Hewlett-Packard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      Hewlett Packard </a:t>
            </a:r>
            <a:r>
              <a:rPr lang="en-US" sz="2000" dirty="0" smtClean="0">
                <a:cs typeface="Calibri"/>
                <a:sym typeface="Symbol" charset="2"/>
              </a:rPr>
              <a:t>?</a:t>
            </a:r>
            <a:endParaRPr lang="en-US" sz="2000" dirty="0" smtClean="0">
              <a:latin typeface="Courier"/>
              <a:cs typeface="Courier"/>
              <a:sym typeface="Symbol" charset="2"/>
            </a:endParaRPr>
          </a:p>
          <a:p>
            <a:r>
              <a:rPr lang="en-US" sz="2000" dirty="0" smtClean="0">
                <a:latin typeface="Courier"/>
                <a:cs typeface="Courier"/>
                <a:sym typeface="Symbol" charset="2"/>
              </a:rPr>
              <a:t>state-of-the-art     </a:t>
            </a:r>
            <a:r>
              <a:rPr lang="en-US" sz="2000" dirty="0">
                <a:latin typeface="Courier"/>
                <a:cs typeface="Courier"/>
                <a:sym typeface="Symbol" charset="2"/>
              </a:rPr>
              <a:t> 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 state of the art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Lowercase		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  lower-case lowercase lower case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?</a:t>
            </a:r>
          </a:p>
          <a:p>
            <a:r>
              <a:rPr lang="en-US" sz="2000" dirty="0">
                <a:latin typeface="Courier"/>
                <a:cs typeface="Courier"/>
                <a:sym typeface="Symbol" charset="2"/>
              </a:rPr>
              <a:t>San Francisco	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200" dirty="0" smtClean="0">
                <a:latin typeface="Calibri"/>
                <a:cs typeface="Calibri"/>
                <a:sym typeface="Symbol" charset="2"/>
              </a:rPr>
              <a:t>one token or two?</a:t>
            </a:r>
          </a:p>
          <a:p>
            <a:r>
              <a:rPr lang="en-US" sz="2000" dirty="0" smtClean="0">
                <a:latin typeface="Calibri"/>
                <a:cs typeface="Calibri"/>
                <a:sym typeface="Symbol" charset="2"/>
              </a:rPr>
              <a:t>m.p.h., PhD.		</a:t>
            </a:r>
            <a:r>
              <a:rPr lang="en-US" sz="2000" dirty="0" smtClean="0">
                <a:latin typeface="Courier"/>
                <a:cs typeface="Courier"/>
                <a:sym typeface="Symbol" charset="2"/>
              </a:rPr>
              <a:t>  </a:t>
            </a:r>
            <a:r>
              <a:rPr lang="en-US" sz="2000" dirty="0" smtClean="0">
                <a:latin typeface="Calibri"/>
                <a:cs typeface="Calibri"/>
                <a:sym typeface="Symbol" charset="2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964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Tokenization: language issues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581400"/>
          </a:xfrm>
        </p:spPr>
        <p:txBody>
          <a:bodyPr/>
          <a:lstStyle/>
          <a:p>
            <a:pPr eaLnBrk="1" hangingPunct="1"/>
            <a:r>
              <a:rPr lang="en-US" dirty="0"/>
              <a:t>French</a:t>
            </a:r>
          </a:p>
          <a:p>
            <a:pPr lvl="1" eaLnBrk="1" hangingPunct="1"/>
            <a:r>
              <a:rPr lang="en-US" b="1" i="1" dirty="0" err="1"/>
              <a:t>L'ensemble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one token or two?</a:t>
            </a:r>
          </a:p>
          <a:p>
            <a:pPr lvl="2" eaLnBrk="1" hangingPunct="1"/>
            <a:r>
              <a:rPr lang="en-US" b="1" i="1" dirty="0">
                <a:sym typeface="Symbol" charset="2"/>
              </a:rPr>
              <a:t>L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L’ </a:t>
            </a:r>
            <a:r>
              <a:rPr lang="en-US" dirty="0">
                <a:sym typeface="Symbol" charset="2"/>
              </a:rPr>
              <a:t>? </a:t>
            </a:r>
            <a:r>
              <a:rPr lang="en-US" b="1" i="1" dirty="0">
                <a:sym typeface="Symbol" charset="2"/>
              </a:rPr>
              <a:t>Le </a:t>
            </a:r>
            <a:r>
              <a:rPr lang="en-US" dirty="0">
                <a:sym typeface="Symbol" charset="2"/>
              </a:rPr>
              <a:t>?</a:t>
            </a:r>
          </a:p>
          <a:p>
            <a:pPr lvl="2" eaLnBrk="1" hangingPunct="1"/>
            <a:r>
              <a:rPr lang="en-US" dirty="0">
                <a:sym typeface="Symbol" charset="2"/>
              </a:rPr>
              <a:t>Want </a:t>
            </a:r>
            <a:r>
              <a:rPr lang="en-US" b="1" i="1" dirty="0" err="1">
                <a:sym typeface="Symbol" charset="2"/>
              </a:rPr>
              <a:t>l’ensemble</a:t>
            </a:r>
            <a:r>
              <a:rPr lang="en-US" dirty="0">
                <a:sym typeface="Symbol" charset="2"/>
              </a:rPr>
              <a:t> to match with </a:t>
            </a:r>
            <a:r>
              <a:rPr lang="en-US" b="1" i="1" dirty="0">
                <a:sym typeface="Symbol" charset="2"/>
              </a:rPr>
              <a:t>un ensemble</a:t>
            </a:r>
          </a:p>
          <a:p>
            <a:pPr lvl="1" eaLnBrk="1" hangingPunct="1"/>
            <a:endParaRPr lang="en-US" b="1" i="1" dirty="0">
              <a:sym typeface="Symbol" charset="2"/>
            </a:endParaRPr>
          </a:p>
          <a:p>
            <a:pPr eaLnBrk="1" hangingPunct="1"/>
            <a:r>
              <a:rPr lang="en-US" dirty="0">
                <a:sym typeface="Symbol" charset="2"/>
              </a:rPr>
              <a:t>German noun compounds are not segmented</a:t>
            </a:r>
          </a:p>
          <a:p>
            <a:pPr lvl="1" eaLnBrk="1" hangingPunct="1"/>
            <a:r>
              <a:rPr lang="en-US" sz="2000" b="1" i="1" dirty="0" err="1">
                <a:sym typeface="Symbol" charset="2"/>
              </a:rPr>
              <a:t>Lebensversicherungsgesellschaftsangestellter</a:t>
            </a:r>
            <a:endParaRPr lang="en-US" sz="2000" b="1" i="1" dirty="0">
              <a:sym typeface="Symbol" charset="2"/>
            </a:endParaRPr>
          </a:p>
          <a:p>
            <a:pPr lvl="1" eaLnBrk="1" hangingPunct="1"/>
            <a:r>
              <a:rPr lang="en-US" sz="2000" dirty="0">
                <a:sym typeface="Symbol" charset="2"/>
              </a:rPr>
              <a:t>‘life insurance company employee’</a:t>
            </a:r>
          </a:p>
          <a:p>
            <a:pPr lvl="1" eaLnBrk="1" hangingPunct="1"/>
            <a:r>
              <a:rPr lang="en-US" sz="2000" dirty="0">
                <a:sym typeface="Symbol" charset="2"/>
              </a:rPr>
              <a:t>German </a:t>
            </a:r>
            <a:r>
              <a:rPr lang="en-US" sz="2000" dirty="0" smtClean="0">
                <a:sym typeface="Symbol" charset="2"/>
              </a:rPr>
              <a:t>information retrieval needs </a:t>
            </a:r>
            <a:r>
              <a:rPr lang="en-US" sz="2000" b="1" dirty="0">
                <a:sym typeface="Symbol" charset="2"/>
              </a:rPr>
              <a:t>compound </a:t>
            </a:r>
            <a:r>
              <a:rPr lang="en-US" sz="2000" b="1" dirty="0" smtClean="0">
                <a:sym typeface="Symbol" charset="2"/>
              </a:rPr>
              <a:t>splitter</a:t>
            </a:r>
            <a:endParaRPr lang="en-US" sz="20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900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-171450"/>
            <a:ext cx="7772400" cy="857250"/>
          </a:xfrm>
        </p:spPr>
        <p:txBody>
          <a:bodyPr/>
          <a:lstStyle/>
          <a:p>
            <a:pPr eaLnBrk="1" hangingPunct="1"/>
            <a:r>
              <a:rPr lang="en-US" dirty="0"/>
              <a:t>Tokenization: language issues</a:t>
            </a:r>
          </a:p>
        </p:txBody>
      </p:sp>
      <p:sp>
        <p:nvSpPr>
          <p:cNvPr id="125542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219200" y="800100"/>
            <a:ext cx="8610600" cy="4343400"/>
          </a:xfrm>
        </p:spPr>
        <p:txBody>
          <a:bodyPr/>
          <a:lstStyle/>
          <a:p>
            <a:pPr eaLnBrk="1" hangingPunct="1"/>
            <a:r>
              <a:rPr lang="en-US" dirty="0">
                <a:sym typeface="Symbol" charset="2"/>
              </a:rPr>
              <a:t>Chinese and Japanese no spaces between words:</a:t>
            </a:r>
          </a:p>
          <a:p>
            <a:pPr lvl="1" eaLnBrk="1" hangingPunct="1"/>
            <a:r>
              <a:rPr lang="ja-JP" altLang="en-US" dirty="0" smtClean="0">
                <a:latin typeface="华文黑体"/>
                <a:ea typeface="华文黑体"/>
                <a:cs typeface="华文黑体"/>
                <a:sym typeface="Symbol" charset="2"/>
              </a:rPr>
              <a:t>莎拉波娃现在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居住在美国东南部的佛罗里达。</a:t>
            </a:r>
            <a:endParaRPr lang="en-US" altLang="ja-JP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莎拉波娃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现在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居住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en-US" altLang="ja-JP" dirty="0" smtClean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 smtClean="0">
                <a:latin typeface="华文黑体"/>
                <a:ea typeface="华文黑体"/>
                <a:cs typeface="华文黑体"/>
                <a:sym typeface="Symbol" charset="2"/>
              </a:rPr>
              <a:t>美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国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东南部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   </a:t>
            </a:r>
            <a:r>
              <a:rPr lang="ja-JP" altLang="en-US" dirty="0">
                <a:latin typeface="华文黑体"/>
                <a:ea typeface="华文黑体"/>
                <a:cs typeface="华文黑体"/>
                <a:sym typeface="Symbol" charset="2"/>
              </a:rPr>
              <a:t>的</a:t>
            </a:r>
            <a:r>
              <a:rPr lang="en-US" altLang="ja-JP" dirty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en-US" altLang="ja-JP" dirty="0" smtClean="0">
                <a:latin typeface="华文黑体"/>
                <a:ea typeface="华文黑体"/>
                <a:cs typeface="华文黑体"/>
                <a:sym typeface="Symbol" charset="2"/>
              </a:rPr>
              <a:t>  </a:t>
            </a:r>
            <a:r>
              <a:rPr lang="ja-JP" altLang="en-US" dirty="0" smtClean="0">
                <a:latin typeface="华文黑体"/>
                <a:ea typeface="华文黑体"/>
                <a:cs typeface="华文黑体"/>
                <a:sym typeface="Symbol" charset="2"/>
              </a:rPr>
              <a:t>佛罗里达</a:t>
            </a:r>
            <a:endParaRPr lang="ja-JP" altLang="en-US" dirty="0">
              <a:latin typeface="华文黑体"/>
              <a:ea typeface="华文黑体"/>
              <a:cs typeface="华文黑体"/>
              <a:sym typeface="Symbol" charset="2"/>
            </a:endParaRPr>
          </a:p>
          <a:p>
            <a:pPr lvl="1" eaLnBrk="1" hangingPunct="1"/>
            <a:r>
              <a:rPr lang="en-US" dirty="0" err="1">
                <a:solidFill>
                  <a:srgbClr val="595959"/>
                </a:solidFill>
                <a:sym typeface="Symbol" charset="2"/>
              </a:rPr>
              <a:t>Sharapova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 now </a:t>
            </a:r>
            <a:r>
              <a:rPr lang="en-US" dirty="0" smtClean="0">
                <a:solidFill>
                  <a:srgbClr val="59595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lives in    </a:t>
            </a:r>
            <a:r>
              <a:rPr lang="en-US" dirty="0" smtClean="0">
                <a:solidFill>
                  <a:srgbClr val="595959"/>
                </a:solidFill>
                <a:sym typeface="Symbol" charset="2"/>
              </a:rPr>
              <a:t>   US       southeastern     </a:t>
            </a:r>
            <a:r>
              <a:rPr lang="en-US" dirty="0">
                <a:solidFill>
                  <a:srgbClr val="595959"/>
                </a:solidFill>
                <a:sym typeface="Symbol" charset="2"/>
              </a:rPr>
              <a:t>Florida</a:t>
            </a:r>
          </a:p>
          <a:p>
            <a:pPr eaLnBrk="1" hangingPunct="1"/>
            <a:r>
              <a:rPr lang="en-US" dirty="0">
                <a:sym typeface="Symbol" charset="2"/>
              </a:rPr>
              <a:t>Further complicated in Japanese, with multiple alphabets intermingled</a:t>
            </a:r>
          </a:p>
          <a:p>
            <a:pPr lvl="1" eaLnBrk="1" hangingPunct="1"/>
            <a:r>
              <a:rPr lang="en-US" dirty="0">
                <a:sym typeface="Symbol" charset="2"/>
              </a:rPr>
              <a:t>Dates/amounts in multiple formats</a:t>
            </a:r>
          </a:p>
        </p:txBody>
      </p:sp>
      <p:sp>
        <p:nvSpPr>
          <p:cNvPr id="1255437" name="Text Box 1037"/>
          <p:cNvSpPr txBox="1">
            <a:spLocks noChangeArrowheads="1"/>
          </p:cNvSpPr>
          <p:nvPr/>
        </p:nvSpPr>
        <p:spPr bwMode="auto">
          <a:xfrm>
            <a:off x="381000" y="3638550"/>
            <a:ext cx="830727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  <a:buClr>
                <a:schemeClr val="tx1"/>
              </a:buClr>
              <a:buSzPct val="55000"/>
              <a:buFont typeface="Wingdings" charset="2"/>
              <a:buNone/>
            </a:pPr>
            <a:r>
              <a:rPr lang="ja-JP" altLang="en-US" sz="2100" b="1" i="1" dirty="0"/>
              <a:t>フォーチュン</a:t>
            </a:r>
            <a:r>
              <a:rPr lang="en-US" altLang="ja-JP" sz="2100" b="1" i="1" dirty="0"/>
              <a:t>500</a:t>
            </a:r>
            <a:r>
              <a:rPr lang="ja-JP" altLang="en-US" sz="2100" b="1" i="1" dirty="0"/>
              <a:t>社は情報不足のため時間あた</a:t>
            </a:r>
            <a:r>
              <a:rPr lang="en-US" altLang="ja-JP" sz="2100" b="1" i="1" dirty="0"/>
              <a:t>$500K(</a:t>
            </a:r>
            <a:r>
              <a:rPr lang="ja-JP" altLang="en-US" sz="2100" b="1" i="1" dirty="0"/>
              <a:t>約</a:t>
            </a:r>
            <a:r>
              <a:rPr lang="en-US" altLang="ja-JP" sz="2100" b="1" i="1" dirty="0"/>
              <a:t>6,000</a:t>
            </a:r>
            <a:r>
              <a:rPr lang="ja-JP" altLang="en-US" sz="2100" b="1" i="1" dirty="0"/>
              <a:t>万円</a:t>
            </a:r>
            <a:r>
              <a:rPr lang="en-US" altLang="ja-JP" sz="2100" b="1" i="1" dirty="0"/>
              <a:t>)</a:t>
            </a:r>
            <a:endParaRPr lang="en-US" sz="2100" b="1" i="1" dirty="0"/>
          </a:p>
        </p:txBody>
      </p:sp>
      <p:grpSp>
        <p:nvGrpSpPr>
          <p:cNvPr id="28677" name="Group 1032"/>
          <p:cNvGrpSpPr>
            <a:grpSpLocks/>
          </p:cNvGrpSpPr>
          <p:nvPr/>
        </p:nvGrpSpPr>
        <p:grpSpPr bwMode="auto">
          <a:xfrm>
            <a:off x="1676401" y="4229100"/>
            <a:ext cx="5435600" cy="400050"/>
            <a:chOff x="422" y="3792"/>
            <a:chExt cx="3424" cy="336"/>
          </a:xfrm>
        </p:grpSpPr>
        <p:sp>
          <p:nvSpPr>
            <p:cNvPr id="28691" name="Text Box 1028"/>
            <p:cNvSpPr txBox="1">
              <a:spLocks noChangeArrowheads="1"/>
            </p:cNvSpPr>
            <p:nvPr/>
          </p:nvSpPr>
          <p:spPr bwMode="auto">
            <a:xfrm>
              <a:off x="422" y="3792"/>
              <a:ext cx="722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Katakana</a:t>
              </a:r>
            </a:p>
          </p:txBody>
        </p:sp>
        <p:sp>
          <p:nvSpPr>
            <p:cNvPr id="28692" name="Text Box 1029"/>
            <p:cNvSpPr txBox="1">
              <a:spLocks noChangeArrowheads="1"/>
            </p:cNvSpPr>
            <p:nvPr/>
          </p:nvSpPr>
          <p:spPr bwMode="auto">
            <a:xfrm>
              <a:off x="1499" y="3792"/>
              <a:ext cx="703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alibri"/>
                  <a:cs typeface="Calibri"/>
                </a:rPr>
                <a:t>Hiragana</a:t>
              </a:r>
            </a:p>
          </p:txBody>
        </p:sp>
        <p:sp>
          <p:nvSpPr>
            <p:cNvPr id="28693" name="Text Box 1030"/>
            <p:cNvSpPr txBox="1">
              <a:spLocks noChangeArrowheads="1"/>
            </p:cNvSpPr>
            <p:nvPr/>
          </p:nvSpPr>
          <p:spPr bwMode="auto">
            <a:xfrm>
              <a:off x="2603" y="3792"/>
              <a:ext cx="438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alibri"/>
                  <a:cs typeface="Calibri"/>
                </a:rPr>
                <a:t>Kanji</a:t>
              </a:r>
            </a:p>
          </p:txBody>
        </p:sp>
        <p:sp>
          <p:nvSpPr>
            <p:cNvPr id="28694" name="Text Box 1031"/>
            <p:cNvSpPr txBox="1">
              <a:spLocks noChangeArrowheads="1"/>
            </p:cNvSpPr>
            <p:nvPr/>
          </p:nvSpPr>
          <p:spPr bwMode="auto">
            <a:xfrm>
              <a:off x="3275" y="3792"/>
              <a:ext cx="571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 err="1">
                  <a:latin typeface="Calibri"/>
                  <a:cs typeface="Calibri"/>
                </a:rPr>
                <a:t>Romaji</a:t>
              </a:r>
              <a:endParaRPr lang="en-US" sz="2000" dirty="0">
                <a:latin typeface="Calibri"/>
                <a:cs typeface="Calibri"/>
              </a:endParaRPr>
            </a:p>
          </p:txBody>
        </p:sp>
      </p:grpSp>
      <p:sp>
        <p:nvSpPr>
          <p:cNvPr id="28678" name="Rectangle 1040"/>
          <p:cNvSpPr>
            <a:spLocks noChangeArrowheads="1"/>
          </p:cNvSpPr>
          <p:nvPr/>
        </p:nvSpPr>
        <p:spPr bwMode="auto">
          <a:xfrm>
            <a:off x="914400" y="3600005"/>
            <a:ext cx="14478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79" name="AutoShape 1041"/>
          <p:cNvCxnSpPr>
            <a:cxnSpLocks noChangeShapeType="1"/>
            <a:stCxn id="28691" idx="0"/>
            <a:endCxn id="28678" idx="2"/>
          </p:cNvCxnSpPr>
          <p:nvPr/>
        </p:nvCxnSpPr>
        <p:spPr bwMode="auto">
          <a:xfrm flipH="1" flipV="1">
            <a:off x="1638300" y="4061670"/>
            <a:ext cx="611189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0" name="Rectangle 1044"/>
          <p:cNvSpPr>
            <a:spLocks noChangeArrowheads="1"/>
          </p:cNvSpPr>
          <p:nvPr/>
        </p:nvSpPr>
        <p:spPr bwMode="auto">
          <a:xfrm>
            <a:off x="47244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1" name="AutoShape 1045"/>
          <p:cNvCxnSpPr>
            <a:cxnSpLocks noChangeShapeType="1"/>
            <a:stCxn id="28692" idx="0"/>
            <a:endCxn id="28680" idx="2"/>
          </p:cNvCxnSpPr>
          <p:nvPr/>
        </p:nvCxnSpPr>
        <p:spPr bwMode="auto">
          <a:xfrm flipV="1">
            <a:off x="3944146" y="4061670"/>
            <a:ext cx="1046954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2" name="Rectangle 1046"/>
          <p:cNvSpPr>
            <a:spLocks noChangeArrowheads="1"/>
          </p:cNvSpPr>
          <p:nvPr/>
        </p:nvSpPr>
        <p:spPr bwMode="auto">
          <a:xfrm>
            <a:off x="5257800" y="3600005"/>
            <a:ext cx="533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3" name="AutoShape 1047"/>
          <p:cNvCxnSpPr>
            <a:cxnSpLocks noChangeShapeType="1"/>
            <a:stCxn id="28693" idx="0"/>
            <a:endCxn id="28682" idx="2"/>
          </p:cNvCxnSpPr>
          <p:nvPr/>
        </p:nvCxnSpPr>
        <p:spPr bwMode="auto">
          <a:xfrm flipV="1">
            <a:off x="5486402" y="4061670"/>
            <a:ext cx="38098" cy="16743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8684" name="Rectangle 1048"/>
          <p:cNvSpPr>
            <a:spLocks noChangeArrowheads="1"/>
          </p:cNvSpPr>
          <p:nvPr/>
        </p:nvSpPr>
        <p:spPr bwMode="auto">
          <a:xfrm>
            <a:off x="6934200" y="3569643"/>
            <a:ext cx="228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28685" name="AutoShape 1049"/>
          <p:cNvCxnSpPr>
            <a:cxnSpLocks noChangeShapeType="1"/>
            <a:stCxn id="28694" idx="0"/>
            <a:endCxn id="28684" idx="2"/>
          </p:cNvCxnSpPr>
          <p:nvPr/>
        </p:nvCxnSpPr>
        <p:spPr bwMode="auto">
          <a:xfrm flipV="1">
            <a:off x="6658771" y="4031308"/>
            <a:ext cx="389729" cy="1977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255451" name="Text Box 1051"/>
          <p:cNvSpPr txBox="1">
            <a:spLocks noChangeArrowheads="1"/>
          </p:cNvSpPr>
          <p:nvPr/>
        </p:nvSpPr>
        <p:spPr bwMode="auto">
          <a:xfrm>
            <a:off x="1062038" y="4629150"/>
            <a:ext cx="62020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End-user can express query entirely in hiragana!</a:t>
            </a:r>
          </a:p>
        </p:txBody>
      </p:sp>
    </p:spTree>
    <p:extLst>
      <p:ext uri="{BB962C8B-B14F-4D97-AF65-F5344CB8AC3E}">
        <p14:creationId xmlns:p14="http://schemas.microsoft.com/office/powerpoint/2010/main" val="274567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37" grpId="0"/>
      <p:bldP spid="28678" grpId="0" animBg="1"/>
      <p:bldP spid="28680" grpId="0" animBg="1"/>
      <p:bldP spid="28682" grpId="0" animBg="1"/>
      <p:bldP spid="28684" grpId="0" animBg="1"/>
      <p:bldP spid="12554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</a:t>
            </a:r>
            <a:r>
              <a:rPr lang="en-US" dirty="0" smtClean="0"/>
              <a:t>Tokenization in </a:t>
            </a:r>
            <a:r>
              <a:rPr lang="en-US" dirty="0"/>
              <a:t>Chinese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Also called </a:t>
            </a:r>
            <a:r>
              <a:rPr lang="en-US" b="1" dirty="0" smtClean="0"/>
              <a:t>Word Segmentation</a:t>
            </a:r>
          </a:p>
          <a:p>
            <a:r>
              <a:rPr lang="en-US" dirty="0" smtClean="0"/>
              <a:t>Chinese </a:t>
            </a:r>
            <a:r>
              <a:rPr lang="en-US" dirty="0"/>
              <a:t>w</a:t>
            </a:r>
            <a:r>
              <a:rPr lang="en-US" dirty="0" smtClean="0"/>
              <a:t>ords are composed </a:t>
            </a:r>
            <a:r>
              <a:rPr lang="en-US" dirty="0"/>
              <a:t>of characters</a:t>
            </a:r>
          </a:p>
          <a:p>
            <a:pPr lvl="1"/>
            <a:r>
              <a:rPr lang="en-US" dirty="0"/>
              <a:t>Characters are generally 1 syllable and 1 morpheme.</a:t>
            </a:r>
          </a:p>
          <a:p>
            <a:pPr lvl="1"/>
            <a:r>
              <a:rPr lang="en-US" dirty="0"/>
              <a:t>Average word is 2.4 characters long.</a:t>
            </a:r>
          </a:p>
          <a:p>
            <a:r>
              <a:rPr lang="en-US" dirty="0"/>
              <a:t>Standard </a:t>
            </a:r>
            <a:r>
              <a:rPr lang="en-US" dirty="0" smtClean="0"/>
              <a:t>baseline segmentation </a:t>
            </a:r>
            <a:r>
              <a:rPr lang="en-US" dirty="0"/>
              <a:t>algorithm: </a:t>
            </a:r>
          </a:p>
          <a:p>
            <a:pPr lvl="1"/>
            <a:r>
              <a:rPr lang="en-US" dirty="0"/>
              <a:t>Maximum Matching </a:t>
            </a:r>
            <a:r>
              <a:rPr lang="en-US" dirty="0" smtClean="0"/>
              <a:t> (</a:t>
            </a:r>
            <a:r>
              <a:rPr lang="en-US" dirty="0"/>
              <a:t>also called Greedy)</a:t>
            </a:r>
          </a:p>
        </p:txBody>
      </p:sp>
    </p:spTree>
    <p:extLst>
      <p:ext uri="{BB962C8B-B14F-4D97-AF65-F5344CB8AC3E}">
        <p14:creationId xmlns:p14="http://schemas.microsoft.com/office/powerpoint/2010/main" val="1627273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Matching</a:t>
            </a:r>
            <a:br>
              <a:rPr lang="en-US"/>
            </a:br>
            <a:r>
              <a:rPr lang="en-US"/>
              <a:t>Word Segmentation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33400" indent="-533400"/>
            <a:r>
              <a:rPr lang="en-US"/>
              <a:t>Given a wordlist of Chinese, and a string.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Start a pointer at the beginning of the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Find the longest word in dictionary that matches the string starting at pointer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Move the pointer over the word in string</a:t>
            </a:r>
          </a:p>
          <a:p>
            <a:pPr marL="533400" indent="-533400">
              <a:buClr>
                <a:schemeClr val="tx1"/>
              </a:buClr>
              <a:buFont typeface="Arial" charset="0"/>
              <a:buAutoNum type="arabicParenR"/>
            </a:pPr>
            <a:r>
              <a:rPr lang="en-US"/>
              <a:t>Go to 2</a:t>
            </a:r>
          </a:p>
        </p:txBody>
      </p:sp>
    </p:spTree>
    <p:extLst>
      <p:ext uri="{BB962C8B-B14F-4D97-AF65-F5344CB8AC3E}">
        <p14:creationId xmlns:p14="http://schemas.microsoft.com/office/powerpoint/2010/main" val="51017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171450"/>
            <a:ext cx="7772400" cy="857250"/>
          </a:xfrm>
        </p:spPr>
        <p:txBody>
          <a:bodyPr/>
          <a:lstStyle/>
          <a:p>
            <a:r>
              <a:rPr lang="en-US" dirty="0" smtClean="0"/>
              <a:t>Max-match segmentation illustration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990600"/>
            <a:ext cx="8763000" cy="4152900"/>
          </a:xfrm>
        </p:spPr>
        <p:txBody>
          <a:bodyPr/>
          <a:lstStyle/>
          <a:p>
            <a:r>
              <a:rPr lang="en-US" sz="2800" dirty="0" err="1" smtClean="0"/>
              <a:t>Thecat</a:t>
            </a:r>
            <a:r>
              <a:rPr lang="en-US" sz="2800" dirty="0" err="1"/>
              <a:t>i</a:t>
            </a:r>
            <a:r>
              <a:rPr lang="en-US" sz="2800" dirty="0" err="1" smtClean="0"/>
              <a:t>nthehat</a:t>
            </a:r>
            <a:endParaRPr lang="en-US" sz="2800" dirty="0" smtClean="0"/>
          </a:p>
          <a:p>
            <a:r>
              <a:rPr lang="en-US" sz="2800" dirty="0" err="1" smtClean="0"/>
              <a:t>Thetabledownthere</a:t>
            </a:r>
            <a:endParaRPr lang="en-US" sz="2800" dirty="0" smtClean="0"/>
          </a:p>
          <a:p>
            <a:endParaRPr lang="en-US" dirty="0" smtClean="0"/>
          </a:p>
          <a:p>
            <a:r>
              <a:rPr lang="en-US" dirty="0" smtClean="0"/>
              <a:t>Doesn’t </a:t>
            </a:r>
            <a:r>
              <a:rPr lang="en-US" dirty="0"/>
              <a:t>generally work in </a:t>
            </a:r>
            <a:r>
              <a:rPr lang="en-US" dirty="0" smtClean="0"/>
              <a:t>English</a:t>
            </a:r>
            <a:r>
              <a:rPr lang="en-US" dirty="0"/>
              <a:t>!</a:t>
            </a:r>
          </a:p>
          <a:p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works astonishingly well in Chinese</a:t>
            </a: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莎拉波娃现在居住在美国东南部的佛罗里达。</a:t>
            </a:r>
            <a:endParaRPr lang="en-US" altLang="ja-JP" dirty="0">
              <a:cs typeface="ＭＳ Ｐゴシック" charset="-128"/>
              <a:sym typeface="Symbol" charset="2"/>
            </a:endParaRPr>
          </a:p>
          <a:p>
            <a:pPr lvl="1" eaLnBrk="1" hangingPunct="1"/>
            <a:r>
              <a:rPr lang="ja-JP" altLang="en-US" dirty="0">
                <a:cs typeface="ＭＳ Ｐゴシック" charset="-128"/>
                <a:sym typeface="Symbol" charset="2"/>
              </a:rPr>
              <a:t>莎拉波娃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现在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居住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在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美国</a:t>
            </a:r>
            <a:r>
              <a:rPr lang="en-US" altLang="ja-JP" dirty="0">
                <a:cs typeface="ＭＳ Ｐゴシック" charset="-128"/>
                <a:sym typeface="Symbol" charset="2"/>
              </a:rPr>
              <a:t>   </a:t>
            </a:r>
            <a:r>
              <a:rPr lang="ja-JP" altLang="en-US" dirty="0">
                <a:cs typeface="ＭＳ Ｐゴシック" charset="-128"/>
                <a:sym typeface="Symbol" charset="2"/>
              </a:rPr>
              <a:t>东南部</a:t>
            </a:r>
            <a:r>
              <a:rPr lang="en-US" altLang="ja-JP" dirty="0">
                <a:cs typeface="ＭＳ Ｐゴシック" charset="-128"/>
                <a:sym typeface="Symbol" charset="2"/>
              </a:rPr>
              <a:t>     </a:t>
            </a:r>
            <a:r>
              <a:rPr lang="ja-JP" altLang="en-US" dirty="0">
                <a:cs typeface="ＭＳ Ｐゴシック" charset="-128"/>
                <a:sym typeface="Symbol" charset="2"/>
              </a:rPr>
              <a:t>的</a:t>
            </a:r>
            <a:r>
              <a:rPr lang="en-US" altLang="ja-JP" dirty="0">
                <a:cs typeface="ＭＳ Ｐゴシック" charset="-128"/>
                <a:sym typeface="Symbol" charset="2"/>
              </a:rPr>
              <a:t>  </a:t>
            </a:r>
            <a:r>
              <a:rPr lang="ja-JP" altLang="en-US" dirty="0">
                <a:cs typeface="ＭＳ Ｐゴシック" charset="-128"/>
                <a:sym typeface="Symbol" charset="2"/>
              </a:rPr>
              <a:t>佛罗里达</a:t>
            </a:r>
            <a:endParaRPr lang="en-US" altLang="ja-JP" sz="2400" dirty="0"/>
          </a:p>
          <a:p>
            <a:r>
              <a:rPr lang="en-US" dirty="0" smtClean="0"/>
              <a:t>Modern probabilistic segmentation </a:t>
            </a:r>
            <a:r>
              <a:rPr lang="en-US" dirty="0"/>
              <a:t>algorithms </a:t>
            </a:r>
            <a:r>
              <a:rPr lang="en-US" dirty="0" smtClean="0"/>
              <a:t>even better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953000" y="15049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the table down </a:t>
            </a:r>
            <a:r>
              <a:rPr lang="en-US" sz="2000" dirty="0" smtClean="0"/>
              <a:t>there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1047750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 smtClean="0"/>
              <a:t>the cat in the hat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953000" y="1962150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/>
              <a:t>t</a:t>
            </a:r>
            <a:r>
              <a:rPr lang="en-US" sz="2000" dirty="0" smtClean="0"/>
              <a:t>heta bled own there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5100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2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648200" cy="1905000"/>
          </a:xfrm>
        </p:spPr>
        <p:txBody>
          <a:bodyPr/>
          <a:lstStyle/>
          <a:p>
            <a:r>
              <a:rPr lang="en-US" sz="4400" dirty="0" smtClean="0"/>
              <a:t>Basic Text Processing</a:t>
            </a:r>
            <a:endParaRPr lang="en-US" sz="4400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A4001D"/>
                </a:solidFill>
                <a:latin typeface="Calibri" charset="0"/>
              </a:rPr>
              <a:t>Word </a:t>
            </a:r>
            <a:r>
              <a:rPr lang="en-US" sz="3600" dirty="0">
                <a:solidFill>
                  <a:srgbClr val="A4001D"/>
                </a:solidFill>
                <a:latin typeface="Calibri" charset="0"/>
              </a:rPr>
              <a:t>tokenization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3862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6914"/>
            <a:ext cx="7772400" cy="857250"/>
          </a:xfrm>
        </p:spPr>
        <p:txBody>
          <a:bodyPr/>
          <a:lstStyle/>
          <a:p>
            <a:r>
              <a:rPr lang="en-US" dirty="0" smtClean="0"/>
              <a:t>Text Normalization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971550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smtClean="0"/>
              <a:t>Every NLP task needs to do text normalization: 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Segmenting/tokenizing words in running text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Normalizing word formats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dirty="0" smtClean="0"/>
              <a:t>Segmenting sentences in running text</a:t>
            </a:r>
            <a:endParaRPr lang="en-US" sz="3200" b="1" dirty="0" smtClean="0"/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b="1" dirty="0">
              <a:latin typeface="Courier" charset="0"/>
            </a:endParaRP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6790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words?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I do uh main- mainly business data processing</a:t>
            </a:r>
          </a:p>
          <a:p>
            <a:pPr lvl="1"/>
            <a:r>
              <a:rPr lang="en-US" sz="2400" dirty="0" smtClean="0"/>
              <a:t>Fragments, filled pauses</a:t>
            </a:r>
            <a:endParaRPr lang="en-US" sz="2400" dirty="0"/>
          </a:p>
          <a:p>
            <a:r>
              <a:rPr lang="en-US" sz="2800" dirty="0" smtClean="0"/>
              <a:t>Seuss’s </a:t>
            </a:r>
            <a:r>
              <a:rPr lang="en-US" sz="2800" dirty="0" smtClean="0">
                <a:solidFill>
                  <a:srgbClr val="FF0000"/>
                </a:solidFill>
              </a:rPr>
              <a:t>cat </a:t>
            </a:r>
            <a:r>
              <a:rPr lang="en-US" sz="2800" dirty="0" smtClean="0"/>
              <a:t>in the hat is different from other</a:t>
            </a:r>
            <a:r>
              <a:rPr lang="en-US" sz="2800" dirty="0" smtClean="0">
                <a:solidFill>
                  <a:srgbClr val="FF0000"/>
                </a:solidFill>
              </a:rPr>
              <a:t> cats! </a:t>
            </a:r>
            <a:endParaRPr lang="en-US" sz="2800" dirty="0"/>
          </a:p>
          <a:p>
            <a:pPr lvl="1"/>
            <a:r>
              <a:rPr lang="en-US" sz="2400" b="1" dirty="0" smtClean="0"/>
              <a:t>Lemma</a:t>
            </a:r>
            <a:r>
              <a:rPr lang="en-US" sz="2400" dirty="0"/>
              <a:t>: </a:t>
            </a:r>
            <a:r>
              <a:rPr lang="en-US" sz="2400" dirty="0" smtClean="0"/>
              <a:t>same </a:t>
            </a:r>
            <a:r>
              <a:rPr lang="en-US" sz="2400" dirty="0"/>
              <a:t>stem, </a:t>
            </a:r>
            <a:r>
              <a:rPr lang="en-US" sz="2400" dirty="0" smtClean="0"/>
              <a:t>part </a:t>
            </a:r>
            <a:r>
              <a:rPr lang="en-US" sz="2400" dirty="0"/>
              <a:t>of speech, </a:t>
            </a:r>
            <a:r>
              <a:rPr lang="en-US" sz="2400" dirty="0" smtClean="0"/>
              <a:t>rough word </a:t>
            </a:r>
            <a:r>
              <a:rPr lang="en-US" sz="2400" dirty="0"/>
              <a:t>sense</a:t>
            </a:r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 </a:t>
            </a:r>
            <a:r>
              <a:rPr lang="en-US" sz="2000" dirty="0"/>
              <a:t>= same lemma</a:t>
            </a:r>
          </a:p>
          <a:p>
            <a:pPr lvl="1"/>
            <a:r>
              <a:rPr lang="en-US" sz="2400" b="1" dirty="0" err="1"/>
              <a:t>Wordform</a:t>
            </a:r>
            <a:r>
              <a:rPr lang="en-US" sz="2400" dirty="0"/>
              <a:t>: the full inflected surface </a:t>
            </a:r>
            <a:r>
              <a:rPr lang="en-US" sz="2400" dirty="0" smtClean="0"/>
              <a:t>form</a:t>
            </a:r>
            <a:endParaRPr lang="en-US" sz="2400" dirty="0"/>
          </a:p>
          <a:p>
            <a:pPr lvl="2"/>
            <a:r>
              <a:rPr lang="en-US" sz="2000" dirty="0" smtClean="0">
                <a:solidFill>
                  <a:srgbClr val="FF0000"/>
                </a:solidFill>
              </a:rPr>
              <a:t>cat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cats </a:t>
            </a:r>
            <a:r>
              <a:rPr lang="en-US" sz="2000" dirty="0"/>
              <a:t>= different </a:t>
            </a:r>
            <a:r>
              <a:rPr lang="en-US" sz="2000" dirty="0" err="1" smtClean="0"/>
              <a:t>wordforms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791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14450"/>
            <a:ext cx="85344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they lay back on the San Francisco grass and looked at the stars and </a:t>
            </a:r>
            <a:r>
              <a:rPr lang="en-US" sz="2200" dirty="0" smtClean="0">
                <a:solidFill>
                  <a:srgbClr val="FF0000"/>
                </a:solidFill>
              </a:rPr>
              <a:t>their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Type</a:t>
            </a:r>
            <a:r>
              <a:rPr lang="en-US" dirty="0" smtClean="0">
                <a:solidFill>
                  <a:srgbClr val="000000"/>
                </a:solidFill>
              </a:rPr>
              <a:t>: an element of the vocabulary.</a:t>
            </a:r>
            <a:endParaRPr lang="en-US" b="1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Token</a:t>
            </a:r>
            <a:r>
              <a:rPr lang="en-US" dirty="0" smtClean="0">
                <a:solidFill>
                  <a:srgbClr val="000000"/>
                </a:solidFill>
              </a:rPr>
              <a:t>: an instance of that type in running text.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/>
              <a:t>How many?</a:t>
            </a:r>
          </a:p>
          <a:p>
            <a:pPr lvl="1"/>
            <a:r>
              <a:rPr lang="en-US" dirty="0" smtClean="0"/>
              <a:t>15 </a:t>
            </a:r>
            <a:r>
              <a:rPr lang="en-US" dirty="0"/>
              <a:t>tokens (or 14)</a:t>
            </a:r>
          </a:p>
          <a:p>
            <a:pPr lvl="1"/>
            <a:r>
              <a:rPr lang="en-US" dirty="0"/>
              <a:t>13 types (or 12) (or 11?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5226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words?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28750"/>
            <a:ext cx="8458200" cy="3886200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 smtClean="0"/>
              <a:t>N</a:t>
            </a:r>
            <a:r>
              <a:rPr lang="en-US" dirty="0" smtClean="0"/>
              <a:t> = number of tokens</a:t>
            </a:r>
          </a:p>
          <a:p>
            <a:pPr marL="0" indent="0">
              <a:buNone/>
            </a:pPr>
            <a:r>
              <a:rPr lang="en-US" b="1" i="1" dirty="0" smtClean="0"/>
              <a:t>V</a:t>
            </a:r>
            <a:r>
              <a:rPr lang="en-US" dirty="0" smtClean="0"/>
              <a:t> = vocabulary = set of types</a:t>
            </a:r>
          </a:p>
          <a:p>
            <a:pPr marL="457200" lvl="1" indent="0">
              <a:buNone/>
            </a:pPr>
            <a:r>
              <a:rPr lang="en-US" sz="1800" dirty="0" smtClean="0"/>
              <a:t>|</a:t>
            </a:r>
            <a:r>
              <a:rPr lang="en-US" sz="1800" i="1" dirty="0" smtClean="0"/>
              <a:t>V</a:t>
            </a:r>
            <a:r>
              <a:rPr lang="en-US" sz="1800" dirty="0" smtClean="0"/>
              <a:t>|</a:t>
            </a:r>
            <a:r>
              <a:rPr lang="en-US" sz="1800" i="1" dirty="0" smtClean="0"/>
              <a:t> </a:t>
            </a:r>
            <a:r>
              <a:rPr lang="en-US" sz="1800" dirty="0" smtClean="0"/>
              <a:t>is the size of the vocabulary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89096"/>
              </p:ext>
            </p:extLst>
          </p:nvPr>
        </p:nvGraphicFramePr>
        <p:xfrm>
          <a:off x="838200" y="2952750"/>
          <a:ext cx="70104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/>
                <a:gridCol w="2336800"/>
                <a:gridCol w="2336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Tokens = 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Types = |V|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Switchboard phone</a:t>
                      </a:r>
                      <a:r>
                        <a:rPr lang="en-US" baseline="0" dirty="0" smtClean="0"/>
                        <a:t> conversations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 million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r>
                        <a:rPr lang="en-US" baseline="0" dirty="0" smtClean="0"/>
                        <a:t> thousand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Shakespeare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884,000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r>
                        <a:rPr lang="en-US" baseline="0" dirty="0" smtClean="0"/>
                        <a:t> thousand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Google N-grams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trillion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 million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95800" y="1657350"/>
            <a:ext cx="43201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Church and Gale (1990)</a:t>
            </a:r>
            <a:r>
              <a:rPr lang="en-US" dirty="0" smtClean="0">
                <a:latin typeface="Calibri"/>
                <a:cs typeface="Calibri"/>
              </a:rPr>
              <a:t>: </a:t>
            </a:r>
            <a:r>
              <a:rPr lang="en-US" dirty="0">
                <a:latin typeface="Calibri"/>
                <a:cs typeface="Calibri"/>
              </a:rPr>
              <a:t>|V| </a:t>
            </a:r>
            <a:r>
              <a:rPr lang="en-US" dirty="0" smtClean="0">
                <a:latin typeface="Calibri"/>
                <a:cs typeface="Calibri"/>
              </a:rPr>
              <a:t>&gt; </a:t>
            </a:r>
            <a:r>
              <a:rPr lang="en-US" dirty="0">
                <a:latin typeface="Calibri"/>
                <a:cs typeface="Calibri"/>
              </a:rPr>
              <a:t>O</a:t>
            </a:r>
            <a:r>
              <a:rPr lang="en-US" dirty="0" smtClean="0">
                <a:latin typeface="Calibri"/>
                <a:cs typeface="Calibri"/>
              </a:rPr>
              <a:t>(N</a:t>
            </a:r>
            <a:r>
              <a:rPr lang="en-US" baseline="30000" dirty="0" smtClean="0">
                <a:latin typeface="Calibri"/>
                <a:cs typeface="Calibri"/>
              </a:rPr>
              <a:t>½</a:t>
            </a:r>
            <a:r>
              <a:rPr lang="en-US" dirty="0" smtClean="0">
                <a:latin typeface="Calibri"/>
                <a:cs typeface="Calibri"/>
              </a:rPr>
              <a:t>)</a:t>
            </a:r>
            <a:endParaRPr lang="en-US" dirty="0">
              <a:latin typeface="Calibri"/>
              <a:cs typeface="Calibri"/>
            </a:endParaRP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8335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Tokenization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/>
          <a:lstStyle/>
          <a:p>
            <a:r>
              <a:rPr lang="en-US" dirty="0" smtClean="0"/>
              <a:t>(Inspired by Ken Church’s UNIX for Poets.)</a:t>
            </a:r>
          </a:p>
          <a:p>
            <a:r>
              <a:rPr lang="en-US" dirty="0" smtClean="0"/>
              <a:t>Given a text file, output the word tokens and their frequencies</a:t>
            </a:r>
            <a:endParaRPr lang="en-US" dirty="0"/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tr 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</a:t>
            </a:r>
            <a:r>
              <a:rPr lang="fr-FR" sz="2000" dirty="0" smtClean="0">
                <a:latin typeface="Courier"/>
                <a:cs typeface="Courier"/>
              </a:rPr>
              <a:t>\n’ </a:t>
            </a:r>
            <a:r>
              <a:rPr lang="fr-FR" sz="2000" dirty="0">
                <a:latin typeface="Courier"/>
                <a:cs typeface="Courier"/>
              </a:rPr>
              <a:t>&lt; </a:t>
            </a:r>
            <a:r>
              <a:rPr lang="fr-FR" sz="2000" dirty="0" err="1" smtClean="0">
                <a:latin typeface="Courier"/>
                <a:cs typeface="Courier"/>
              </a:rPr>
              <a:t>shakes.txt</a:t>
            </a:r>
            <a:r>
              <a:rPr lang="fr-FR" sz="2000" dirty="0" smtClean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r>
              <a:rPr lang="fr-FR" sz="2000" dirty="0">
                <a:latin typeface="Courier"/>
                <a:cs typeface="Courier"/>
              </a:rPr>
              <a:t> </a:t>
            </a:r>
            <a:r>
              <a:rPr lang="fr-FR" sz="2000" dirty="0" smtClean="0">
                <a:latin typeface="Courier"/>
                <a:cs typeface="Courier"/>
              </a:rPr>
              <a:t>    | </a:t>
            </a:r>
            <a:r>
              <a:rPr lang="en-US" sz="2000" dirty="0" smtClean="0">
                <a:latin typeface="Courier"/>
                <a:cs typeface="Courier"/>
              </a:rPr>
              <a:t>sort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| </a:t>
            </a:r>
            <a:r>
              <a:rPr lang="en-US" sz="2000" dirty="0" err="1" smtClean="0">
                <a:latin typeface="Courier"/>
                <a:cs typeface="Courier"/>
              </a:rPr>
              <a:t>uniq</a:t>
            </a:r>
            <a:r>
              <a:rPr lang="en-US" sz="2000" dirty="0" smtClean="0">
                <a:latin typeface="Courier"/>
                <a:cs typeface="Courier"/>
              </a:rPr>
              <a:t> –c </a:t>
            </a:r>
          </a:p>
          <a:p>
            <a:pPr marL="0" indent="0"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1945 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72 AARON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19 ABBESS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5 </a:t>
            </a:r>
            <a:r>
              <a:rPr lang="en-US" sz="1400" dirty="0" smtClean="0">
                <a:latin typeface="Courier"/>
                <a:cs typeface="Courier"/>
              </a:rPr>
              <a:t>ABBOT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... ...</a:t>
            </a:r>
          </a:p>
          <a:p>
            <a:pPr marL="0" indent="0">
              <a:buNone/>
            </a:pPr>
            <a:r>
              <a:rPr lang="it-IT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3543062"/>
            <a:ext cx="115432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25 Aaron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6 </a:t>
            </a:r>
            <a:r>
              <a:rPr lang="it-IT" sz="1400" dirty="0">
                <a:latin typeface="Courier"/>
                <a:cs typeface="Courier"/>
              </a:rPr>
              <a:t>Abate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1 </a:t>
            </a:r>
            <a:r>
              <a:rPr lang="it-IT" sz="1400" dirty="0" err="1" smtClean="0">
                <a:latin typeface="Courier"/>
                <a:cs typeface="Courier"/>
              </a:rPr>
              <a:t>Abates</a:t>
            </a:r>
            <a:endParaRPr lang="it-IT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1400" dirty="0" smtClean="0">
                <a:latin typeface="Courier"/>
                <a:cs typeface="Courier"/>
              </a:rPr>
              <a:t> 5 </a:t>
            </a:r>
            <a:r>
              <a:rPr lang="it-IT" sz="1400" dirty="0" err="1">
                <a:latin typeface="Courier"/>
                <a:cs typeface="Courier"/>
              </a:rPr>
              <a:t>Abbess</a:t>
            </a:r>
            <a:endParaRPr lang="it-IT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6 </a:t>
            </a:r>
            <a:r>
              <a:rPr lang="it-IT" sz="1400" dirty="0">
                <a:latin typeface="Courier"/>
                <a:cs typeface="Courier"/>
              </a:rPr>
              <a:t>Abbey</a:t>
            </a:r>
          </a:p>
          <a:p>
            <a:pPr marL="0" indent="0">
              <a:buNone/>
            </a:pPr>
            <a:r>
              <a:rPr lang="it-IT" sz="1400" dirty="0">
                <a:latin typeface="Courier"/>
                <a:cs typeface="Courier"/>
              </a:rPr>
              <a:t> </a:t>
            </a:r>
            <a:r>
              <a:rPr lang="it-IT" sz="1400" dirty="0" smtClean="0">
                <a:latin typeface="Courier"/>
                <a:cs typeface="Courier"/>
              </a:rPr>
              <a:t>3 Abbot</a:t>
            </a:r>
            <a:endParaRPr lang="en-US" sz="1400" dirty="0">
              <a:latin typeface="+mn-lt"/>
            </a:endParaRPr>
          </a:p>
          <a:p>
            <a:pPr marL="0" indent="0">
              <a:buNone/>
            </a:pPr>
            <a:r>
              <a:rPr lang="en-US" sz="1400" dirty="0" smtClean="0">
                <a:latin typeface="+mn-lt"/>
                <a:cs typeface="Courier"/>
              </a:rPr>
              <a:t>....   …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15000" y="2266950"/>
            <a:ext cx="34290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Change all non-alpha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to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 newlines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67000" y="2647950"/>
            <a:ext cx="27432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Sort in alphabetical order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8000" y="3028950"/>
            <a:ext cx="2971800" cy="304800"/>
          </a:xfrm>
          <a:prstGeom prst="rect">
            <a:avLst/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latin typeface="Lucida Sans" pitchFamily="-65" charset="0"/>
              </a:rPr>
              <a:t>Merge and count each type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6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first step: tokenizing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"/>
                <a:cs typeface="Courier"/>
              </a:rPr>
              <a:t>tr </a:t>
            </a:r>
            <a:r>
              <a:rPr lang="fr-FR" sz="2000" dirty="0">
                <a:latin typeface="Courier"/>
                <a:cs typeface="Courier"/>
              </a:rPr>
              <a:t>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</a:t>
            </a:r>
            <a:r>
              <a:rPr lang="fr-FR" sz="2000" dirty="0" smtClean="0">
                <a:latin typeface="Courier"/>
                <a:cs typeface="Courier"/>
              </a:rPr>
              <a:t>\n’ </a:t>
            </a:r>
            <a:r>
              <a:rPr lang="fr-FR" sz="2000" dirty="0">
                <a:latin typeface="Courier"/>
                <a:cs typeface="Courier"/>
              </a:rPr>
              <a:t>&lt; </a:t>
            </a:r>
            <a:r>
              <a:rPr lang="fr-FR" sz="2000" dirty="0" err="1" smtClean="0">
                <a:latin typeface="Courier"/>
                <a:cs typeface="Courier"/>
              </a:rPr>
              <a:t>shakes.txt</a:t>
            </a:r>
            <a:r>
              <a:rPr lang="fr-FR" sz="2000" dirty="0" smtClean="0">
                <a:latin typeface="Courier"/>
                <a:cs typeface="Courier"/>
              </a:rPr>
              <a:t> | </a:t>
            </a:r>
            <a:r>
              <a:rPr lang="fr-FR" sz="2000" dirty="0" err="1" smtClean="0">
                <a:latin typeface="Courier"/>
                <a:cs typeface="Courier"/>
              </a:rPr>
              <a:t>head</a:t>
            </a:r>
            <a:endParaRPr lang="fr-FR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smtClean="0">
                <a:latin typeface="Courier"/>
                <a:cs typeface="Courier"/>
              </a:rPr>
              <a:t>THE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SONNETS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by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William</a:t>
            </a:r>
          </a:p>
          <a:p>
            <a:pPr marL="0" indent="0">
              <a:buNone/>
            </a:pPr>
            <a:r>
              <a:rPr lang="fr-FR" sz="1400" dirty="0">
                <a:latin typeface="Courier"/>
                <a:cs typeface="Courier"/>
              </a:rPr>
              <a:t>Shakespeare</a:t>
            </a: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From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fairest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r-FR" sz="1400" dirty="0" err="1">
                <a:latin typeface="Courier"/>
                <a:cs typeface="Courier"/>
              </a:rPr>
              <a:t>creatures</a:t>
            </a:r>
            <a:endParaRPr lang="fr-FR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W</a:t>
            </a:r>
            <a:r>
              <a:rPr lang="fr-FR" sz="1400" dirty="0" smtClean="0">
                <a:latin typeface="Courier"/>
                <a:cs typeface="Courier"/>
              </a:rPr>
              <a:t>e</a:t>
            </a:r>
          </a:p>
          <a:p>
            <a:pPr marL="0" indent="0">
              <a:buNone/>
            </a:pPr>
            <a:r>
              <a:rPr lang="fr-FR" sz="1400" dirty="0" smtClean="0">
                <a:latin typeface="Courier"/>
                <a:cs typeface="Courier"/>
              </a:rPr>
              <a:t>...</a:t>
            </a:r>
            <a:r>
              <a:rPr lang="it-IT" sz="1000" dirty="0" smtClean="0">
                <a:latin typeface="Courier"/>
                <a:cs typeface="Courier"/>
              </a:rPr>
              <a:t> </a:t>
            </a:r>
            <a:r>
              <a:rPr lang="en-US" sz="1000" dirty="0" smtClean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8748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second step: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smtClean="0">
                <a:latin typeface="Courier"/>
                <a:cs typeface="Courier"/>
              </a:rPr>
              <a:t>tr </a:t>
            </a:r>
            <a:r>
              <a:rPr lang="fr-FR" sz="2000" dirty="0">
                <a:latin typeface="Courier"/>
                <a:cs typeface="Courier"/>
              </a:rPr>
              <a:t>-</a:t>
            </a:r>
            <a:r>
              <a:rPr lang="fr-FR" sz="2000" dirty="0" err="1">
                <a:latin typeface="Courier"/>
                <a:cs typeface="Courier"/>
              </a:rPr>
              <a:t>sc</a:t>
            </a:r>
            <a:r>
              <a:rPr lang="fr-FR" sz="2000" dirty="0">
                <a:latin typeface="Courier"/>
                <a:cs typeface="Courier"/>
              </a:rPr>
              <a:t> ’A-</a:t>
            </a:r>
            <a:r>
              <a:rPr lang="fr-FR" sz="2000" dirty="0" err="1">
                <a:latin typeface="Courier"/>
                <a:cs typeface="Courier"/>
              </a:rPr>
              <a:t>Za</a:t>
            </a:r>
            <a:r>
              <a:rPr lang="fr-FR" sz="2000" dirty="0">
                <a:latin typeface="Courier"/>
                <a:cs typeface="Courier"/>
              </a:rPr>
              <a:t>-z’ ’</a:t>
            </a:r>
            <a:r>
              <a:rPr lang="fr-FR" sz="2000" dirty="0" smtClean="0">
                <a:latin typeface="Courier"/>
                <a:cs typeface="Courier"/>
              </a:rPr>
              <a:t>\n’ </a:t>
            </a:r>
            <a:r>
              <a:rPr lang="fr-FR" sz="2000" dirty="0">
                <a:latin typeface="Courier"/>
                <a:cs typeface="Courier"/>
              </a:rPr>
              <a:t>&lt; </a:t>
            </a:r>
            <a:r>
              <a:rPr lang="fr-FR" sz="2000" dirty="0" err="1" smtClean="0">
                <a:latin typeface="Courier"/>
                <a:cs typeface="Courier"/>
              </a:rPr>
              <a:t>shakes.txt</a:t>
            </a:r>
            <a:r>
              <a:rPr lang="fr-FR" sz="2000" dirty="0" smtClean="0">
                <a:latin typeface="Courier"/>
                <a:cs typeface="Courier"/>
              </a:rPr>
              <a:t> | sort | </a:t>
            </a:r>
            <a:r>
              <a:rPr lang="fr-FR" sz="2000" dirty="0" err="1" smtClean="0">
                <a:latin typeface="Courier"/>
                <a:cs typeface="Courier"/>
              </a:rPr>
              <a:t>head</a:t>
            </a:r>
            <a:endParaRPr lang="fr-FR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fr-FR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A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...</a:t>
            </a:r>
            <a:r>
              <a:rPr lang="en-US" sz="1000" dirty="0" smtClean="0">
                <a:latin typeface="Courier"/>
                <a:cs typeface="Courier"/>
              </a:rPr>
              <a:t>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5960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More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23950"/>
            <a:ext cx="8763000" cy="3333750"/>
          </a:xfrm>
        </p:spPr>
        <p:txBody>
          <a:bodyPr/>
          <a:lstStyle/>
          <a:p>
            <a:r>
              <a:rPr lang="en-US" dirty="0" smtClean="0"/>
              <a:t>Merging upper and lower case</a:t>
            </a: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tr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‘A-Z’ ‘a-z</a:t>
            </a:r>
            <a:r>
              <a:rPr lang="fr-FR" sz="1600" dirty="0">
                <a:latin typeface="Courier"/>
                <a:cs typeface="Courier"/>
              </a:rPr>
              <a:t>’ &lt; </a:t>
            </a:r>
            <a:r>
              <a:rPr lang="fr-FR" sz="1600" dirty="0" err="1">
                <a:latin typeface="Courier"/>
                <a:cs typeface="Courier"/>
              </a:rPr>
              <a:t>shakes.txt</a:t>
            </a:r>
            <a:r>
              <a:rPr lang="fr-FR" sz="1600" dirty="0">
                <a:latin typeface="Courier"/>
                <a:cs typeface="Courier"/>
              </a:rPr>
              <a:t> | tr </a:t>
            </a:r>
            <a:r>
              <a:rPr lang="en-US" sz="1600" dirty="0">
                <a:latin typeface="Courier"/>
                <a:cs typeface="Courier"/>
              </a:rPr>
              <a:t>–</a:t>
            </a:r>
            <a:r>
              <a:rPr lang="fr-FR" sz="1600" dirty="0" err="1">
                <a:latin typeface="Courier"/>
                <a:cs typeface="Courier"/>
              </a:rPr>
              <a:t>sc</a:t>
            </a:r>
            <a:r>
              <a:rPr lang="fr-FR" sz="1600" dirty="0">
                <a:latin typeface="Courier"/>
                <a:cs typeface="Courier"/>
              </a:rPr>
              <a:t> ‘A-</a:t>
            </a:r>
            <a:r>
              <a:rPr lang="fr-FR" sz="1600" dirty="0" err="1">
                <a:latin typeface="Courier"/>
                <a:cs typeface="Courier"/>
              </a:rPr>
              <a:t>Za</a:t>
            </a:r>
            <a:r>
              <a:rPr lang="fr-FR" sz="1600" dirty="0">
                <a:latin typeface="Courier"/>
                <a:cs typeface="Courier"/>
              </a:rPr>
              <a:t>-z’ ‘\n’ | sort | </a:t>
            </a:r>
            <a:r>
              <a:rPr lang="fr-FR" sz="1600" dirty="0" err="1">
                <a:latin typeface="Courier"/>
                <a:cs typeface="Courier"/>
              </a:rPr>
              <a:t>uniq</a:t>
            </a:r>
            <a:r>
              <a:rPr lang="fr-FR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–</a:t>
            </a:r>
            <a:r>
              <a:rPr lang="fr-FR" sz="1600" dirty="0">
                <a:latin typeface="Courier"/>
                <a:cs typeface="Courier"/>
              </a:rPr>
              <a:t>c </a:t>
            </a:r>
            <a:endParaRPr lang="en-US" dirty="0"/>
          </a:p>
          <a:p>
            <a:r>
              <a:rPr lang="en-US" dirty="0" smtClean="0"/>
              <a:t>Sorting the counts</a:t>
            </a:r>
            <a:endParaRPr lang="en-US" dirty="0"/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tr</a:t>
            </a:r>
            <a:r>
              <a:rPr lang="en-US" sz="1400" dirty="0">
                <a:latin typeface="Courier"/>
                <a:cs typeface="Courier"/>
              </a:rPr>
              <a:t> ‘A-Z’ ‘a-z</a:t>
            </a:r>
            <a:r>
              <a:rPr lang="fr-FR" sz="1400" dirty="0">
                <a:latin typeface="Courier"/>
                <a:cs typeface="Courier"/>
              </a:rPr>
              <a:t>’ &lt; </a:t>
            </a:r>
            <a:r>
              <a:rPr lang="fr-FR" sz="1400" dirty="0" err="1">
                <a:latin typeface="Courier"/>
                <a:cs typeface="Courier"/>
              </a:rPr>
              <a:t>shakes.txt</a:t>
            </a:r>
            <a:r>
              <a:rPr lang="fr-FR" sz="1400" dirty="0">
                <a:latin typeface="Courier"/>
                <a:cs typeface="Courier"/>
              </a:rPr>
              <a:t> | tr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 err="1">
                <a:latin typeface="Courier"/>
                <a:cs typeface="Courier"/>
              </a:rPr>
              <a:t>sc</a:t>
            </a:r>
            <a:r>
              <a:rPr lang="fr-FR" sz="1400" dirty="0">
                <a:latin typeface="Courier"/>
                <a:cs typeface="Courier"/>
              </a:rPr>
              <a:t> ‘A-</a:t>
            </a:r>
            <a:r>
              <a:rPr lang="fr-FR" sz="1400" dirty="0" err="1">
                <a:latin typeface="Courier"/>
                <a:cs typeface="Courier"/>
              </a:rPr>
              <a:t>Za</a:t>
            </a:r>
            <a:r>
              <a:rPr lang="fr-FR" sz="1400" dirty="0">
                <a:latin typeface="Courier"/>
                <a:cs typeface="Courier"/>
              </a:rPr>
              <a:t>-z’ ‘\n’ | sort | </a:t>
            </a:r>
            <a:r>
              <a:rPr lang="fr-FR" sz="1400" dirty="0" err="1">
                <a:latin typeface="Courier"/>
                <a:cs typeface="Courier"/>
              </a:rPr>
              <a:t>uniq</a:t>
            </a:r>
            <a:r>
              <a:rPr lang="fr-FR" sz="1400" dirty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–</a:t>
            </a:r>
            <a:r>
              <a:rPr lang="fr-FR" sz="1400" dirty="0">
                <a:latin typeface="Courier"/>
                <a:cs typeface="Courier"/>
              </a:rPr>
              <a:t>c </a:t>
            </a:r>
            <a:r>
              <a:rPr lang="fr-FR" sz="1400" dirty="0" smtClean="0">
                <a:latin typeface="Courier"/>
                <a:cs typeface="Courier"/>
              </a:rPr>
              <a:t>| sort </a:t>
            </a:r>
            <a:r>
              <a:rPr lang="en-US" sz="1400" dirty="0" smtClean="0">
                <a:latin typeface="Courier"/>
                <a:cs typeface="Courier"/>
              </a:rPr>
              <a:t>–</a:t>
            </a:r>
            <a:r>
              <a:rPr lang="fr-FR" sz="1400" dirty="0" smtClean="0">
                <a:latin typeface="Courier"/>
                <a:cs typeface="Courier"/>
              </a:rPr>
              <a:t>n </a:t>
            </a:r>
            <a:r>
              <a:rPr lang="en-US" sz="1400" dirty="0" smtClean="0">
                <a:latin typeface="Courier"/>
                <a:cs typeface="Courier"/>
              </a:rPr>
              <a:t>–</a:t>
            </a:r>
            <a:r>
              <a:rPr lang="fr-FR" sz="1400" dirty="0" smtClean="0">
                <a:latin typeface="Courier"/>
                <a:cs typeface="Courier"/>
              </a:rPr>
              <a:t>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608610"/>
            <a:ext cx="1292842" cy="2562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23243 the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22225 </a:t>
            </a:r>
            <a:r>
              <a:rPr lang="en-US" sz="1600" dirty="0" err="1" smtClean="0">
                <a:latin typeface="Courier"/>
                <a:cs typeface="Courier"/>
              </a:rPr>
              <a:t>i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18618 and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16339 to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15687 of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12780 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12163 you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10839 my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10005 in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8954 </a:t>
            </a:r>
            <a:r>
              <a:rPr lang="en-US" sz="1600" dirty="0" smtClean="0">
                <a:latin typeface="Courier"/>
                <a:cs typeface="Courier"/>
              </a:rPr>
              <a:t> d</a:t>
            </a:r>
            <a:endParaRPr lang="en-US" sz="1600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endParaRPr lang="en-US" sz="1800" dirty="0">
              <a:latin typeface="+mn-lt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648200" y="3867150"/>
            <a:ext cx="3429000" cy="609600"/>
          </a:xfrm>
          <a:prstGeom prst="wedgeRoundRectCallout">
            <a:avLst>
              <a:gd name="adj1" fmla="val -105310"/>
              <a:gd name="adj2" fmla="val 108014"/>
              <a:gd name="adj3" fmla="val 16667"/>
            </a:avLst>
          </a:prstGeom>
          <a:solidFill>
            <a:srgbClr val="FFCC6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What happened here?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08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10327</TotalTime>
  <Words>826</Words>
  <Application>Microsoft Macintosh PowerPoint</Application>
  <PresentationFormat>On-screen Show (16:9)</PresentationFormat>
  <Paragraphs>177</Paragraphs>
  <Slides>16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NLP-jurafsky</vt:lpstr>
      <vt:lpstr>Basic Text Processing</vt:lpstr>
      <vt:lpstr>Text Normalization</vt:lpstr>
      <vt:lpstr>How many words?</vt:lpstr>
      <vt:lpstr>How many words?</vt:lpstr>
      <vt:lpstr>How many words?</vt:lpstr>
      <vt:lpstr>Simple Tokenization in UNIX</vt:lpstr>
      <vt:lpstr>The first step: tokenizing</vt:lpstr>
      <vt:lpstr>The second step: sorting</vt:lpstr>
      <vt:lpstr>More counting</vt:lpstr>
      <vt:lpstr>Issues in Tokenization</vt:lpstr>
      <vt:lpstr>Tokenization: language issues</vt:lpstr>
      <vt:lpstr>Tokenization: language issues</vt:lpstr>
      <vt:lpstr>Word Tokenization in Chinese</vt:lpstr>
      <vt:lpstr>Maximum Matching Word Segmentation Algorithm</vt:lpstr>
      <vt:lpstr>Max-match segmentation illustration</vt:lpstr>
      <vt:lpstr>Basic Text Processing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emrosen</cp:lastModifiedBy>
  <cp:revision>142</cp:revision>
  <cp:lastPrinted>2011-11-15T22:45:48Z</cp:lastPrinted>
  <dcterms:created xsi:type="dcterms:W3CDTF">2010-04-19T15:31:24Z</dcterms:created>
  <dcterms:modified xsi:type="dcterms:W3CDTF">2012-02-06T05:58:08Z</dcterms:modified>
</cp:coreProperties>
</file>