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437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61" r:id="rId18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6" autoAdjust="0"/>
    <p:restoredTop sz="86867" autoAdjust="0"/>
  </p:normalViewPr>
  <p:slideViewPr>
    <p:cSldViewPr>
      <p:cViewPr varScale="1">
        <p:scale>
          <a:sx n="103" d="100"/>
          <a:sy n="103" d="100"/>
        </p:scale>
        <p:origin x="-96" y="-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47CCA-62F1-1B41-8EA7-0BB94C81C200}" type="slidenum">
              <a:rPr lang="en-US"/>
              <a:pPr/>
              <a:t>12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518A-BCD5-5640-854E-370E2A1D0B53}" type="slidenum">
              <a:rPr lang="en-US"/>
              <a:pPr/>
              <a:t>2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D1F3-A02B-E34E-A5A8-0152B8DC3FBC}" type="slidenum">
              <a:rPr lang="en-US"/>
              <a:pPr/>
              <a:t>7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2314-EE8A-B847-A766-AEEA45E825E0}" type="slidenum">
              <a:rPr lang="en-US"/>
              <a:pPr/>
              <a:t>8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643AE-1CC2-BE40-8BE4-2BA5E466CEBC}" type="slidenum">
              <a:rPr lang="en-US"/>
              <a:pPr/>
              <a:t>9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B869F-A84D-7A44-B023-850168FA7FBE}" type="slidenum">
              <a:rPr lang="en-US"/>
              <a:pPr/>
              <a:t>10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5D07-CA9A-894F-8C7D-8EEE36138543}" type="slidenum">
              <a:rPr lang="en-US"/>
              <a:pPr/>
              <a:t>11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4196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1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Given two strings 		x = x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			y = y</a:t>
            </a:r>
            <a:r>
              <a:rPr lang="en-US" sz="2800" baseline="-25000" dirty="0"/>
              <a:t>1</a:t>
            </a:r>
            <a:r>
              <a:rPr lang="en-US" sz="2800" dirty="0"/>
              <a:t>……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Find substrings x’, y’ whose similarity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(optimal global alignment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is maximum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x = </a:t>
            </a:r>
            <a:r>
              <a:rPr lang="en-US" dirty="0" err="1"/>
              <a:t>aaaacccccggggtta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y = </a:t>
            </a:r>
            <a:r>
              <a:rPr lang="en-US" dirty="0" err="1"/>
              <a:t>ttcccgggaaccaacc</a:t>
            </a:r>
            <a:endParaRPr lang="en-US" dirty="0"/>
          </a:p>
        </p:txBody>
      </p:sp>
      <p:sp>
        <p:nvSpPr>
          <p:cNvPr id="1311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4400" y="4800600"/>
            <a:ext cx="2895600" cy="342900"/>
          </a:xfrm>
          <a:noFill/>
        </p:spPr>
        <p:txBody>
          <a:bodyPr/>
          <a:lstStyle/>
          <a:p>
            <a:r>
              <a:rPr lang="en-US" sz="1200" dirty="0"/>
              <a:t>Slide from </a:t>
            </a:r>
            <a:r>
              <a:rPr lang="en-US" sz="1200" dirty="0" err="1"/>
              <a:t>Serafim</a:t>
            </a:r>
            <a:r>
              <a:rPr lang="en-US" sz="1200" dirty="0"/>
              <a:t> </a:t>
            </a:r>
            <a:r>
              <a:rPr lang="en-US" sz="1200" dirty="0" err="1"/>
              <a:t>Batzoglou</a:t>
            </a:r>
            <a:endParaRPr lang="en-US" sz="1200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552700" y="4393406"/>
            <a:ext cx="838200" cy="342900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905000" y="4781550"/>
            <a:ext cx="838200" cy="350044"/>
          </a:xfrm>
          <a:prstGeom prst="rect">
            <a:avLst/>
          </a:prstGeom>
          <a:solidFill>
            <a:srgbClr val="F6FFE3">
              <a:alpha val="30196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197600" y="2271712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197600" y="4126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200775" y="4075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6200775" y="40290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6197600" y="39826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200775" y="39397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6197600" y="3888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191250" y="38421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6200775" y="37957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6200775" y="37457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6197600" y="369450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6197600" y="36492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6200775" y="36028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192838" y="355877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6200775" y="35075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194425" y="346114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6205538" y="341471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6200775" y="33623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205538" y="33123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6205538" y="326588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6200775" y="32194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205538" y="3175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6200775" y="31242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7" name="Line 31"/>
          <p:cNvSpPr>
            <a:spLocks noChangeShapeType="1"/>
          </p:cNvSpPr>
          <p:nvPr/>
        </p:nvSpPr>
        <p:spPr bwMode="auto">
          <a:xfrm>
            <a:off x="6194425" y="307776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197600" y="30313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6192838" y="298608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6200775" y="293131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1" name="Line 35"/>
          <p:cNvSpPr>
            <a:spLocks noChangeShapeType="1"/>
          </p:cNvSpPr>
          <p:nvPr/>
        </p:nvSpPr>
        <p:spPr bwMode="auto">
          <a:xfrm>
            <a:off x="6200775" y="2884884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2" name="Line 36"/>
          <p:cNvSpPr>
            <a:spLocks noChangeShapeType="1"/>
          </p:cNvSpPr>
          <p:nvPr/>
        </p:nvSpPr>
        <p:spPr bwMode="auto">
          <a:xfrm>
            <a:off x="6205538" y="283845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>
            <a:off x="6196013" y="27943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6199188" y="274439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6197600" y="2697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6200775" y="2651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197600" y="261104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6197600" y="25646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6200775" y="25181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6192838" y="247411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6200775" y="242411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6194425" y="2377678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6205538" y="233124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62706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 flipV="1">
            <a:off x="633888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 flipV="1">
            <a:off x="64103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flipV="1">
            <a:off x="64738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 flipV="1">
            <a:off x="65357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 flipV="1">
            <a:off x="6604000" y="227885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 flipV="1">
            <a:off x="66754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6738938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2" name="Line 56"/>
          <p:cNvSpPr>
            <a:spLocks noChangeShapeType="1"/>
          </p:cNvSpPr>
          <p:nvPr/>
        </p:nvSpPr>
        <p:spPr bwMode="auto">
          <a:xfrm flipV="1">
            <a:off x="68024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687228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 flipV="1">
            <a:off x="6943725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 flipV="1">
            <a:off x="7007225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 flipV="1">
            <a:off x="70691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flipV="1">
            <a:off x="7137400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V="1">
            <a:off x="720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79" name="Line 63"/>
          <p:cNvSpPr>
            <a:spLocks noChangeShapeType="1"/>
          </p:cNvSpPr>
          <p:nvPr/>
        </p:nvSpPr>
        <p:spPr bwMode="auto">
          <a:xfrm flipV="1">
            <a:off x="7272338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 flipV="1">
            <a:off x="73469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V="1">
            <a:off x="741521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 flipV="1">
            <a:off x="74866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 flipV="1">
            <a:off x="755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 flipV="1">
            <a:off x="76120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 flipV="1">
            <a:off x="7680325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V="1">
            <a:off x="77517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V="1">
            <a:off x="7815263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8" name="Line 72"/>
          <p:cNvSpPr>
            <a:spLocks noChangeShapeType="1"/>
          </p:cNvSpPr>
          <p:nvPr/>
        </p:nvSpPr>
        <p:spPr bwMode="auto">
          <a:xfrm flipV="1">
            <a:off x="78803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 flipV="1">
            <a:off x="794861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V="1">
            <a:off x="8020050" y="2266950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8083550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81454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8213725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8285163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V="1">
            <a:off x="8348663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6" name="Line 80"/>
          <p:cNvSpPr>
            <a:spLocks noChangeShapeType="1"/>
          </p:cNvSpPr>
          <p:nvPr/>
        </p:nvSpPr>
        <p:spPr bwMode="auto">
          <a:xfrm flipV="1">
            <a:off x="8415338" y="226933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7" name="Line 81"/>
          <p:cNvSpPr>
            <a:spLocks noChangeShapeType="1"/>
          </p:cNvSpPr>
          <p:nvPr/>
        </p:nvSpPr>
        <p:spPr bwMode="auto">
          <a:xfrm flipV="1">
            <a:off x="84788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8" name="Line 82"/>
          <p:cNvSpPr>
            <a:spLocks noChangeShapeType="1"/>
          </p:cNvSpPr>
          <p:nvPr/>
        </p:nvSpPr>
        <p:spPr bwMode="auto">
          <a:xfrm flipV="1">
            <a:off x="85407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499" name="Line 83"/>
          <p:cNvSpPr>
            <a:spLocks noChangeShapeType="1"/>
          </p:cNvSpPr>
          <p:nvPr/>
        </p:nvSpPr>
        <p:spPr bwMode="auto">
          <a:xfrm flipV="1">
            <a:off x="8609013" y="2276475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0" name="Line 84"/>
          <p:cNvSpPr>
            <a:spLocks noChangeShapeType="1"/>
          </p:cNvSpPr>
          <p:nvPr/>
        </p:nvSpPr>
        <p:spPr bwMode="auto">
          <a:xfrm flipV="1">
            <a:off x="8682038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1" name="Line 85"/>
          <p:cNvSpPr>
            <a:spLocks noChangeShapeType="1"/>
          </p:cNvSpPr>
          <p:nvPr/>
        </p:nvSpPr>
        <p:spPr bwMode="auto">
          <a:xfrm flipV="1">
            <a:off x="8743950" y="227409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2" name="Line 86"/>
          <p:cNvSpPr>
            <a:spLocks noChangeShapeType="1"/>
          </p:cNvSpPr>
          <p:nvPr/>
        </p:nvSpPr>
        <p:spPr bwMode="auto">
          <a:xfrm flipV="1">
            <a:off x="8820150" y="227171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503" name="Freeform 87"/>
          <p:cNvSpPr>
            <a:spLocks/>
          </p:cNvSpPr>
          <p:nvPr/>
        </p:nvSpPr>
        <p:spPr bwMode="auto">
          <a:xfrm flipH="1">
            <a:off x="7378700" y="2949178"/>
            <a:ext cx="666750" cy="534591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The Local Alignment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6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4" grpId="0" animBg="1"/>
      <p:bldP spid="60425" grpId="0" animBg="1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39" grpId="0" animBg="1"/>
      <p:bldP spid="60440" grpId="0" animBg="1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/>
      <p:bldP spid="60448" grpId="0" animBg="1"/>
      <p:bldP spid="60449" grpId="0" animBg="1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460" grpId="0" animBg="1"/>
      <p:bldP spid="60461" grpId="0" animBg="1"/>
      <p:bldP spid="60462" grpId="0" animBg="1"/>
      <p:bldP spid="60463" grpId="0" animBg="1"/>
      <p:bldP spid="60464" grpId="0" animBg="1"/>
      <p:bldP spid="60465" grpId="0" animBg="1"/>
      <p:bldP spid="60466" grpId="0" animBg="1"/>
      <p:bldP spid="60467" grpId="0" animBg="1"/>
      <p:bldP spid="60468" grpId="0" animBg="1"/>
      <p:bldP spid="60469" grpId="0" animBg="1"/>
      <p:bldP spid="60470" grpId="0" animBg="1"/>
      <p:bldP spid="60471" grpId="0" animBg="1"/>
      <p:bldP spid="60472" grpId="0" animBg="1"/>
      <p:bldP spid="60473" grpId="0" animBg="1"/>
      <p:bldP spid="60474" grpId="0" animBg="1"/>
      <p:bldP spid="60475" grpId="0" animBg="1"/>
      <p:bldP spid="60476" grpId="0" animBg="1"/>
      <p:bldP spid="60477" grpId="0" animBg="1"/>
      <p:bldP spid="60478" grpId="0" animBg="1"/>
      <p:bldP spid="60479" grpId="0" animBg="1"/>
      <p:bldP spid="60480" grpId="0" animBg="1"/>
      <p:bldP spid="60481" grpId="0" animBg="1"/>
      <p:bldP spid="60482" grpId="0" animBg="1"/>
      <p:bldP spid="60483" grpId="0" animBg="1"/>
      <p:bldP spid="60484" grpId="0" animBg="1"/>
      <p:bldP spid="60485" grpId="0" animBg="1"/>
      <p:bldP spid="60486" grpId="0" animBg="1"/>
      <p:bldP spid="60487" grpId="0" animBg="1"/>
      <p:bldP spid="60488" grpId="0" animBg="1"/>
      <p:bldP spid="60489" grpId="0" animBg="1"/>
      <p:bldP spid="60490" grpId="0" animBg="1"/>
      <p:bldP spid="60491" grpId="0" animBg="1"/>
      <p:bldP spid="60492" grpId="0" animBg="1"/>
      <p:bldP spid="60493" grpId="0" animBg="1"/>
      <p:bldP spid="60494" grpId="0" animBg="1"/>
      <p:bldP spid="60495" grpId="0" animBg="1"/>
      <p:bldP spid="60496" grpId="0" animBg="1"/>
      <p:bldP spid="60497" grpId="0" animBg="1"/>
      <p:bldP spid="60498" grpId="0" animBg="1"/>
      <p:bldP spid="60499" grpId="0" animBg="1"/>
      <p:bldP spid="60500" grpId="0" animBg="1"/>
      <p:bldP spid="60501" grpId="0" animBg="1"/>
      <p:bldP spid="60502" grpId="0" animBg="1"/>
      <p:bldP spid="605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85850"/>
            <a:ext cx="8229600" cy="394335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/>
              <a:t>Idea</a:t>
            </a:r>
            <a:r>
              <a:rPr lang="en-US" sz="2000" dirty="0"/>
              <a:t>: Ignore badly aligning regions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1800" dirty="0"/>
              <a:t>Modifications to Needleman-</a:t>
            </a:r>
            <a:r>
              <a:rPr lang="en-US" sz="1800" dirty="0" err="1"/>
              <a:t>Wunsch</a:t>
            </a:r>
            <a:r>
              <a:rPr lang="en-US" sz="1800" dirty="0"/>
              <a:t>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Initialization</a:t>
            </a:r>
            <a:r>
              <a:rPr lang="en-US" sz="1800" dirty="0"/>
              <a:t>:	</a:t>
            </a: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>
                <a:latin typeface="Courier"/>
                <a:cs typeface="Courier"/>
              </a:rPr>
              <a:t>0, j) = </a:t>
            </a:r>
            <a:r>
              <a:rPr lang="en-US" sz="1800" dirty="0" smtClean="0">
                <a:latin typeface="Courier"/>
                <a:cs typeface="Courier"/>
              </a:rPr>
              <a:t>0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>
              <a:buFontTx/>
              <a:buNone/>
            </a:pPr>
            <a:r>
              <a:rPr lang="en-US" sz="1800" dirty="0"/>
              <a:t>					</a:t>
            </a:r>
          </a:p>
          <a:p>
            <a:pPr>
              <a:buFontTx/>
              <a:buNone/>
            </a:pPr>
            <a:r>
              <a:rPr lang="en-US" sz="1800" dirty="0"/>
              <a:t>				 </a:t>
            </a:r>
            <a:r>
              <a:rPr lang="en-US" sz="1800" dirty="0" smtClean="0"/>
              <a:t>                    </a:t>
            </a:r>
            <a:r>
              <a:rPr lang="en-US" sz="1800" dirty="0">
                <a:latin typeface="Courier"/>
                <a:cs typeface="Courier"/>
              </a:rPr>
              <a:t>0	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alibri"/>
                <a:cs typeface="Calibri"/>
              </a:rPr>
              <a:t>Iteration</a:t>
            </a:r>
            <a:r>
              <a:rPr lang="en-US" sz="1800" dirty="0" smtClean="0">
                <a:latin typeface="Calibri"/>
                <a:cs typeface="Calibri"/>
              </a:rPr>
              <a:t>: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  </a:t>
            </a:r>
            <a:r>
              <a:rPr lang="en-US" sz="1800" dirty="0" smtClean="0">
                <a:latin typeface="Courier"/>
                <a:cs typeface="Courier"/>
              </a:rPr>
              <a:t>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j) = </a:t>
            </a:r>
            <a:r>
              <a:rPr lang="en-US" sz="1800" dirty="0" smtClean="0">
                <a:latin typeface="Courier"/>
                <a:cs typeface="Courier"/>
              </a:rPr>
              <a:t>max    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</a:t>
            </a:r>
            <a:r>
              <a:rPr lang="en-US" sz="1800" dirty="0" smtClean="0">
                <a:latin typeface="Courier"/>
                <a:cs typeface="Courier"/>
              </a:rPr>
              <a:t>       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 – 1) – d</a:t>
            </a:r>
          </a:p>
          <a:p>
            <a:pP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			 </a:t>
            </a:r>
            <a:r>
              <a:rPr lang="en-US" sz="1800" dirty="0" smtClean="0">
                <a:latin typeface="Courier"/>
                <a:cs typeface="Courier"/>
              </a:rPr>
              <a:t>       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– 1, j – 1) + s(x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y</a:t>
            </a:r>
            <a:r>
              <a:rPr lang="en-US" sz="1800" baseline="-25000" dirty="0" err="1">
                <a:latin typeface="Courier"/>
                <a:cs typeface="Courier"/>
              </a:rPr>
              <a:t>j</a:t>
            </a:r>
            <a:r>
              <a:rPr lang="en-US" sz="1800" dirty="0">
                <a:latin typeface="Courier"/>
                <a:cs typeface="Courier"/>
              </a:rPr>
              <a:t>)  </a:t>
            </a:r>
          </a:p>
        </p:txBody>
      </p:sp>
      <p:sp>
        <p:nvSpPr>
          <p:cNvPr id="1373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4793903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3962400" y="3467100"/>
            <a:ext cx="76200" cy="1314450"/>
          </a:xfrm>
          <a:prstGeom prst="leftBrace">
            <a:avLst>
              <a:gd name="adj1" fmla="val 864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3366"/>
              </a:solidFill>
              <a:latin typeface="Times New Roman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797550" y="1262063"/>
            <a:ext cx="2700338" cy="19145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5797550" y="3117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800725" y="3065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5800725" y="301942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7550" y="29729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5800725" y="29301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797550" y="2878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>
            <a:off x="5791200" y="283249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5800725" y="27860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5800725" y="27360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797550" y="268486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797550" y="26396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800725" y="25931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5792788" y="254912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5800725" y="249793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5794375" y="2451497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5805488" y="2405063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5800725" y="235267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5805488" y="23026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5805488" y="2256235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5800725" y="220980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805488" y="2165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5800725" y="2114550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794375" y="206811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797550" y="202168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5792788" y="1976438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800725" y="192166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>
            <a:off x="5800725" y="1875235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5805488" y="1828800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5795963" y="1784747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>
            <a:off x="5799138" y="1734741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>
            <a:off x="5797550" y="168830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5800725" y="164187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>
            <a:off x="5797550" y="1601391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>
            <a:off x="5797550" y="1554956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>
            <a:off x="5800725" y="1508522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>
            <a:off x="5792788" y="1464469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>
            <a:off x="5800725" y="1414463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5794375" y="1368029"/>
            <a:ext cx="2700338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5805488" y="1321594"/>
            <a:ext cx="26987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1" name="Line 45"/>
          <p:cNvSpPr>
            <a:spLocks noChangeShapeType="1"/>
          </p:cNvSpPr>
          <p:nvPr/>
        </p:nvSpPr>
        <p:spPr bwMode="auto">
          <a:xfrm flipV="1">
            <a:off x="58705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2" name="Line 46"/>
          <p:cNvSpPr>
            <a:spLocks noChangeShapeType="1"/>
          </p:cNvSpPr>
          <p:nvPr/>
        </p:nvSpPr>
        <p:spPr bwMode="auto">
          <a:xfrm flipV="1">
            <a:off x="593883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3" name="Line 47"/>
          <p:cNvSpPr>
            <a:spLocks noChangeShapeType="1"/>
          </p:cNvSpPr>
          <p:nvPr/>
        </p:nvSpPr>
        <p:spPr bwMode="auto">
          <a:xfrm flipV="1">
            <a:off x="60102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 bwMode="auto">
          <a:xfrm flipV="1">
            <a:off x="60737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5" name="Line 49"/>
          <p:cNvSpPr>
            <a:spLocks noChangeShapeType="1"/>
          </p:cNvSpPr>
          <p:nvPr/>
        </p:nvSpPr>
        <p:spPr bwMode="auto">
          <a:xfrm flipV="1">
            <a:off x="61356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6" name="Line 50"/>
          <p:cNvSpPr>
            <a:spLocks noChangeShapeType="1"/>
          </p:cNvSpPr>
          <p:nvPr/>
        </p:nvSpPr>
        <p:spPr bwMode="auto">
          <a:xfrm flipV="1">
            <a:off x="6203950" y="1269207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7" name="Line 51"/>
          <p:cNvSpPr>
            <a:spLocks noChangeShapeType="1"/>
          </p:cNvSpPr>
          <p:nvPr/>
        </p:nvSpPr>
        <p:spPr bwMode="auto">
          <a:xfrm flipV="1">
            <a:off x="62753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8" name="Line 52"/>
          <p:cNvSpPr>
            <a:spLocks noChangeShapeType="1"/>
          </p:cNvSpPr>
          <p:nvPr/>
        </p:nvSpPr>
        <p:spPr bwMode="auto">
          <a:xfrm flipV="1">
            <a:off x="6338888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69" name="Line 53"/>
          <p:cNvSpPr>
            <a:spLocks noChangeShapeType="1"/>
          </p:cNvSpPr>
          <p:nvPr/>
        </p:nvSpPr>
        <p:spPr bwMode="auto">
          <a:xfrm flipV="1">
            <a:off x="64023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0" name="Line 54"/>
          <p:cNvSpPr>
            <a:spLocks noChangeShapeType="1"/>
          </p:cNvSpPr>
          <p:nvPr/>
        </p:nvSpPr>
        <p:spPr bwMode="auto">
          <a:xfrm flipV="1">
            <a:off x="647223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1" name="Line 55"/>
          <p:cNvSpPr>
            <a:spLocks noChangeShapeType="1"/>
          </p:cNvSpPr>
          <p:nvPr/>
        </p:nvSpPr>
        <p:spPr bwMode="auto">
          <a:xfrm flipV="1">
            <a:off x="6543675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2" name="Line 56"/>
          <p:cNvSpPr>
            <a:spLocks noChangeShapeType="1"/>
          </p:cNvSpPr>
          <p:nvPr/>
        </p:nvSpPr>
        <p:spPr bwMode="auto">
          <a:xfrm flipV="1">
            <a:off x="6607175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3" name="Line 57"/>
          <p:cNvSpPr>
            <a:spLocks noChangeShapeType="1"/>
          </p:cNvSpPr>
          <p:nvPr/>
        </p:nvSpPr>
        <p:spPr bwMode="auto">
          <a:xfrm flipV="1">
            <a:off x="66690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4" name="Line 58"/>
          <p:cNvSpPr>
            <a:spLocks noChangeShapeType="1"/>
          </p:cNvSpPr>
          <p:nvPr/>
        </p:nvSpPr>
        <p:spPr bwMode="auto">
          <a:xfrm flipV="1">
            <a:off x="6737350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5" name="Line 59"/>
          <p:cNvSpPr>
            <a:spLocks noChangeShapeType="1"/>
          </p:cNvSpPr>
          <p:nvPr/>
        </p:nvSpPr>
        <p:spPr bwMode="auto">
          <a:xfrm flipV="1">
            <a:off x="680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6" name="Line 60"/>
          <p:cNvSpPr>
            <a:spLocks noChangeShapeType="1"/>
          </p:cNvSpPr>
          <p:nvPr/>
        </p:nvSpPr>
        <p:spPr bwMode="auto">
          <a:xfrm flipV="1">
            <a:off x="6872288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7" name="Line 61"/>
          <p:cNvSpPr>
            <a:spLocks noChangeShapeType="1"/>
          </p:cNvSpPr>
          <p:nvPr/>
        </p:nvSpPr>
        <p:spPr bwMode="auto">
          <a:xfrm flipV="1">
            <a:off x="69469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8" name="Line 62"/>
          <p:cNvSpPr>
            <a:spLocks noChangeShapeType="1"/>
          </p:cNvSpPr>
          <p:nvPr/>
        </p:nvSpPr>
        <p:spPr bwMode="auto">
          <a:xfrm flipV="1">
            <a:off x="701516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79" name="Line 63"/>
          <p:cNvSpPr>
            <a:spLocks noChangeShapeType="1"/>
          </p:cNvSpPr>
          <p:nvPr/>
        </p:nvSpPr>
        <p:spPr bwMode="auto">
          <a:xfrm flipV="1">
            <a:off x="70866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715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1" name="Line 65"/>
          <p:cNvSpPr>
            <a:spLocks noChangeShapeType="1"/>
          </p:cNvSpPr>
          <p:nvPr/>
        </p:nvSpPr>
        <p:spPr bwMode="auto">
          <a:xfrm flipV="1">
            <a:off x="72120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2" name="Line 66"/>
          <p:cNvSpPr>
            <a:spLocks noChangeShapeType="1"/>
          </p:cNvSpPr>
          <p:nvPr/>
        </p:nvSpPr>
        <p:spPr bwMode="auto">
          <a:xfrm flipV="1">
            <a:off x="7280275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3" name="Line 67"/>
          <p:cNvSpPr>
            <a:spLocks noChangeShapeType="1"/>
          </p:cNvSpPr>
          <p:nvPr/>
        </p:nvSpPr>
        <p:spPr bwMode="auto">
          <a:xfrm flipV="1">
            <a:off x="73517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4" name="Line 68"/>
          <p:cNvSpPr>
            <a:spLocks noChangeShapeType="1"/>
          </p:cNvSpPr>
          <p:nvPr/>
        </p:nvSpPr>
        <p:spPr bwMode="auto">
          <a:xfrm flipV="1">
            <a:off x="7415213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5" name="Line 69"/>
          <p:cNvSpPr>
            <a:spLocks noChangeShapeType="1"/>
          </p:cNvSpPr>
          <p:nvPr/>
        </p:nvSpPr>
        <p:spPr bwMode="auto">
          <a:xfrm flipV="1">
            <a:off x="74803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6" name="Line 70"/>
          <p:cNvSpPr>
            <a:spLocks noChangeShapeType="1"/>
          </p:cNvSpPr>
          <p:nvPr/>
        </p:nvSpPr>
        <p:spPr bwMode="auto">
          <a:xfrm flipV="1">
            <a:off x="754856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7" name="Line 71"/>
          <p:cNvSpPr>
            <a:spLocks noChangeShapeType="1"/>
          </p:cNvSpPr>
          <p:nvPr/>
        </p:nvSpPr>
        <p:spPr bwMode="auto">
          <a:xfrm flipV="1">
            <a:off x="7620000" y="1257301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8" name="Line 72"/>
          <p:cNvSpPr>
            <a:spLocks noChangeShapeType="1"/>
          </p:cNvSpPr>
          <p:nvPr/>
        </p:nvSpPr>
        <p:spPr bwMode="auto">
          <a:xfrm flipV="1">
            <a:off x="7683500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89" name="Line 73"/>
          <p:cNvSpPr>
            <a:spLocks noChangeShapeType="1"/>
          </p:cNvSpPr>
          <p:nvPr/>
        </p:nvSpPr>
        <p:spPr bwMode="auto">
          <a:xfrm flipV="1">
            <a:off x="77454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0" name="Line 74"/>
          <p:cNvSpPr>
            <a:spLocks noChangeShapeType="1"/>
          </p:cNvSpPr>
          <p:nvPr/>
        </p:nvSpPr>
        <p:spPr bwMode="auto">
          <a:xfrm flipV="1">
            <a:off x="7813675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1" name="Line 75"/>
          <p:cNvSpPr>
            <a:spLocks noChangeShapeType="1"/>
          </p:cNvSpPr>
          <p:nvPr/>
        </p:nvSpPr>
        <p:spPr bwMode="auto">
          <a:xfrm flipV="1">
            <a:off x="7885113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2" name="Line 76"/>
          <p:cNvSpPr>
            <a:spLocks noChangeShapeType="1"/>
          </p:cNvSpPr>
          <p:nvPr/>
        </p:nvSpPr>
        <p:spPr bwMode="auto">
          <a:xfrm flipV="1">
            <a:off x="7948613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3" name="Line 77"/>
          <p:cNvSpPr>
            <a:spLocks noChangeShapeType="1"/>
          </p:cNvSpPr>
          <p:nvPr/>
        </p:nvSpPr>
        <p:spPr bwMode="auto">
          <a:xfrm flipV="1">
            <a:off x="8015288" y="1259682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4" name="Line 78"/>
          <p:cNvSpPr>
            <a:spLocks noChangeShapeType="1"/>
          </p:cNvSpPr>
          <p:nvPr/>
        </p:nvSpPr>
        <p:spPr bwMode="auto">
          <a:xfrm flipV="1">
            <a:off x="80787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5" name="Line 79"/>
          <p:cNvSpPr>
            <a:spLocks noChangeShapeType="1"/>
          </p:cNvSpPr>
          <p:nvPr/>
        </p:nvSpPr>
        <p:spPr bwMode="auto">
          <a:xfrm flipV="1">
            <a:off x="81407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6" name="Line 80"/>
          <p:cNvSpPr>
            <a:spLocks noChangeShapeType="1"/>
          </p:cNvSpPr>
          <p:nvPr/>
        </p:nvSpPr>
        <p:spPr bwMode="auto">
          <a:xfrm flipV="1">
            <a:off x="8208963" y="1266826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7" name="Line 81"/>
          <p:cNvSpPr>
            <a:spLocks noChangeShapeType="1"/>
          </p:cNvSpPr>
          <p:nvPr/>
        </p:nvSpPr>
        <p:spPr bwMode="auto">
          <a:xfrm flipV="1">
            <a:off x="8281988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8" name="Line 82"/>
          <p:cNvSpPr>
            <a:spLocks noChangeShapeType="1"/>
          </p:cNvSpPr>
          <p:nvPr/>
        </p:nvSpPr>
        <p:spPr bwMode="auto">
          <a:xfrm flipV="1">
            <a:off x="8343900" y="1264444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99" name="Line 83"/>
          <p:cNvSpPr>
            <a:spLocks noChangeShapeType="1"/>
          </p:cNvSpPr>
          <p:nvPr/>
        </p:nvSpPr>
        <p:spPr bwMode="auto">
          <a:xfrm flipV="1">
            <a:off x="8420100" y="1262063"/>
            <a:ext cx="0" cy="190857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0" name="Freeform 84"/>
          <p:cNvSpPr>
            <a:spLocks/>
          </p:cNvSpPr>
          <p:nvPr/>
        </p:nvSpPr>
        <p:spPr bwMode="auto">
          <a:xfrm flipH="1">
            <a:off x="6235700" y="2277667"/>
            <a:ext cx="666750" cy="534590"/>
          </a:xfrm>
          <a:custGeom>
            <a:avLst/>
            <a:gdLst>
              <a:gd name="T0" fmla="*/ 0 w 2333"/>
              <a:gd name="T1" fmla="*/ 2147483647 h 2275"/>
              <a:gd name="T2" fmla="*/ 121379279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1" name="Freeform 85"/>
          <p:cNvSpPr>
            <a:spLocks/>
          </p:cNvSpPr>
          <p:nvPr/>
        </p:nvSpPr>
        <p:spPr bwMode="auto">
          <a:xfrm flipH="1">
            <a:off x="7334250" y="1534716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2" name="Freeform 86"/>
          <p:cNvSpPr>
            <a:spLocks/>
          </p:cNvSpPr>
          <p:nvPr/>
        </p:nvSpPr>
        <p:spPr bwMode="auto">
          <a:xfrm flipH="1">
            <a:off x="6323013" y="1528762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303" name="Freeform 87"/>
          <p:cNvSpPr>
            <a:spLocks/>
          </p:cNvSpPr>
          <p:nvPr/>
        </p:nvSpPr>
        <p:spPr bwMode="auto">
          <a:xfrm flipH="1">
            <a:off x="7569200" y="2742010"/>
            <a:ext cx="406400" cy="338138"/>
          </a:xfrm>
          <a:custGeom>
            <a:avLst/>
            <a:gdLst>
              <a:gd name="T0" fmla="*/ 0 w 2333"/>
              <a:gd name="T1" fmla="*/ 2147483647 h 2275"/>
              <a:gd name="T2" fmla="*/ 274859138 w 2333"/>
              <a:gd name="T3" fmla="*/ 2147483647 h 2275"/>
              <a:gd name="T4" fmla="*/ 613168411 w 2333"/>
              <a:gd name="T5" fmla="*/ 2147483647 h 2275"/>
              <a:gd name="T6" fmla="*/ 644878237 w 2333"/>
              <a:gd name="T7" fmla="*/ 2147483647 h 2275"/>
              <a:gd name="T8" fmla="*/ 951447201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1400969903 h 2275"/>
              <a:gd name="T36" fmla="*/ 2147483647 w 2333"/>
              <a:gd name="T37" fmla="*/ 583724314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3350"/>
            <a:ext cx="7772400" cy="857250"/>
          </a:xfrm>
        </p:spPr>
        <p:txBody>
          <a:bodyPr/>
          <a:lstStyle/>
          <a:p>
            <a:r>
              <a:rPr lang="en-US" dirty="0"/>
              <a:t>The Smith-Waterman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b="1" dirty="0"/>
              <a:t>Termination</a:t>
            </a:r>
            <a:r>
              <a:rPr lang="en-US" dirty="0" smtClean="0"/>
              <a:t>:</a:t>
            </a:r>
            <a:endParaRPr lang="en-US" sz="32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the </a:t>
            </a:r>
            <a:r>
              <a:rPr lang="en-US" dirty="0">
                <a:solidFill>
                  <a:srgbClr val="CC0000"/>
                </a:solidFill>
              </a:rPr>
              <a:t>best</a:t>
            </a:r>
            <a:r>
              <a:rPr lang="en-US" dirty="0"/>
              <a:t> local alignment…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		F</a:t>
            </a:r>
            <a:r>
              <a:rPr lang="en-US" baseline="-25000" dirty="0"/>
              <a:t>OPT</a:t>
            </a:r>
            <a:r>
              <a:rPr lang="en-US" dirty="0"/>
              <a:t> = </a:t>
            </a:r>
            <a:r>
              <a:rPr lang="en-US" dirty="0" err="1"/>
              <a:t>max</a:t>
            </a:r>
            <a:r>
              <a:rPr lang="en-US" baseline="-25000" dirty="0" err="1"/>
              <a:t>i,j</a:t>
            </a:r>
            <a:r>
              <a:rPr lang="en-US" dirty="0"/>
              <a:t> F(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/>
              <a:t>	Find F</a:t>
            </a:r>
            <a:r>
              <a:rPr lang="en-US" baseline="-25000" dirty="0"/>
              <a:t>OPT</a:t>
            </a:r>
            <a:r>
              <a:rPr lang="en-US" dirty="0"/>
              <a:t> and trace back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dirty="0"/>
              <a:t>If we want </a:t>
            </a:r>
            <a:r>
              <a:rPr lang="en-US" dirty="0">
                <a:solidFill>
                  <a:srgbClr val="CC0000"/>
                </a:solidFill>
              </a:rPr>
              <a:t>all</a:t>
            </a:r>
            <a:r>
              <a:rPr lang="en-US" dirty="0"/>
              <a:t> local alignments </a:t>
            </a:r>
            <a:r>
              <a:rPr lang="en-US" dirty="0">
                <a:solidFill>
                  <a:srgbClr val="CC0000"/>
                </a:solidFill>
              </a:rPr>
              <a:t>scoring &gt; t 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dirty="0" smtClean="0">
              <a:solidFill>
                <a:srgbClr val="CC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 smtClean="0"/>
              <a:t>??</a:t>
            </a:r>
            <a:r>
              <a:rPr lang="en-US" dirty="0"/>
              <a:t>		For all </a:t>
            </a:r>
            <a:r>
              <a:rPr lang="en-US" dirty="0" err="1"/>
              <a:t>i</a:t>
            </a:r>
            <a:r>
              <a:rPr lang="en-US" dirty="0"/>
              <a:t>, j find F(</a:t>
            </a:r>
            <a:r>
              <a:rPr lang="en-US" dirty="0" err="1"/>
              <a:t>i</a:t>
            </a:r>
            <a:r>
              <a:rPr lang="en-US" dirty="0"/>
              <a:t>, j) &gt; t, and trace back?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dirty="0" smtClean="0"/>
              <a:t>Complicated by overlapping local alignments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1392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32142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5867400" y="1943100"/>
            <a:ext cx="1905000" cy="1314450"/>
          </a:xfrm>
          <a:prstGeom prst="rect">
            <a:avLst/>
          </a:prstGeom>
          <a:solidFill>
            <a:srgbClr val="CBE9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162800" y="291465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391400" y="2628900"/>
            <a:ext cx="152400" cy="114300"/>
          </a:xfrm>
          <a:prstGeom prst="rect">
            <a:avLst/>
          </a:prstGeom>
          <a:solidFill>
            <a:srgbClr val="FFFFCC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Freeform 8"/>
          <p:cNvSpPr>
            <a:spLocks/>
          </p:cNvSpPr>
          <p:nvPr/>
        </p:nvSpPr>
        <p:spPr bwMode="auto">
          <a:xfrm>
            <a:off x="6410326" y="2216944"/>
            <a:ext cx="746125" cy="692944"/>
          </a:xfrm>
          <a:custGeom>
            <a:avLst/>
            <a:gdLst>
              <a:gd name="T0" fmla="*/ 2147483647 w 470"/>
              <a:gd name="T1" fmla="*/ 2147483647 h 582"/>
              <a:gd name="T2" fmla="*/ 2147483647 w 470"/>
              <a:gd name="T3" fmla="*/ 2147483647 h 582"/>
              <a:gd name="T4" fmla="*/ 2147483647 w 470"/>
              <a:gd name="T5" fmla="*/ 2147483647 h 582"/>
              <a:gd name="T6" fmla="*/ 2147483647 w 470"/>
              <a:gd name="T7" fmla="*/ 2147483647 h 582"/>
              <a:gd name="T8" fmla="*/ 2147483647 w 470"/>
              <a:gd name="T9" fmla="*/ 2147483647 h 582"/>
              <a:gd name="T10" fmla="*/ 2147483647 w 470"/>
              <a:gd name="T11" fmla="*/ 2147483647 h 582"/>
              <a:gd name="T12" fmla="*/ 2147483647 w 470"/>
              <a:gd name="T13" fmla="*/ 2147483647 h 582"/>
              <a:gd name="T14" fmla="*/ 2147483647 w 470"/>
              <a:gd name="T15" fmla="*/ 2147483647 h 582"/>
              <a:gd name="T16" fmla="*/ 2147483647 w 470"/>
              <a:gd name="T17" fmla="*/ 2147483647 h 582"/>
              <a:gd name="T18" fmla="*/ 2147483647 w 470"/>
              <a:gd name="T19" fmla="*/ 2147483647 h 582"/>
              <a:gd name="T20" fmla="*/ 2147483647 w 470"/>
              <a:gd name="T21" fmla="*/ 2147483647 h 582"/>
              <a:gd name="T22" fmla="*/ 2147483647 w 470"/>
              <a:gd name="T23" fmla="*/ 2147483647 h 582"/>
              <a:gd name="T24" fmla="*/ 2147483647 w 470"/>
              <a:gd name="T25" fmla="*/ 2147483647 h 582"/>
              <a:gd name="T26" fmla="*/ 2147483647 w 470"/>
              <a:gd name="T27" fmla="*/ 2147483647 h 582"/>
              <a:gd name="T28" fmla="*/ 2147483647 w 470"/>
              <a:gd name="T29" fmla="*/ 2147483647 h 582"/>
              <a:gd name="T30" fmla="*/ 2147483647 w 470"/>
              <a:gd name="T31" fmla="*/ 2147483647 h 582"/>
              <a:gd name="T32" fmla="*/ 2147483647 w 470"/>
              <a:gd name="T33" fmla="*/ 2147483647 h 582"/>
              <a:gd name="T34" fmla="*/ 2147483647 w 470"/>
              <a:gd name="T35" fmla="*/ 2147483647 h 582"/>
              <a:gd name="T36" fmla="*/ 2147483647 w 470"/>
              <a:gd name="T37" fmla="*/ 2147483647 h 582"/>
              <a:gd name="T38" fmla="*/ 2147483647 w 470"/>
              <a:gd name="T39" fmla="*/ 2147483647 h 582"/>
              <a:gd name="T40" fmla="*/ 2147483647 w 470"/>
              <a:gd name="T41" fmla="*/ 2147483647 h 582"/>
              <a:gd name="T42" fmla="*/ 2147483647 w 470"/>
              <a:gd name="T43" fmla="*/ 2147483647 h 582"/>
              <a:gd name="T44" fmla="*/ 2147483647 w 470"/>
              <a:gd name="T45" fmla="*/ 2147483647 h 582"/>
              <a:gd name="T46" fmla="*/ 2147483647 w 470"/>
              <a:gd name="T47" fmla="*/ 2147483647 h 582"/>
              <a:gd name="T48" fmla="*/ 0 w 470"/>
              <a:gd name="T49" fmla="*/ 0 h 5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70"/>
              <a:gd name="T76" fmla="*/ 0 h 582"/>
              <a:gd name="T77" fmla="*/ 470 w 470"/>
              <a:gd name="T78" fmla="*/ 582 h 5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1" name="Freeform 9"/>
          <p:cNvSpPr>
            <a:spLocks/>
          </p:cNvSpPr>
          <p:nvPr/>
        </p:nvSpPr>
        <p:spPr bwMode="auto">
          <a:xfrm>
            <a:off x="6735764" y="2446735"/>
            <a:ext cx="649287" cy="179784"/>
          </a:xfrm>
          <a:custGeom>
            <a:avLst/>
            <a:gdLst>
              <a:gd name="T0" fmla="*/ 2147483647 w 409"/>
              <a:gd name="T1" fmla="*/ 2147483647 h 151"/>
              <a:gd name="T2" fmla="*/ 2147483647 w 409"/>
              <a:gd name="T3" fmla="*/ 2147483647 h 151"/>
              <a:gd name="T4" fmla="*/ 2147483647 w 409"/>
              <a:gd name="T5" fmla="*/ 2147483647 h 151"/>
              <a:gd name="T6" fmla="*/ 2147483647 w 409"/>
              <a:gd name="T7" fmla="*/ 2147483647 h 151"/>
              <a:gd name="T8" fmla="*/ 2147483647 w 409"/>
              <a:gd name="T9" fmla="*/ 2147483647 h 151"/>
              <a:gd name="T10" fmla="*/ 2147483647 w 409"/>
              <a:gd name="T11" fmla="*/ 2147483647 h 151"/>
              <a:gd name="T12" fmla="*/ 2147483647 w 409"/>
              <a:gd name="T13" fmla="*/ 2147483647 h 151"/>
              <a:gd name="T14" fmla="*/ 2147483647 w 409"/>
              <a:gd name="T15" fmla="*/ 2147483647 h 151"/>
              <a:gd name="T16" fmla="*/ 2147483647 w 409"/>
              <a:gd name="T17" fmla="*/ 2147483647 h 151"/>
              <a:gd name="T18" fmla="*/ 2147483647 w 409"/>
              <a:gd name="T19" fmla="*/ 2147483647 h 151"/>
              <a:gd name="T20" fmla="*/ 2147483647 w 409"/>
              <a:gd name="T21" fmla="*/ 2147483647 h 1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"/>
              <a:gd name="T34" fmla="*/ 0 h 151"/>
              <a:gd name="T35" fmla="*/ 409 w 409"/>
              <a:gd name="T36" fmla="*/ 151 h 15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75">
            <a:solidFill>
              <a:srgbClr val="6666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6673850" y="2400300"/>
            <a:ext cx="152400" cy="114300"/>
          </a:xfrm>
          <a:prstGeom prst="ellipse">
            <a:avLst/>
          </a:prstGeom>
          <a:solidFill>
            <a:srgbClr val="FFFF00">
              <a:alpha val="34901"/>
            </a:srgbClr>
          </a:solidFill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20" grpId="0" animBg="1"/>
      <p:bldP spid="64521" grpId="0" animBg="1"/>
      <p:bldP spid="645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52909"/>
              </p:ext>
            </p:extLst>
          </p:nvPr>
        </p:nvGraphicFramePr>
        <p:xfrm>
          <a:off x="4724400" y="1298245"/>
          <a:ext cx="3886200" cy="363570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33550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ATCAT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ATTATC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Let: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m = 1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(1 point for match)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d = 1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(-1 point for del/ins/sub)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520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10300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442461" y="2282789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ATCAT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ATTATC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78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31682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ATCAT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ATTAT</a:t>
            </a:r>
            <a:r>
              <a:rPr lang="en-US" sz="2800" dirty="0" smtClean="0">
                <a:latin typeface="Courier"/>
                <a:cs typeface="Courier"/>
              </a:rPr>
              <a:t>C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96200" y="447675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4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 smtClean="0"/>
              <a:t>Local alignment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6891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C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A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T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0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1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3</a:t>
                      </a:r>
                      <a:endParaRPr lang="en-US" sz="28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"/>
                          <a:cs typeface="Courier"/>
                        </a:rPr>
                        <a:t>2</a:t>
                      </a:r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X =   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  <a:r>
              <a:rPr lang="en-US" sz="2800" dirty="0" smtClean="0">
                <a:latin typeface="Courier"/>
                <a:cs typeface="Courier"/>
              </a:rPr>
              <a:t>AT</a:t>
            </a:r>
          </a:p>
          <a:p>
            <a:r>
              <a:rPr lang="en-US" sz="2800" dirty="0" smtClean="0">
                <a:latin typeface="Courier"/>
                <a:cs typeface="Courier"/>
              </a:rPr>
              <a:t>Y =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ATT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</a:p>
          <a:p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164255" y="3442512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Minimum Edit Distance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4196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Minimum Edit Distance in Computational Biology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7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90601" y="2731353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00200" y="1474053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73073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sequence alignment?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genes or regions from different species</a:t>
            </a:r>
          </a:p>
          <a:p>
            <a:pPr lvl="1"/>
            <a:r>
              <a:rPr lang="en-US" sz="2400" dirty="0"/>
              <a:t>to find important regions</a:t>
            </a:r>
          </a:p>
          <a:p>
            <a:pPr lvl="1"/>
            <a:r>
              <a:rPr lang="en-US" sz="2400" dirty="0"/>
              <a:t>determine function</a:t>
            </a:r>
          </a:p>
          <a:p>
            <a:pPr lvl="1"/>
            <a:r>
              <a:rPr lang="en-US" sz="2400" dirty="0"/>
              <a:t>uncover evolutionary forces</a:t>
            </a:r>
          </a:p>
          <a:p>
            <a:r>
              <a:rPr lang="en-US" sz="2800" dirty="0"/>
              <a:t>Assembling fragments to sequence DNA</a:t>
            </a:r>
          </a:p>
          <a:p>
            <a:r>
              <a:rPr lang="en-US" sz="2800" dirty="0"/>
              <a:t>Compare individuals to looking for mutations</a:t>
            </a:r>
          </a:p>
        </p:txBody>
      </p:sp>
    </p:spTree>
    <p:extLst>
      <p:ext uri="{BB962C8B-B14F-4D97-AF65-F5344CB8AC3E}">
        <p14:creationId xmlns:p14="http://schemas.microsoft.com/office/powerpoint/2010/main" val="17449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Alignments in two fields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In Natural Language Processing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distance </a:t>
            </a:r>
            <a:r>
              <a:rPr lang="en-US" sz="3200" dirty="0"/>
              <a:t>(minimized)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weights</a:t>
            </a:r>
          </a:p>
          <a:p>
            <a:r>
              <a:rPr lang="en-US" sz="3200" dirty="0"/>
              <a:t>In Computational Biology</a:t>
            </a:r>
          </a:p>
          <a:p>
            <a:pPr lvl="1"/>
            <a:r>
              <a:rPr lang="en-US" sz="3200" dirty="0"/>
              <a:t>We generally talk about </a:t>
            </a:r>
            <a:r>
              <a:rPr lang="en-US" sz="3200" dirty="0">
                <a:solidFill>
                  <a:srgbClr val="B63027"/>
                </a:solidFill>
              </a:rPr>
              <a:t>similarity </a:t>
            </a:r>
            <a:r>
              <a:rPr lang="en-US" sz="3200" dirty="0"/>
              <a:t>(maximized)</a:t>
            </a:r>
          </a:p>
          <a:p>
            <a:pPr lvl="2"/>
            <a:r>
              <a:rPr lang="en-US" sz="2800" dirty="0"/>
              <a:t>And </a:t>
            </a:r>
            <a:r>
              <a:rPr lang="en-US" sz="2800" dirty="0">
                <a:solidFill>
                  <a:srgbClr val="B63027"/>
                </a:solidFill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131332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Algorithm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28750"/>
            <a:ext cx="8763000" cy="3943350"/>
          </a:xfrm>
        </p:spPr>
        <p:txBody>
          <a:bodyPr/>
          <a:lstStyle/>
          <a:p>
            <a:r>
              <a:rPr lang="en-US" dirty="0" smtClean="0"/>
              <a:t>Initialization: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* d</a:t>
            </a:r>
            <a:endParaRPr lang="en-US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</a:t>
            </a:r>
            <a:r>
              <a:rPr lang="en-US" dirty="0" smtClean="0">
                <a:latin typeface="Courier"/>
                <a:cs typeface="Courier"/>
              </a:rPr>
              <a:t>-j * d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 smtClean="0"/>
              <a:t>: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</a:t>
            </a:r>
            <a:r>
              <a:rPr lang="en-US" dirty="0">
                <a:latin typeface="Courier"/>
                <a:cs typeface="Courier"/>
              </a:rPr>
              <a:t>(i-1,j)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smtClean="0">
                <a:latin typeface="Courier"/>
                <a:cs typeface="Courier"/>
              </a:rPr>
              <a:t> d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Courier"/>
                <a:cs typeface="Courier"/>
              </a:rPr>
              <a:t>D(</a:t>
            </a:r>
            <a:r>
              <a:rPr lang="en-US" dirty="0" err="1" smtClean="0">
                <a:latin typeface="Courier"/>
                <a:cs typeface="Courier"/>
              </a:rPr>
              <a:t>i,j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= </a:t>
            </a:r>
            <a:r>
              <a:rPr lang="en-US" smtClean="0">
                <a:latin typeface="Courier"/>
                <a:cs typeface="Courier"/>
              </a:rPr>
              <a:t>max  </a:t>
            </a:r>
            <a:r>
              <a:rPr lang="en-US" dirty="0" smtClean="0">
                <a:latin typeface="Courier"/>
                <a:cs typeface="Courier"/>
              </a:rPr>
              <a:t>D(i,j-1)   - d</a:t>
            </a:r>
          </a:p>
          <a:p>
            <a:pPr lvl="1" algn="just">
              <a:buFont typeface="Wingdings" charset="2"/>
              <a:buNone/>
            </a:pPr>
            <a:r>
              <a:rPr lang="en-US" dirty="0" smtClean="0">
                <a:latin typeface="Courier"/>
                <a:cs typeface="Courier"/>
              </a:rPr>
              <a:t>             D</a:t>
            </a:r>
            <a:r>
              <a:rPr lang="en-US" dirty="0">
                <a:latin typeface="Courier"/>
                <a:cs typeface="Courier"/>
              </a:rPr>
              <a:t>(i-1,j-1</a:t>
            </a:r>
            <a:r>
              <a:rPr lang="en-US" dirty="0" smtClean="0">
                <a:latin typeface="Courier"/>
                <a:cs typeface="Courier"/>
              </a:rPr>
              <a:t>) + s[x(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 smtClean="0"/>
              <a:t>Termination</a:t>
            </a:r>
            <a:r>
              <a:rPr lang="en-US" i="1" dirty="0" smtClean="0"/>
              <a:t>:</a:t>
            </a: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105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857250"/>
          </a:xfrm>
        </p:spPr>
        <p:txBody>
          <a:bodyPr/>
          <a:lstStyle/>
          <a:p>
            <a:r>
              <a:rPr lang="en-US" dirty="0"/>
              <a:t>The Needleman-</a:t>
            </a:r>
            <a:r>
              <a:rPr lang="en-US" dirty="0" err="1"/>
              <a:t>Wunsch</a:t>
            </a:r>
            <a:r>
              <a:rPr lang="en-US" dirty="0"/>
              <a:t>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3505200" cy="342900"/>
          </a:xfrm>
          <a:noFill/>
        </p:spPr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adapted from </a:t>
            </a:r>
            <a:r>
              <a:rPr lang="en-US" dirty="0" err="1" smtClean="0"/>
              <a:t>Serafim</a:t>
            </a:r>
            <a:r>
              <a:rPr lang="en-US" dirty="0" smtClean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>
            <a:off x="1284289" y="1490663"/>
            <a:ext cx="3703637" cy="2708672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219200" y="9715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>
            <a:off x="-514996" y="26508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</a:t>
            </a:r>
            <a:r>
              <a:rPr lang="en-US" sz="2000" dirty="0" smtClean="0">
                <a:latin typeface="Arial Unicode MS" charset="0"/>
              </a:rPr>
              <a:t>……</a:t>
            </a:r>
            <a:r>
              <a:rPr lang="en-US" sz="2000" dirty="0">
                <a:latin typeface="Arial Unicode MS" charset="0"/>
              </a:rPr>
              <a:t>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638800" y="1657350"/>
            <a:ext cx="32004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alibri"/>
                <a:cs typeface="Calibri"/>
              </a:rPr>
              <a:t>(Note that the origin is at the upper left.)</a:t>
            </a:r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0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14300"/>
            <a:ext cx="7772400" cy="857250"/>
          </a:xfrm>
        </p:spPr>
        <p:txBody>
          <a:bodyPr/>
          <a:lstStyle/>
          <a:p>
            <a:r>
              <a:rPr lang="en-US"/>
              <a:t>A variant of the basic algorithm: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89448"/>
            <a:ext cx="8382000" cy="1310878"/>
          </a:xfrm>
        </p:spPr>
        <p:txBody>
          <a:bodyPr/>
          <a:lstStyle/>
          <a:p>
            <a:r>
              <a:rPr lang="en-US" sz="2400" dirty="0"/>
              <a:t>Maybe it is OK to have an unlimited # of gaps in the beginning and end:</a:t>
            </a:r>
          </a:p>
        </p:txBody>
      </p:sp>
      <p:sp>
        <p:nvSpPr>
          <p:cNvPr id="1249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Serafim Batzoglou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81001" y="2571750"/>
            <a:ext cx="8680681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ATGCCCCTTCCGGC</a:t>
            </a:r>
          </a:p>
          <a:p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GCGAGTTCAT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CTATCAC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GACC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GG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>
                <a:solidFill>
                  <a:srgbClr val="CC0000"/>
                </a:solidFill>
                <a:latin typeface="Courier New" charset="0"/>
              </a:rPr>
              <a:t>CG</a:t>
            </a:r>
            <a:r>
              <a:rPr lang="en-US" sz="2400" b="1">
                <a:solidFill>
                  <a:srgbClr val="006699"/>
                </a:solidFill>
                <a:latin typeface="Courier New" charset="0"/>
              </a:rPr>
              <a:t>--------------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38200" y="382905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6699"/>
              </a:buClr>
              <a:buFontTx/>
              <a:buChar char="•"/>
            </a:pPr>
            <a:r>
              <a:rPr lang="en-US" sz="2400" dirty="0"/>
              <a:t>If so, we don’t want to penalize gaps at the ends</a:t>
            </a:r>
          </a:p>
        </p:txBody>
      </p:sp>
    </p:spTree>
    <p:extLst>
      <p:ext uri="{BB962C8B-B14F-4D97-AF65-F5344CB8AC3E}">
        <p14:creationId xmlns:p14="http://schemas.microsoft.com/office/powerpoint/2010/main" val="15959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Dark vertical"/>
          <p:cNvSpPr>
            <a:spLocks noChangeArrowheads="1"/>
          </p:cNvSpPr>
          <p:nvPr/>
        </p:nvSpPr>
        <p:spPr bwMode="auto">
          <a:xfrm>
            <a:off x="1733550" y="1714500"/>
            <a:ext cx="26670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1" name="Rectangle 3" descr="Dark vertical"/>
          <p:cNvSpPr>
            <a:spLocks noChangeArrowheads="1"/>
          </p:cNvSpPr>
          <p:nvPr/>
        </p:nvSpPr>
        <p:spPr bwMode="auto">
          <a:xfrm>
            <a:off x="1657350" y="2400300"/>
            <a:ext cx="27432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2" name="Rectangle 4" descr="Dark vertical"/>
          <p:cNvSpPr>
            <a:spLocks noChangeArrowheads="1"/>
          </p:cNvSpPr>
          <p:nvPr/>
        </p:nvSpPr>
        <p:spPr bwMode="auto">
          <a:xfrm>
            <a:off x="1733550" y="354330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3" name="Rectangle 5" descr="Dark vertical"/>
          <p:cNvSpPr>
            <a:spLocks noChangeArrowheads="1"/>
          </p:cNvSpPr>
          <p:nvPr/>
        </p:nvSpPr>
        <p:spPr bwMode="auto">
          <a:xfrm>
            <a:off x="1733550" y="4057650"/>
            <a:ext cx="2438400" cy="228600"/>
          </a:xfrm>
          <a:prstGeom prst="rect">
            <a:avLst/>
          </a:prstGeom>
          <a:pattFill prst="dkVert">
            <a:fgClr>
              <a:srgbClr val="FFCC00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overlaps</a:t>
            </a:r>
          </a:p>
        </p:txBody>
      </p:sp>
      <p:sp>
        <p:nvSpPr>
          <p:cNvPr id="12699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Serafim Batzoglou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38150" y="17145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33550" y="19431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57350" y="24003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438150" y="2628900"/>
            <a:ext cx="3962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438150" y="354330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1733550" y="37719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38150" y="4286250"/>
            <a:ext cx="510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733550" y="405765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848350" y="1766887"/>
            <a:ext cx="2971800" cy="785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2 </a:t>
            </a:r>
            <a:r>
              <a:rPr lang="en-US" sz="1600" dirty="0" err="1">
                <a:solidFill>
                  <a:srgbClr val="113457"/>
                </a:solidFill>
              </a:rPr>
              <a:t>overlapping“</a:t>
            </a:r>
            <a:r>
              <a:rPr lang="en-US" sz="1600" i="1" dirty="0" err="1">
                <a:solidFill>
                  <a:srgbClr val="113457"/>
                </a:solidFill>
              </a:rPr>
              <a:t>reads</a:t>
            </a:r>
            <a:r>
              <a:rPr lang="en-US" sz="1600" dirty="0">
                <a:solidFill>
                  <a:srgbClr val="113457"/>
                </a:solidFill>
              </a:rPr>
              <a:t>” from a 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sequencing project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848350" y="3552825"/>
            <a:ext cx="2971800" cy="728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113457"/>
                </a:solidFill>
              </a:rPr>
              <a:t>Example</a:t>
            </a:r>
            <a:r>
              <a:rPr lang="en-US" sz="1600" b="1" dirty="0">
                <a:solidFill>
                  <a:srgbClr val="006666"/>
                </a:solidFill>
              </a:rPr>
              <a:t>:</a:t>
            </a:r>
          </a:p>
          <a:p>
            <a:r>
              <a:rPr lang="en-US" sz="1600" dirty="0">
                <a:solidFill>
                  <a:srgbClr val="113457"/>
                </a:solidFill>
              </a:rPr>
              <a:t>Search for a mouse gene</a:t>
            </a:r>
          </a:p>
          <a:p>
            <a:r>
              <a:rPr lang="en-US" sz="1600" dirty="0">
                <a:solidFill>
                  <a:srgbClr val="113457"/>
                </a:solidFill>
              </a:rPr>
              <a:t>within a human chromosome</a:t>
            </a:r>
          </a:p>
        </p:txBody>
      </p:sp>
    </p:spTree>
    <p:extLst>
      <p:ext uri="{BB962C8B-B14F-4D97-AF65-F5344CB8AC3E}">
        <p14:creationId xmlns:p14="http://schemas.microsoft.com/office/powerpoint/2010/main" val="9718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857250"/>
          </a:xfrm>
        </p:spPr>
        <p:txBody>
          <a:bodyPr/>
          <a:lstStyle/>
          <a:p>
            <a:r>
              <a:rPr lang="en-US" dirty="0"/>
              <a:t>The Overlap Detection variant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13300" y="1289448"/>
            <a:ext cx="4025900" cy="368260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/>
                <a:cs typeface="Calibri"/>
              </a:rPr>
              <a:t>Changes: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Initialization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For all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0)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F(0, j) = 0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1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latin typeface="Calibri"/>
                <a:cs typeface="Calibri"/>
              </a:rPr>
              <a:t>Termination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max</a:t>
            </a:r>
            <a:r>
              <a:rPr lang="en-US" sz="1800" baseline="-25000" dirty="0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F(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N)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F</a:t>
            </a:r>
            <a:r>
              <a:rPr lang="en-US" sz="1800" baseline="-25000" dirty="0">
                <a:latin typeface="Courier"/>
                <a:cs typeface="Courier"/>
              </a:rPr>
              <a:t>OPT</a:t>
            </a:r>
            <a:r>
              <a:rPr lang="en-US" sz="1800" dirty="0">
                <a:latin typeface="Courier"/>
                <a:cs typeface="Courier"/>
              </a:rPr>
              <a:t> = max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     </a:t>
            </a:r>
            <a:r>
              <a:rPr lang="en-US" sz="1800" dirty="0" err="1" smtClean="0">
                <a:latin typeface="Courier"/>
                <a:cs typeface="Courier"/>
              </a:rPr>
              <a:t>max</a:t>
            </a:r>
            <a:r>
              <a:rPr lang="en-US" sz="1800" baseline="-25000" dirty="0" err="1" smtClean="0">
                <a:latin typeface="Courier"/>
                <a:cs typeface="Courier"/>
              </a:rPr>
              <a:t>j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F(M, j)</a:t>
            </a:r>
          </a:p>
        </p:txBody>
      </p:sp>
      <p:sp>
        <p:nvSpPr>
          <p:cNvPr id="1291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480060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95325" y="1674019"/>
            <a:ext cx="3810000" cy="28003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95325" y="438745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700088" y="43136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700088" y="424576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95325" y="417790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700088" y="41136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695325" y="40397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685800" y="39719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700088" y="39040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700088" y="383024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95325" y="375642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95325" y="36885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00088" y="362069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87388" y="355639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700088" y="34825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90563" y="34147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704850" y="3346847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700088" y="326945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704850" y="319563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704850" y="3127772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700088" y="305990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704850" y="299561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700088" y="29217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90563" y="285392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95325" y="2786063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87388" y="2719388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700088" y="263842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00088" y="257056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>
            <a:off x="704850" y="250269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>
            <a:off x="692150" y="24384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696913" y="2364581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59" name="Line 35"/>
          <p:cNvSpPr>
            <a:spLocks noChangeShapeType="1"/>
          </p:cNvSpPr>
          <p:nvPr/>
        </p:nvSpPr>
        <p:spPr bwMode="auto">
          <a:xfrm>
            <a:off x="695325" y="229671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700088" y="222885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695325" y="217051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695325" y="2102644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700088" y="2034779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687388" y="197048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>
            <a:off x="700088" y="1896666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90563" y="1828800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704850" y="1760935"/>
            <a:ext cx="3810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8" name="Line 44"/>
          <p:cNvSpPr>
            <a:spLocks noChangeShapeType="1"/>
          </p:cNvSpPr>
          <p:nvPr/>
        </p:nvSpPr>
        <p:spPr bwMode="auto">
          <a:xfrm flipV="1">
            <a:off x="7969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V="1">
            <a:off x="89376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 flipV="1">
            <a:off x="9953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 flipV="1">
            <a:off x="108426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 flipV="1">
            <a:off x="117157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 flipV="1">
            <a:off x="1268413" y="1684735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 flipV="1">
            <a:off x="13700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 flipV="1">
            <a:off x="1458913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15494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164623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17478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183673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19240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2020888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2" name="Line 58"/>
          <p:cNvSpPr>
            <a:spLocks noChangeShapeType="1"/>
          </p:cNvSpPr>
          <p:nvPr/>
        </p:nvSpPr>
        <p:spPr bwMode="auto">
          <a:xfrm flipV="1">
            <a:off x="21224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3" name="Line 59"/>
          <p:cNvSpPr>
            <a:spLocks noChangeShapeType="1"/>
          </p:cNvSpPr>
          <p:nvPr/>
        </p:nvSpPr>
        <p:spPr bwMode="auto">
          <a:xfrm flipV="1">
            <a:off x="22113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4" name="Line 60"/>
          <p:cNvSpPr>
            <a:spLocks noChangeShapeType="1"/>
          </p:cNvSpPr>
          <p:nvPr/>
        </p:nvSpPr>
        <p:spPr bwMode="auto">
          <a:xfrm flipV="1">
            <a:off x="2316163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5" name="Line 61"/>
          <p:cNvSpPr>
            <a:spLocks noChangeShapeType="1"/>
          </p:cNvSpPr>
          <p:nvPr/>
        </p:nvSpPr>
        <p:spPr bwMode="auto">
          <a:xfrm flipV="1">
            <a:off x="241300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 flipV="1">
            <a:off x="2514600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7" name="Line 63"/>
          <p:cNvSpPr>
            <a:spLocks noChangeShapeType="1"/>
          </p:cNvSpPr>
          <p:nvPr/>
        </p:nvSpPr>
        <p:spPr bwMode="auto">
          <a:xfrm flipV="1">
            <a:off x="260350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8" name="Line 64"/>
          <p:cNvSpPr>
            <a:spLocks noChangeShapeType="1"/>
          </p:cNvSpPr>
          <p:nvPr/>
        </p:nvSpPr>
        <p:spPr bwMode="auto">
          <a:xfrm flipV="1">
            <a:off x="2690813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89" name="Line 65"/>
          <p:cNvSpPr>
            <a:spLocks noChangeShapeType="1"/>
          </p:cNvSpPr>
          <p:nvPr/>
        </p:nvSpPr>
        <p:spPr bwMode="auto">
          <a:xfrm flipV="1">
            <a:off x="2787650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0" name="Line 66"/>
          <p:cNvSpPr>
            <a:spLocks noChangeShapeType="1"/>
          </p:cNvSpPr>
          <p:nvPr/>
        </p:nvSpPr>
        <p:spPr bwMode="auto">
          <a:xfrm flipV="1">
            <a:off x="2889250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1" name="Line 67"/>
          <p:cNvSpPr>
            <a:spLocks noChangeShapeType="1"/>
          </p:cNvSpPr>
          <p:nvPr/>
        </p:nvSpPr>
        <p:spPr bwMode="auto">
          <a:xfrm flipV="1">
            <a:off x="2978150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 flipV="1">
            <a:off x="3068638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3" name="Line 69"/>
          <p:cNvSpPr>
            <a:spLocks noChangeShapeType="1"/>
          </p:cNvSpPr>
          <p:nvPr/>
        </p:nvSpPr>
        <p:spPr bwMode="auto">
          <a:xfrm flipV="1">
            <a:off x="31654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V="1">
            <a:off x="3267075" y="1666875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 flipV="1">
            <a:off x="33559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 flipV="1">
            <a:off x="34432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35401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8" name="Line 74"/>
          <p:cNvSpPr>
            <a:spLocks noChangeShapeType="1"/>
          </p:cNvSpPr>
          <p:nvPr/>
        </p:nvSpPr>
        <p:spPr bwMode="auto">
          <a:xfrm flipV="1">
            <a:off x="364172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099" name="Line 75"/>
          <p:cNvSpPr>
            <a:spLocks noChangeShapeType="1"/>
          </p:cNvSpPr>
          <p:nvPr/>
        </p:nvSpPr>
        <p:spPr bwMode="auto">
          <a:xfrm flipV="1">
            <a:off x="37306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0" name="Line 76"/>
          <p:cNvSpPr>
            <a:spLocks noChangeShapeType="1"/>
          </p:cNvSpPr>
          <p:nvPr/>
        </p:nvSpPr>
        <p:spPr bwMode="auto">
          <a:xfrm flipV="1">
            <a:off x="3825875" y="1670448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1" name="Line 77"/>
          <p:cNvSpPr>
            <a:spLocks noChangeShapeType="1"/>
          </p:cNvSpPr>
          <p:nvPr/>
        </p:nvSpPr>
        <p:spPr bwMode="auto">
          <a:xfrm flipV="1">
            <a:off x="391477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2" name="Line 78"/>
          <p:cNvSpPr>
            <a:spLocks noChangeShapeType="1"/>
          </p:cNvSpPr>
          <p:nvPr/>
        </p:nvSpPr>
        <p:spPr bwMode="auto">
          <a:xfrm flipV="1">
            <a:off x="4002088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3" name="Line 79"/>
          <p:cNvSpPr>
            <a:spLocks noChangeShapeType="1"/>
          </p:cNvSpPr>
          <p:nvPr/>
        </p:nvSpPr>
        <p:spPr bwMode="auto">
          <a:xfrm flipV="1">
            <a:off x="4098925" y="1681163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4" name="Line 80"/>
          <p:cNvSpPr>
            <a:spLocks noChangeShapeType="1"/>
          </p:cNvSpPr>
          <p:nvPr/>
        </p:nvSpPr>
        <p:spPr bwMode="auto">
          <a:xfrm flipV="1">
            <a:off x="4200525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5" name="Line 81"/>
          <p:cNvSpPr>
            <a:spLocks noChangeShapeType="1"/>
          </p:cNvSpPr>
          <p:nvPr/>
        </p:nvSpPr>
        <p:spPr bwMode="auto">
          <a:xfrm flipV="1">
            <a:off x="4289425" y="1677592"/>
            <a:ext cx="0" cy="279201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6" name="Line 82"/>
          <p:cNvSpPr>
            <a:spLocks noChangeShapeType="1"/>
          </p:cNvSpPr>
          <p:nvPr/>
        </p:nvSpPr>
        <p:spPr bwMode="auto">
          <a:xfrm flipV="1">
            <a:off x="4395788" y="1674019"/>
            <a:ext cx="0" cy="27920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75" name="Freeform 83"/>
          <p:cNvSpPr>
            <a:spLocks/>
          </p:cNvSpPr>
          <p:nvPr/>
        </p:nvSpPr>
        <p:spPr bwMode="auto">
          <a:xfrm flipH="1">
            <a:off x="1752600" y="1714500"/>
            <a:ext cx="2743200" cy="211455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108" name="Text Box 84"/>
          <p:cNvSpPr txBox="1">
            <a:spLocks noChangeArrowheads="1"/>
          </p:cNvSpPr>
          <p:nvPr/>
        </p:nvSpPr>
        <p:spPr bwMode="auto">
          <a:xfrm>
            <a:off x="685800" y="12763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9109" name="Text Box 85"/>
          <p:cNvSpPr txBox="1">
            <a:spLocks noChangeArrowheads="1"/>
          </p:cNvSpPr>
          <p:nvPr/>
        </p:nvSpPr>
        <p:spPr bwMode="auto">
          <a:xfrm rot="-5400000">
            <a:off x="-1118246" y="2879497"/>
            <a:ext cx="29381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1</a:t>
            </a:r>
            <a:r>
              <a:rPr lang="en-US" sz="2000" dirty="0">
                <a:latin typeface="Arial Unicode MS" charset="0"/>
              </a:rPr>
              <a:t> ……</a:t>
            </a:r>
            <a:r>
              <a:rPr lang="en-US" sz="2000" dirty="0" smtClean="0">
                <a:latin typeface="Arial Unicode MS" charset="0"/>
              </a:rPr>
              <a:t>……</a:t>
            </a:r>
            <a:r>
              <a:rPr lang="en-US" sz="2000" dirty="0">
                <a:latin typeface="Arial Unicode MS" charset="0"/>
              </a:rPr>
              <a:t>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9478" name="AutoShape 86"/>
          <p:cNvSpPr>
            <a:spLocks/>
          </p:cNvSpPr>
          <p:nvPr/>
        </p:nvSpPr>
        <p:spPr bwMode="auto">
          <a:xfrm>
            <a:off x="6629400" y="3943350"/>
            <a:ext cx="1524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75" grpId="0" animBg="1"/>
      <p:bldP spid="59478" grpId="0" animBg="1"/>
      <p:bldP spid="59478" grpId="1" animBg="1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7462</TotalTime>
  <Words>694</Words>
  <Application>Microsoft Macintosh PowerPoint</Application>
  <PresentationFormat>On-screen Show (16:9)</PresentationFormat>
  <Paragraphs>316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NLP-jurafsky</vt:lpstr>
      <vt:lpstr>Minimum Edit Distance</vt:lpstr>
      <vt:lpstr>Sequence Alignment</vt:lpstr>
      <vt:lpstr>Why sequence alignment?</vt:lpstr>
      <vt:lpstr>Alignments in two fields</vt:lpstr>
      <vt:lpstr>The Needleman-Wunsch Algorithm</vt:lpstr>
      <vt:lpstr>The Needleman-Wunsch Matrix</vt:lpstr>
      <vt:lpstr>A variant of the basic algorithm:</vt:lpstr>
      <vt:lpstr>Different types of overlaps</vt:lpstr>
      <vt:lpstr>The Overlap Detection variant</vt:lpstr>
      <vt:lpstr>The Local Alignment Problem</vt:lpstr>
      <vt:lpstr>The Smith-Waterman algorithm</vt:lpstr>
      <vt:lpstr>The Smith-Waterman algorithm</vt:lpstr>
      <vt:lpstr>Local alignment example</vt:lpstr>
      <vt:lpstr>Local alignment example</vt:lpstr>
      <vt:lpstr>Local alignment example</vt:lpstr>
      <vt:lpstr>Local alignment example</vt:lpstr>
      <vt:lpstr>Minimum Edit Distance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102</cp:revision>
  <cp:lastPrinted>2009-04-20T16:46:08Z</cp:lastPrinted>
  <dcterms:created xsi:type="dcterms:W3CDTF">2010-04-19T15:31:24Z</dcterms:created>
  <dcterms:modified xsi:type="dcterms:W3CDTF">2012-03-07T18:59:54Z</dcterms:modified>
</cp:coreProperties>
</file>