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431" r:id="rId2"/>
    <p:sldId id="432" r:id="rId3"/>
    <p:sldId id="433" r:id="rId4"/>
    <p:sldId id="434" r:id="rId5"/>
    <p:sldId id="462" r:id="rId6"/>
    <p:sldId id="436" r:id="rId7"/>
    <p:sldId id="460" r:id="rId8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112" d="100"/>
          <a:sy n="112" d="100"/>
        </p:scale>
        <p:origin x="-11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2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 smtClean="0"/>
              <a:t>Spell Correction: some letters are more likely to be mistyped than others</a:t>
            </a:r>
          </a:p>
          <a:p>
            <a:pPr lvl="1"/>
            <a:r>
              <a:rPr lang="en-US" dirty="0" smtClean="0"/>
              <a:t>Biology: certain kinds of deletions or insertions are more likely than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</a:t>
            </a:r>
            <a:r>
              <a:rPr lang="en-US" dirty="0" smtClean="0"/>
              <a:t>matrix for spelling errors</a:t>
            </a:r>
            <a:endParaRPr lang="en-US" dirty="0"/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Min </a:t>
            </a:r>
            <a:r>
              <a:rPr lang="en-US" dirty="0"/>
              <a:t>Edit </a:t>
            </a:r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76350"/>
            <a:ext cx="8763000" cy="3943350"/>
          </a:xfrm>
        </p:spPr>
        <p:txBody>
          <a:bodyPr/>
          <a:lstStyle/>
          <a:p>
            <a:r>
              <a:rPr lang="en-US" dirty="0" smtClean="0"/>
              <a:t>Initialization: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D</a:t>
            </a:r>
            <a:r>
              <a:rPr lang="en-US" dirty="0">
                <a:latin typeface="Courier"/>
                <a:cs typeface="Courier"/>
              </a:rPr>
              <a:t>(i,0) = </a:t>
            </a:r>
            <a:r>
              <a:rPr lang="en-US" dirty="0" smtClean="0">
                <a:latin typeface="Courier"/>
                <a:cs typeface="Courier"/>
              </a:rPr>
              <a:t>D(i-1,0) + del[x(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)];    1 &lt;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≤ N</a:t>
            </a:r>
            <a:endParaRPr lang="en-US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</a:t>
            </a:r>
            <a:r>
              <a:rPr lang="en-US" dirty="0" smtClean="0">
                <a:latin typeface="Courier"/>
                <a:cs typeface="Courier"/>
              </a:rPr>
              <a:t>D(0,j-1) + ins[y(j)];    1 </a:t>
            </a:r>
            <a:r>
              <a:rPr lang="en-US" dirty="0">
                <a:latin typeface="Courier"/>
                <a:cs typeface="Courier"/>
              </a:rPr>
              <a:t>&lt; </a:t>
            </a:r>
            <a:r>
              <a:rPr lang="en-US" dirty="0" smtClean="0">
                <a:latin typeface="Courier"/>
                <a:cs typeface="Courier"/>
              </a:rPr>
              <a:t>j </a:t>
            </a:r>
            <a:r>
              <a:rPr lang="en-US" dirty="0">
                <a:latin typeface="Courier"/>
                <a:cs typeface="Courier"/>
              </a:rPr>
              <a:t>≤ </a:t>
            </a:r>
            <a:r>
              <a:rPr lang="en-US" dirty="0" smtClean="0">
                <a:latin typeface="Courier"/>
                <a:cs typeface="Courier"/>
              </a:rPr>
              <a:t>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 smtClean="0"/>
              <a:t>: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D</a:t>
            </a:r>
            <a:r>
              <a:rPr lang="en-US" dirty="0">
                <a:latin typeface="Courier"/>
                <a:cs typeface="Courier"/>
              </a:rPr>
              <a:t>(i-1,j) </a:t>
            </a:r>
            <a:r>
              <a:rPr lang="en-US" dirty="0" smtClean="0">
                <a:latin typeface="Courier"/>
                <a:cs typeface="Courier"/>
              </a:rPr>
              <a:t>  + del[x(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)]</a:t>
            </a:r>
            <a:endParaRPr lang="en-US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dirty="0" smtClean="0">
                <a:latin typeface="Courier"/>
                <a:cs typeface="Courier"/>
              </a:rPr>
              <a:t>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 smtClean="0">
                <a:latin typeface="Courier"/>
                <a:cs typeface="Courier"/>
              </a:rPr>
              <a:t>)= min  D</a:t>
            </a:r>
            <a:r>
              <a:rPr lang="en-US" dirty="0">
                <a:latin typeface="Courier"/>
                <a:cs typeface="Courier"/>
              </a:rPr>
              <a:t>(i,j-1) </a:t>
            </a:r>
            <a:r>
              <a:rPr lang="en-US" dirty="0" smtClean="0">
                <a:latin typeface="Courier"/>
                <a:cs typeface="Courier"/>
              </a:rPr>
              <a:t>  + ins[y(j)]</a:t>
            </a:r>
            <a:endParaRPr lang="en-US" dirty="0">
              <a:latin typeface="Courier"/>
              <a:cs typeface="Courier"/>
            </a:endParaRP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</a:t>
            </a:r>
            <a:r>
              <a:rPr lang="en-US" dirty="0" smtClean="0">
                <a:latin typeface="Courier"/>
                <a:cs typeface="Courier"/>
              </a:rPr>
              <a:t> D</a:t>
            </a:r>
            <a:r>
              <a:rPr lang="en-US" dirty="0">
                <a:latin typeface="Courier"/>
                <a:cs typeface="Courier"/>
              </a:rPr>
              <a:t>(i-1,j-1</a:t>
            </a:r>
            <a:r>
              <a:rPr lang="en-US" dirty="0" smtClean="0">
                <a:latin typeface="Courier"/>
                <a:cs typeface="Courier"/>
              </a:rPr>
              <a:t>) + sub[x(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 smtClean="0"/>
              <a:t>Termination</a:t>
            </a:r>
            <a:r>
              <a:rPr lang="en-US" i="1" dirty="0" smtClean="0"/>
              <a:t>:</a:t>
            </a:r>
            <a:endParaRPr lang="en-US" i="1" dirty="0"/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3337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Where did the name, dynamic programming, come from? </a:t>
            </a:r>
            <a:endParaRPr lang="en-US" dirty="0"/>
          </a:p>
        </p:txBody>
      </p:sp>
      <p:sp>
        <p:nvSpPr>
          <p:cNvPr id="1078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76350"/>
            <a:ext cx="8915400" cy="35433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600" dirty="0" smtClean="0">
                <a:latin typeface="Arial" charset="0"/>
              </a:rPr>
              <a:t>…</a:t>
            </a:r>
            <a:r>
              <a:rPr lang="en-US" sz="1800" dirty="0" smtClean="0">
                <a:latin typeface="Arial" charset="0"/>
              </a:rPr>
              <a:t>The </a:t>
            </a:r>
            <a:r>
              <a:rPr lang="en-US" sz="1800" dirty="0">
                <a:latin typeface="Arial" charset="0"/>
              </a:rPr>
              <a:t>1950s were not good years for mathematical research. </a:t>
            </a:r>
            <a:r>
              <a:rPr lang="en-US" sz="1800" dirty="0" smtClean="0">
                <a:latin typeface="Arial" charset="0"/>
              </a:rPr>
              <a:t>[the] Secretary </a:t>
            </a:r>
            <a:r>
              <a:rPr lang="en-US" sz="1800" dirty="0">
                <a:latin typeface="Arial" charset="0"/>
              </a:rPr>
              <a:t>of </a:t>
            </a:r>
            <a:r>
              <a:rPr lang="en-US" sz="1800" dirty="0" smtClean="0">
                <a:latin typeface="Arial" charset="0"/>
              </a:rPr>
              <a:t>Defense …had </a:t>
            </a:r>
            <a:r>
              <a:rPr lang="en-US" sz="1800" dirty="0">
                <a:latin typeface="Arial" charset="0"/>
              </a:rPr>
              <a:t>a pathological fear and hatred of the word, </a:t>
            </a:r>
            <a:r>
              <a:rPr lang="en-US" sz="1800" dirty="0" smtClean="0">
                <a:latin typeface="Arial" charset="0"/>
              </a:rPr>
              <a:t>research…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I decided therefore to use the word, “</a:t>
            </a:r>
            <a:r>
              <a:rPr lang="en-US" sz="1800" b="1" dirty="0">
                <a:latin typeface="Arial" charset="0"/>
              </a:rPr>
              <a:t>programming</a:t>
            </a:r>
            <a:r>
              <a:rPr lang="en-US" sz="1800" dirty="0" smtClean="0">
                <a:latin typeface="Arial" charset="0"/>
              </a:rPr>
              <a:t>”.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I wanted to get across the idea that this was dynamic, this was </a:t>
            </a:r>
            <a:r>
              <a:rPr lang="en-US" sz="1800" dirty="0" smtClean="0">
                <a:latin typeface="Arial" charset="0"/>
              </a:rPr>
              <a:t>multistage… I </a:t>
            </a:r>
            <a:r>
              <a:rPr lang="en-US" sz="1800" dirty="0">
                <a:latin typeface="Arial" charset="0"/>
              </a:rPr>
              <a:t>thought, </a:t>
            </a:r>
            <a:r>
              <a:rPr lang="en-US" sz="1800" dirty="0" smtClean="0">
                <a:latin typeface="Arial" charset="0"/>
              </a:rPr>
              <a:t>let’s … take a </a:t>
            </a:r>
            <a:r>
              <a:rPr lang="en-US" sz="1800" dirty="0">
                <a:latin typeface="Arial" charset="0"/>
              </a:rPr>
              <a:t>word that has an absolutely precise meaning, namely </a:t>
            </a:r>
            <a:r>
              <a:rPr lang="en-US" sz="1800" b="1" dirty="0" smtClean="0">
                <a:latin typeface="Arial" charset="0"/>
              </a:rPr>
              <a:t>dynamic</a:t>
            </a:r>
            <a:r>
              <a:rPr lang="en-US" sz="1800" dirty="0" smtClean="0">
                <a:latin typeface="Arial" charset="0"/>
              </a:rPr>
              <a:t>… it’s impossible </a:t>
            </a:r>
            <a:r>
              <a:rPr lang="en-US" sz="1800" dirty="0">
                <a:latin typeface="Arial" charset="0"/>
              </a:rPr>
              <a:t>to use the word, </a:t>
            </a:r>
            <a:r>
              <a:rPr lang="en-US" sz="1800" b="1" dirty="0">
                <a:latin typeface="Arial" charset="0"/>
              </a:rPr>
              <a:t>dynamic</a:t>
            </a:r>
            <a:r>
              <a:rPr lang="en-US" sz="1800" dirty="0">
                <a:latin typeface="Arial" charset="0"/>
              </a:rPr>
              <a:t>, in a pejorative sense. Try thinking of some combination that will possibly give it a pejorative meaning. </a:t>
            </a:r>
            <a:r>
              <a:rPr lang="en-US" sz="1800" dirty="0" smtClean="0">
                <a:latin typeface="Arial" charset="0"/>
              </a:rPr>
              <a:t>It’s </a:t>
            </a:r>
            <a:r>
              <a:rPr lang="en-US" sz="1800" dirty="0">
                <a:latin typeface="Arial" charset="0"/>
              </a:rPr>
              <a:t>impossible. </a:t>
            </a:r>
            <a:endParaRPr lang="en-US" sz="18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 smtClean="0">
                <a:latin typeface="Arial" charset="0"/>
              </a:rPr>
              <a:t>Thus</a:t>
            </a:r>
            <a:r>
              <a:rPr lang="en-US" sz="1800" dirty="0">
                <a:latin typeface="Arial" charset="0"/>
              </a:rPr>
              <a:t>, I thought dynamic programming was a good name. It was something not even a Congressman could object </a:t>
            </a:r>
            <a:r>
              <a:rPr lang="en-US" sz="1800" dirty="0" smtClean="0">
                <a:latin typeface="Arial" charset="0"/>
              </a:rPr>
              <a:t>to.</a:t>
            </a:r>
            <a:r>
              <a:rPr lang="en-US" sz="1800" dirty="0">
                <a:latin typeface="Arial" charset="0"/>
              </a:rPr>
              <a:t>”</a:t>
            </a:r>
            <a:r>
              <a:rPr lang="en-US" sz="1600" dirty="0">
                <a:latin typeface="Arial" charset="0"/>
              </a:rPr>
              <a:t>  </a:t>
            </a:r>
            <a:endParaRPr lang="en-US" sz="16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400" dirty="0"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600" b="1" dirty="0">
                <a:solidFill>
                  <a:srgbClr val="404040"/>
                </a:solidFill>
                <a:latin typeface="Arial" charset="0"/>
              </a:rPr>
              <a:t>		</a:t>
            </a:r>
            <a:r>
              <a:rPr lang="en-US" sz="1600" dirty="0">
                <a:solidFill>
                  <a:srgbClr val="404040"/>
                </a:solidFill>
                <a:latin typeface="Arial" charset="0"/>
              </a:rPr>
              <a:t>Richard Bellman, “Eye of the Hurricane: an autobiography” 1984.</a:t>
            </a:r>
            <a:endParaRPr lang="en-US" sz="9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4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7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7462</TotalTime>
  <Words>350</Words>
  <Application>Microsoft Macintosh PowerPoint</Application>
  <PresentationFormat>On-screen Show (16:9)</PresentationFormat>
  <Paragraphs>36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NLP-jurafsky</vt:lpstr>
      <vt:lpstr>Minimum Edit Distance</vt:lpstr>
      <vt:lpstr>Weighted Edit Distance</vt:lpstr>
      <vt:lpstr>Confusion matrix for spelling errors</vt:lpstr>
      <vt:lpstr>PowerPoint Presentation</vt:lpstr>
      <vt:lpstr>Weighted Min Edit Distance</vt:lpstr>
      <vt:lpstr>Where did the name, dynamic programming, come from? </vt:lpstr>
      <vt:lpstr>Minimum Edit Distance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emrosen</cp:lastModifiedBy>
  <cp:revision>101</cp:revision>
  <cp:lastPrinted>2009-04-20T16:46:08Z</cp:lastPrinted>
  <dcterms:created xsi:type="dcterms:W3CDTF">2010-04-19T15:31:24Z</dcterms:created>
  <dcterms:modified xsi:type="dcterms:W3CDTF">2012-02-06T06:05:34Z</dcterms:modified>
</cp:coreProperties>
</file>