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480" r:id="rId1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67" autoAdjust="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e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1776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thrift, did, eighty, said, hard, 'm, </a:t>
            </a:r>
            <a:r>
              <a:rPr lang="en-US" sz="2000" dirty="0" err="1" smtClean="0">
                <a:latin typeface="Courier"/>
                <a:cs typeface="Courier"/>
              </a:rPr>
              <a:t>july</a:t>
            </a:r>
            <a:r>
              <a:rPr lang="en-US" sz="2000" dirty="0" smtClean="0">
                <a:latin typeface="Courier"/>
                <a:cs typeface="Courier"/>
              </a:rPr>
              <a:t>, bullish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5319025"/>
              </p:ext>
            </p:extLst>
          </p:nvPr>
        </p:nvGraphicFramePr>
        <p:xfrm>
          <a:off x="1752600" y="1123950"/>
          <a:ext cx="4648200" cy="1047374"/>
        </p:xfrm>
        <a:graphic>
          <a:graphicData uri="http://schemas.openxmlformats.org/presentationml/2006/ole">
            <p:oleObj spid="_x0000_s6242" name="Equation" r:id="rId5" imgW="1572480" imgH="347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45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texaco</a:t>
            </a:r>
            <a:r>
              <a:rPr lang="en-US" sz="1800" dirty="0" smtClean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 smtClean="0">
                <a:latin typeface="Courier"/>
                <a:cs typeface="Courier"/>
              </a:rPr>
              <a:t>mr.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gurria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mexico</a:t>
            </a:r>
            <a:r>
              <a:rPr lang="en-US" sz="1800" dirty="0" smtClean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this, would, be, a, record, </a:t>
            </a:r>
            <a:r>
              <a:rPr lang="en-US" sz="1800" dirty="0" err="1" smtClean="0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550607"/>
              </p:ext>
            </p:extLst>
          </p:nvPr>
        </p:nvGraphicFramePr>
        <p:xfrm>
          <a:off x="762000" y="1885950"/>
          <a:ext cx="6745287" cy="596543"/>
        </p:xfrm>
        <a:graphic>
          <a:graphicData uri="http://schemas.openxmlformats.org/presentationml/2006/ole">
            <p:oleObj spid="_x0000_s7266" name="Equation" r:id="rId5" imgW="2011320" imgH="1645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We can extend to trigrams, 4-grams, 5-grams</a:t>
            </a:r>
          </a:p>
          <a:p>
            <a:r>
              <a:rPr lang="en-US" sz="2800" dirty="0" smtClean="0"/>
              <a:t>In general this is an insufficient model of language</a:t>
            </a:r>
          </a:p>
          <a:p>
            <a:pPr lvl="1"/>
            <a:r>
              <a:rPr lang="en-US" sz="2400" dirty="0" smtClean="0"/>
              <a:t>because language has </a:t>
            </a:r>
            <a:r>
              <a:rPr lang="en-US" sz="2400" b="1" dirty="0" smtClean="0">
                <a:solidFill>
                  <a:srgbClr val="008000"/>
                </a:solidFill>
              </a:rPr>
              <a:t>long-distance dependencies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 smtClean="0"/>
              <a:t>“The computer which I had just put into the machine room on the fifth floor crashed.”</a:t>
            </a:r>
          </a:p>
          <a:p>
            <a:pPr lvl="1"/>
            <a:endParaRPr lang="en-US" sz="800" dirty="0" smtClean="0"/>
          </a:p>
          <a:p>
            <a:r>
              <a:rPr lang="en-US" sz="2800" dirty="0" smtClean="0"/>
              <a:t>But we can often get away with N-gram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38178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9" y="1352550"/>
            <a:ext cx="8534400" cy="3790950"/>
          </a:xfrm>
        </p:spPr>
        <p:txBody>
          <a:bodyPr/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 smtClean="0"/>
              <a:t>Machine </a:t>
            </a:r>
            <a:r>
              <a:rPr lang="en-US" sz="2400" dirty="0"/>
              <a:t>Translation:</a:t>
            </a:r>
          </a:p>
          <a:p>
            <a:pPr lvl="4"/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high </a:t>
            </a:r>
            <a:r>
              <a:rPr lang="en-US" sz="2000" dirty="0" smtClean="0"/>
              <a:t>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 </a:t>
            </a:r>
            <a:r>
              <a:rPr lang="en-US" sz="2000" dirty="0"/>
              <a:t>&gt; P</a:t>
            </a:r>
            <a:r>
              <a:rPr lang="en-US" sz="2000" dirty="0" smtClean="0"/>
              <a:t>(</a:t>
            </a:r>
            <a:r>
              <a:rPr lang="en-US" sz="2000" b="1" dirty="0" smtClean="0"/>
              <a:t>large</a:t>
            </a:r>
            <a:r>
              <a:rPr lang="en-US" sz="2000" dirty="0" smtClean="0"/>
              <a:t> 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</a:t>
            </a:r>
            <a:endParaRPr lang="en-US" sz="2000" dirty="0"/>
          </a:p>
          <a:p>
            <a:pPr lvl="3"/>
            <a:r>
              <a:rPr lang="en-US" sz="2400" dirty="0" smtClean="0"/>
              <a:t>Spell </a:t>
            </a:r>
            <a:r>
              <a:rPr lang="en-US" sz="2400" dirty="0"/>
              <a:t>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</a:t>
            </a:r>
            <a:r>
              <a:rPr lang="en-US" sz="2000" dirty="0" smtClean="0"/>
              <a:t>house</a:t>
            </a:r>
          </a:p>
          <a:p>
            <a:pPr lvl="5"/>
            <a:r>
              <a:rPr lang="en-US" sz="1800" dirty="0" smtClean="0"/>
              <a:t>P(about fifteen </a:t>
            </a:r>
            <a:r>
              <a:rPr lang="en-US" sz="1800" b="1" dirty="0" smtClean="0"/>
              <a:t>minutes</a:t>
            </a:r>
            <a:r>
              <a:rPr lang="en-US" sz="1800" dirty="0" smtClean="0"/>
              <a:t> from) &gt; P(about fifteen </a:t>
            </a:r>
            <a:r>
              <a:rPr lang="en-US" sz="1800" b="1" dirty="0" smtClean="0"/>
              <a:t>minuets</a:t>
            </a:r>
            <a:r>
              <a:rPr lang="en-US" sz="1800" dirty="0" smtClean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</a:t>
            </a:r>
            <a:r>
              <a:rPr lang="en-US" sz="2000" dirty="0" smtClean="0"/>
              <a:t>)</a:t>
            </a:r>
          </a:p>
          <a:p>
            <a:pPr lvl="3"/>
            <a:r>
              <a:rPr lang="en-US" sz="2400" dirty="0" smtClean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Why?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1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2400" dirty="0" smtClean="0">
                <a:latin typeface="Calibri" charset="0"/>
              </a:rPr>
              <a:t> is </a:t>
            </a:r>
            <a:r>
              <a:rPr lang="en-US" sz="2400" dirty="0">
                <a:latin typeface="Calibri" charset="0"/>
              </a:rPr>
              <a:t>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Better: </a:t>
            </a:r>
            <a:r>
              <a:rPr lang="en-US" sz="2400" b="1" dirty="0" smtClean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 smtClean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xmlns="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906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</a:t>
            </a:r>
            <a:r>
              <a:rPr lang="en-US" sz="2800" dirty="0" smtClean="0">
                <a:latin typeface="Calibri" charset="0"/>
              </a:rPr>
              <a:t>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" charset="0"/>
              </a:rPr>
              <a:t>	</a:t>
            </a:r>
            <a:r>
              <a:rPr lang="en-US" sz="3600" dirty="0" smtClean="0">
                <a:latin typeface="Calibri" charset="0"/>
              </a:rPr>
              <a:t>		     </a:t>
            </a:r>
            <a:r>
              <a:rPr lang="en-US" dirty="0" smtClean="0">
                <a:latin typeface="Calibri" charset="0"/>
              </a:rPr>
              <a:t>Rewriting:</a:t>
            </a:r>
          </a:p>
          <a:p>
            <a:pPr marL="457200" lvl="1" indent="0">
              <a:buNone/>
            </a:pPr>
            <a:endParaRPr lang="en-US" dirty="0" smtClean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charset="0"/>
              </a:rPr>
              <a:t> P</a:t>
            </a:r>
            <a:r>
              <a:rPr lang="en-US" sz="2400" dirty="0">
                <a:latin typeface="Calibri" charset="0"/>
              </a:rPr>
              <a:t>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6636526"/>
              </p:ext>
            </p:extLst>
          </p:nvPr>
        </p:nvGraphicFramePr>
        <p:xfrm>
          <a:off x="1295400" y="1809750"/>
          <a:ext cx="6553200" cy="979487"/>
        </p:xfrm>
        <a:graphic>
          <a:graphicData uri="http://schemas.openxmlformats.org/presentationml/2006/ole">
            <p:oleObj spid="_x0000_s2146" name="Equation" r:id="rId4" imgW="2377080" imgH="347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150049"/>
              </p:ext>
            </p:extLst>
          </p:nvPr>
        </p:nvGraphicFramePr>
        <p:xfrm>
          <a:off x="762001" y="2209800"/>
          <a:ext cx="6019800" cy="1994447"/>
        </p:xfrm>
        <a:graphic>
          <a:graphicData uri="http://schemas.openxmlformats.org/presentationml/2006/ole">
            <p:oleObj spid="_x0000_s3170" name="Equation" r:id="rId4" imgW="2568960" imgH="840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p:oleObj spid="_x0000_s4276" name="Equation" r:id="rId4" imgW="3172320" imgH="41112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p:oleObj spid="_x0000_s4277" name="Equation" r:id="rId5" imgW="3885480" imgH="411120" progId="Equation.3">
              <p:embed/>
            </p:oleObj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Andrei Markov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7115639"/>
              </p:ext>
            </p:extLst>
          </p:nvPr>
        </p:nvGraphicFramePr>
        <p:xfrm>
          <a:off x="838200" y="1428750"/>
          <a:ext cx="7104063" cy="1087437"/>
        </p:xfrm>
        <a:graphic>
          <a:graphicData uri="http://schemas.openxmlformats.org/presentationml/2006/ole">
            <p:oleObj spid="_x0000_s5298" name="Equation" r:id="rId4" imgW="2322000" imgH="34740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2657802"/>
              </p:ext>
            </p:extLst>
          </p:nvPr>
        </p:nvGraphicFramePr>
        <p:xfrm>
          <a:off x="539750" y="3790950"/>
          <a:ext cx="8604250" cy="630237"/>
        </p:xfrm>
        <a:graphic>
          <a:graphicData uri="http://schemas.openxmlformats.org/presentationml/2006/ole">
            <p:oleObj spid="_x0000_s5299" name="Equation" r:id="rId5" imgW="2422800" imgH="1645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8097</TotalTime>
  <Words>482</Words>
  <Application>Microsoft Office PowerPoint</Application>
  <PresentationFormat>On-screen Show (16:9)</PresentationFormat>
  <Paragraphs>107</Paragraphs>
  <Slides>13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NLP-jurafsky</vt:lpstr>
      <vt:lpstr>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172</cp:revision>
  <cp:lastPrinted>2009-04-20T16:46:08Z</cp:lastPrinted>
  <dcterms:created xsi:type="dcterms:W3CDTF">2010-04-19T15:31:24Z</dcterms:created>
  <dcterms:modified xsi:type="dcterms:W3CDTF">2012-02-02T16:33:54Z</dcterms:modified>
</cp:coreProperties>
</file>