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tiff" ContentType="image/tif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447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21" r:id="rId10"/>
    <p:sldId id="422" r:id="rId11"/>
    <p:sldId id="423" r:id="rId12"/>
    <p:sldId id="424" r:id="rId13"/>
    <p:sldId id="425" r:id="rId14"/>
    <p:sldId id="481" r:id="rId15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67" autoAdjust="0"/>
  </p:normalViewPr>
  <p:slideViewPr>
    <p:cSldViewPr>
      <p:cViewPr varScale="1">
        <p:scale>
          <a:sx n="84" d="100"/>
          <a:sy n="84" d="100"/>
        </p:scale>
        <p:origin x="-66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11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E7A258-057A-1F47-A835-7E9E58AEF94B}" type="slidenum">
              <a:rPr lang="en-US"/>
              <a:pPr/>
              <a:t>12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9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research.blogspot.com/2006/08/all-our-n-gram-are-belong-to-you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grams.googlelab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3917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3200">
                <a:latin typeface="Calibri" charset="0"/>
                <a:hlinkClick r:id="rId3"/>
              </a:rPr>
              <a:t>http://www.speech.sri.com/projects/srilm/</a:t>
            </a:r>
            <a:endParaRPr lang="en-US" sz="3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82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Google N-Gram </a:t>
            </a:r>
            <a:r>
              <a:rPr lang="en-US" dirty="0" smtClean="0"/>
              <a:t>Release, August 2006</a:t>
            </a:r>
            <a:endParaRPr lang="en-US" dirty="0"/>
          </a:p>
        </p:txBody>
      </p:sp>
      <p:pic>
        <p:nvPicPr>
          <p:cNvPr id="2" name="Picture 1" descr="ngra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52550"/>
            <a:ext cx="9144000" cy="1391879"/>
          </a:xfrm>
          <a:prstGeom prst="rect">
            <a:avLst/>
          </a:prstGeom>
        </p:spPr>
      </p:pic>
      <p:pic>
        <p:nvPicPr>
          <p:cNvPr id="3" name="Picture 2" descr="ngram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650430"/>
            <a:ext cx="9144000" cy="826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460" y="298496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3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N-Gram Release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incoming 92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incubator 99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independent 794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index 223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indication 72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solidFill>
                  <a:srgbClr val="333333"/>
                </a:solidFill>
                <a:latin typeface="Courier" charset="0"/>
              </a:rPr>
              <a:t>serve </a:t>
            </a: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as the indicator 120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indicators 45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indispensable 111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indispensible 40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333333"/>
                </a:solidFill>
                <a:latin typeface="Courier" charset="0"/>
              </a:rPr>
              <a:t>serve as the individual 234</a:t>
            </a:r>
          </a:p>
        </p:txBody>
      </p:sp>
      <p:sp>
        <p:nvSpPr>
          <p:cNvPr id="129028" name="TextBox 4"/>
          <p:cNvSpPr txBox="1">
            <a:spLocks noChangeArrowheads="1"/>
          </p:cNvSpPr>
          <p:nvPr/>
        </p:nvSpPr>
        <p:spPr bwMode="auto">
          <a:xfrm>
            <a:off x="152400" y="4629150"/>
            <a:ext cx="8664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hlinkClick r:id="rId3"/>
              </a:rPr>
              <a:t>http://googleresearch.blogspot.com/2006/08/all-our-n-gram-are-belong-to-you.html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71394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Book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http://ngrams.googlelabs.com/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1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smtClean="0">
                <a:solidFill>
                  <a:srgbClr val="A50021"/>
                </a:solidFill>
                <a:latin typeface="Calibri" charset="0"/>
              </a:rPr>
              <a:t>Estimating N-gram Probabilities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xmlns="" val="15254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The Maximum Likelihood Estimate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2473553"/>
              </p:ext>
            </p:extLst>
          </p:nvPr>
        </p:nvGraphicFramePr>
        <p:xfrm>
          <a:off x="1752600" y="1986333"/>
          <a:ext cx="5410200" cy="1253754"/>
        </p:xfrm>
        <a:graphic>
          <a:graphicData uri="http://schemas.openxmlformats.org/presentationml/2006/ole">
            <p:oleObj spid="_x0000_s8375" name="Equation" r:id="rId4" imgW="1737000" imgH="39312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954691"/>
              </p:ext>
            </p:extLst>
          </p:nvPr>
        </p:nvGraphicFramePr>
        <p:xfrm>
          <a:off x="2109964" y="3815133"/>
          <a:ext cx="4587816" cy="1253754"/>
        </p:xfrm>
        <a:graphic>
          <a:graphicData uri="http://schemas.openxmlformats.org/presentationml/2006/ole">
            <p:oleObj spid="_x0000_s8376" name="Equation" r:id="rId5" imgW="1471680" imgH="3931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426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5978"/>
            <a:ext cx="7391400" cy="689372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352550"/>
            <a:ext cx="5410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95782"/>
            <a:ext cx="8763000" cy="95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3752137"/>
              </p:ext>
            </p:extLst>
          </p:nvPr>
        </p:nvGraphicFramePr>
        <p:xfrm>
          <a:off x="152400" y="1553694"/>
          <a:ext cx="3429000" cy="937073"/>
        </p:xfrm>
        <a:graphic>
          <a:graphicData uri="http://schemas.openxmlformats.org/presentationml/2006/ole">
            <p:oleObj spid="_x0000_s10329" name="Equation" r:id="rId5" imgW="1471680" imgH="3931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885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333375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</a:t>
            </a:r>
            <a:r>
              <a:rPr lang="en-US" sz="2500" dirty="0" smtClean="0">
                <a:solidFill>
                  <a:srgbClr val="330099"/>
                </a:solidFill>
                <a:latin typeface="Calibri" charset="0"/>
              </a:rPr>
              <a:t>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755775"/>
            <a:ext cx="9067800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578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Normalize by unigrams: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180000"/>
              </a:lnSpc>
            </a:pPr>
            <a:r>
              <a:rPr lang="en-US" sz="2000" dirty="0">
                <a:latin typeface="Calibri" charset="0"/>
              </a:rPr>
              <a:t>Result: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635366"/>
            <a:ext cx="7010400" cy="248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ber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1733550"/>
            <a:ext cx="6718300" cy="61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139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2550"/>
            <a:ext cx="8534400" cy="333375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P(&lt;s&gt; I want </a:t>
            </a:r>
            <a:r>
              <a:rPr lang="en-US" sz="2800" dirty="0" err="1">
                <a:latin typeface="Calibri" charset="0"/>
              </a:rPr>
              <a:t>english</a:t>
            </a:r>
            <a:r>
              <a:rPr lang="en-US" sz="28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	×  P(</a:t>
            </a:r>
            <a:r>
              <a:rPr lang="en-US" sz="2800" dirty="0" err="1">
                <a:latin typeface="Calibri" charset="0"/>
              </a:rPr>
              <a:t>want|I</a:t>
            </a:r>
            <a:r>
              <a:rPr lang="en-US" sz="28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xmlns="" val="24447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chinese|want</a:t>
            </a:r>
            <a:r>
              <a:rPr lang="en-US" sz="2800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to|want</a:t>
            </a:r>
            <a:r>
              <a:rPr lang="en-US" sz="2800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 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xmlns="" val="42014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6877007"/>
              </p:ext>
            </p:extLst>
          </p:nvPr>
        </p:nvGraphicFramePr>
        <p:xfrm>
          <a:off x="304800" y="3714750"/>
          <a:ext cx="8725647" cy="644939"/>
        </p:xfrm>
        <a:graphic>
          <a:graphicData uri="http://schemas.openxmlformats.org/presentationml/2006/ole">
            <p:oleObj spid="_x0000_s26701" name="Equation" r:id="rId4" imgW="2907360" imgH="200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622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8094</TotalTime>
  <Words>297</Words>
  <Application>Microsoft Office PowerPoint</Application>
  <PresentationFormat>On-screen Show (16:9)</PresentationFormat>
  <Paragraphs>82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NLP-jurafsky</vt:lpstr>
      <vt:lpstr>Equation</vt:lpstr>
      <vt:lpstr> Language Modeling</vt:lpstr>
      <vt:lpstr>Estimating bigram probabilities</vt:lpstr>
      <vt:lpstr>An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  <vt:lpstr>Language Modeling Toolkits</vt:lpstr>
      <vt:lpstr>Google N-Gram Release, August 2006</vt:lpstr>
      <vt:lpstr>Google N-Gram Release</vt:lpstr>
      <vt:lpstr>Google Book N-grams</vt:lpstr>
      <vt:lpstr> Language Modeling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Adam Vogel</cp:lastModifiedBy>
  <cp:revision>172</cp:revision>
  <cp:lastPrinted>2009-04-20T16:46:08Z</cp:lastPrinted>
  <dcterms:created xsi:type="dcterms:W3CDTF">2010-04-19T15:31:24Z</dcterms:created>
  <dcterms:modified xsi:type="dcterms:W3CDTF">2012-02-02T16:34:48Z</dcterms:modified>
</cp:coreProperties>
</file>