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448" r:id="rId2"/>
    <p:sldId id="426" r:id="rId3"/>
    <p:sldId id="427" r:id="rId4"/>
    <p:sldId id="428" r:id="rId5"/>
    <p:sldId id="434" r:id="rId6"/>
    <p:sldId id="429" r:id="rId7"/>
    <p:sldId id="430" r:id="rId8"/>
    <p:sldId id="431" r:id="rId9"/>
    <p:sldId id="432" r:id="rId10"/>
    <p:sldId id="482" r:id="rId1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67" autoAdjust="0"/>
  </p:normalViewPr>
  <p:slideViewPr>
    <p:cSldViewPr>
      <p:cViewPr varScale="1">
        <p:scale>
          <a:sx n="84" d="100"/>
          <a:sy n="84" d="100"/>
        </p:scale>
        <p:origin x="-66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30983-8456-3646-A731-6FFF29DE70A4}" type="slidenum">
              <a:rPr lang="en-US"/>
              <a:pPr/>
              <a:t>2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387-3E46-1143-BAAD-D9B1D56CD6CB}" type="slidenum">
              <a:rPr lang="en-US"/>
              <a:pPr/>
              <a:t>3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B776-986B-2545-8075-7FDAA4407823}" type="slidenum">
              <a:rPr lang="en-US"/>
              <a:pPr/>
              <a:t>4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BD86-0A01-3B4B-B540-6B90BD60E5F2}" type="slidenum">
              <a:rPr lang="en-US"/>
              <a:pPr/>
              <a:t>6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7037-918C-AD43-B18B-F7E97BD73A15}" type="slidenum">
              <a:rPr lang="en-US"/>
              <a:pPr/>
              <a:t>7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A74BD-9984-AD46-A37E-56B3C0F9FC15}" type="slidenum">
              <a:rPr lang="en-US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864A-ADC2-1B43-A5CC-41DA2E2D0DBB}" type="slidenum">
              <a:rPr lang="en-US"/>
              <a:pPr/>
              <a:t>9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6216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30081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Evaluation: How good is our model?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our language model prefer good sentences to bad ones?</a:t>
            </a:r>
          </a:p>
          <a:p>
            <a:pPr lvl="1"/>
            <a:r>
              <a:rPr lang="en-US" dirty="0" smtClean="0"/>
              <a:t>Assign higher probability to “</a:t>
            </a:r>
            <a:r>
              <a:rPr lang="en-US" altLang="ja-JP" dirty="0" smtClean="0"/>
              <a:t>real” or “frequently observed” sentences </a:t>
            </a:r>
          </a:p>
          <a:p>
            <a:pPr lvl="2"/>
            <a:r>
              <a:rPr lang="en-US" altLang="ja-JP" dirty="0" smtClean="0"/>
              <a:t>Than “ungrammatical” or “rarely observed” sentences?</a:t>
            </a:r>
          </a:p>
          <a:p>
            <a:r>
              <a:rPr lang="en-US" dirty="0" smtClean="0"/>
              <a:t>We train parameters of our model on a </a:t>
            </a:r>
            <a:r>
              <a:rPr lang="en-US" b="1" dirty="0" smtClean="0">
                <a:solidFill>
                  <a:srgbClr val="008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test the model’s performance on data we haven’t seen.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8000"/>
                </a:solidFill>
              </a:rPr>
              <a:t>test set </a:t>
            </a:r>
            <a:r>
              <a:rPr lang="en-US" dirty="0" smtClean="0"/>
              <a:t>is an unseen dataset that is different from our training set, totally unused.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008000"/>
                </a:solidFill>
              </a:rPr>
              <a:t>evaluation metric </a:t>
            </a:r>
            <a:r>
              <a:rPr lang="en-US" dirty="0" smtClean="0"/>
              <a:t>tells us how well our model does on the test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4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Extrinsic evaluation of N-gram models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Best evaluation for comparing models A and B</a:t>
            </a:r>
          </a:p>
          <a:p>
            <a:pPr lvl="1"/>
            <a:r>
              <a:rPr lang="en-US" sz="2400" dirty="0" smtClean="0"/>
              <a:t>Put each model in a task</a:t>
            </a:r>
          </a:p>
          <a:p>
            <a:pPr lvl="2"/>
            <a:r>
              <a:rPr lang="en-US" sz="2400" dirty="0" smtClean="0"/>
              <a:t> spelling corrector, speech recognizer, MT system</a:t>
            </a:r>
          </a:p>
          <a:p>
            <a:pPr lvl="1"/>
            <a:r>
              <a:rPr lang="en-US" sz="2400" dirty="0" smtClean="0"/>
              <a:t>Run the task, get an accuracy for A and for B</a:t>
            </a:r>
          </a:p>
          <a:p>
            <a:pPr lvl="2"/>
            <a:r>
              <a:rPr lang="en-US" sz="2400" dirty="0" smtClean="0"/>
              <a:t>How many misspelled words corrected properly</a:t>
            </a:r>
          </a:p>
          <a:p>
            <a:pPr lvl="2"/>
            <a:r>
              <a:rPr lang="en-US" sz="2400" dirty="0" smtClean="0"/>
              <a:t>How many words translated correctly</a:t>
            </a:r>
          </a:p>
          <a:p>
            <a:pPr lvl="1"/>
            <a:r>
              <a:rPr lang="en-US" sz="2400" dirty="0" smtClean="0"/>
              <a:t>Compare accuracy for A and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3792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 charset="0"/>
              </a:rPr>
              <a:t>Time-consuming; can take days or weeks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</a:rPr>
              <a:t>So</a:t>
            </a:r>
            <a:endParaRPr lang="en-US" sz="28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Sometimes use </a:t>
            </a:r>
            <a:r>
              <a:rPr lang="en-US" sz="2400" b="1" dirty="0" smtClean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sz="2400" dirty="0" smtClean="0">
                <a:latin typeface="Calibri"/>
                <a:cs typeface="Calibri"/>
              </a:rPr>
              <a:t> evaluation: </a:t>
            </a:r>
            <a:r>
              <a:rPr lang="en-US" sz="2400" b="1" dirty="0" smtClean="0">
                <a:latin typeface="Calibri"/>
                <a:cs typeface="Calibri"/>
              </a:rPr>
              <a:t>perplexity</a:t>
            </a:r>
            <a:endParaRPr lang="en-US" sz="24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unless </a:t>
            </a:r>
            <a:r>
              <a:rPr lang="en-US" sz="2400" dirty="0">
                <a:latin typeface="Calibri"/>
                <a:cs typeface="Calibri"/>
              </a:rPr>
              <a:t>the test data looks </a:t>
            </a:r>
            <a:r>
              <a:rPr lang="en-US" sz="2400" b="1" dirty="0">
                <a:latin typeface="Calibri"/>
                <a:cs typeface="Calibri"/>
              </a:rPr>
              <a:t>just</a:t>
            </a:r>
            <a:r>
              <a:rPr lang="en-US" sz="24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So </a:t>
            </a:r>
            <a:r>
              <a:rPr lang="en-US" sz="2400" b="1" dirty="0" smtClean="0">
                <a:latin typeface="Calibri"/>
                <a:cs typeface="Calibri"/>
              </a:rPr>
              <a:t>generally </a:t>
            </a:r>
            <a:r>
              <a:rPr lang="en-US" sz="2400" b="1" dirty="0">
                <a:latin typeface="Calibri"/>
                <a:cs typeface="Calibri"/>
              </a:rPr>
              <a:t>only useful in pilot </a:t>
            </a:r>
            <a:r>
              <a:rPr lang="en-US" sz="2400" b="1" dirty="0" smtClean="0">
                <a:latin typeface="Calibri"/>
                <a:cs typeface="Calibri"/>
              </a:rPr>
              <a:t>experiments</a:t>
            </a:r>
            <a:endParaRPr lang="en-US" sz="24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But is helpful to think about.</a:t>
            </a:r>
          </a:p>
        </p:txBody>
      </p:sp>
    </p:spTree>
    <p:extLst>
      <p:ext uri="{BB962C8B-B14F-4D97-AF65-F5344CB8AC3E}">
        <p14:creationId xmlns:p14="http://schemas.microsoft.com/office/powerpoint/2010/main" xmlns="" val="21247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Intuition of 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alibri"/>
                <a:ea typeface="ＭＳ Ｐゴシック" charset="0"/>
                <a:cs typeface="Calibri"/>
              </a:rPr>
              <a:t>The Shannon Game: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How well can we predict the next word?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Unigrams are terrible at this game.  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 better model of a text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is one which assigns a higher probability to the word that actually occurs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46200" y="2190750"/>
            <a:ext cx="4572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  <a:endParaRPr lang="en-US"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sz="1800" baseline="30000" dirty="0" smtClean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  <a:endParaRPr lang="en-US"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0" y="1276350"/>
            <a:ext cx="1828800" cy="25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mushrooms 0.1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p</a:t>
            </a:r>
            <a:r>
              <a:rPr lang="en-US" sz="1600" dirty="0" smtClean="0"/>
              <a:t>epperoni 0.1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</a:t>
            </a:r>
            <a:r>
              <a:rPr lang="en-US" sz="1600" dirty="0" smtClean="0"/>
              <a:t>nchovies 0.01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f</a:t>
            </a:r>
            <a:r>
              <a:rPr lang="en-US" sz="1600" dirty="0" smtClean="0"/>
              <a:t>ried rice 0.0001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</a:t>
            </a:r>
            <a:r>
              <a:rPr lang="en-US" sz="1600" dirty="0" smtClean="0"/>
              <a:t>nd 1e</a:t>
            </a:r>
            <a:r>
              <a:rPr lang="en-US" sz="1600" dirty="0"/>
              <a:t>-100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5791200" y="1352550"/>
            <a:ext cx="304800" cy="23622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7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000256"/>
            <a:ext cx="4267200" cy="31392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Perplexity </a:t>
            </a:r>
            <a:r>
              <a:rPr lang="en-US" sz="2000" dirty="0">
                <a:latin typeface="Calibri" charset="0"/>
              </a:rPr>
              <a:t>is the probability of the test </a:t>
            </a:r>
            <a:r>
              <a:rPr lang="en-US" sz="2000" dirty="0" smtClean="0">
                <a:latin typeface="Calibri" charset="0"/>
              </a:rPr>
              <a:t>set, </a:t>
            </a:r>
            <a:r>
              <a:rPr lang="en-US" sz="2000" dirty="0">
                <a:latin typeface="Calibri" charset="0"/>
              </a:rPr>
              <a:t>normalized by the number of words</a:t>
            </a:r>
            <a:r>
              <a:rPr lang="en-US" sz="2000" dirty="0" smtClean="0">
                <a:latin typeface="Calibri" charset="0"/>
              </a:rPr>
              <a:t>:</a:t>
            </a:r>
            <a:endParaRPr lang="en-US" sz="2000" dirty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                                               Chain </a:t>
            </a:r>
            <a:r>
              <a:rPr lang="en-US" sz="2000" dirty="0">
                <a:latin typeface="Calibri" charset="0"/>
              </a:rPr>
              <a:t>rule:</a:t>
            </a:r>
          </a:p>
          <a:p>
            <a:pPr marL="0" indent="0">
              <a:buNone/>
            </a:pPr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                                              For </a:t>
            </a:r>
            <a:r>
              <a:rPr lang="en-US" sz="2000" dirty="0">
                <a:latin typeface="Calibri" charset="0"/>
              </a:rPr>
              <a:t>bigrams</a:t>
            </a:r>
            <a:r>
              <a:rPr lang="en-US" sz="2000" dirty="0" smtClean="0">
                <a:latin typeface="Calibri" charset="0"/>
              </a:rPr>
              <a:t>:</a:t>
            </a:r>
            <a:endParaRPr lang="en-US" sz="2000" dirty="0">
              <a:latin typeface="Calibri" charset="0"/>
            </a:endParaRPr>
          </a:p>
        </p:txBody>
      </p:sp>
      <p:pic>
        <p:nvPicPr>
          <p:cNvPr id="137220" name="Picture 4" descr="p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809750"/>
            <a:ext cx="3251896" cy="138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730" y="3181350"/>
            <a:ext cx="253746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46776" y="4095750"/>
            <a:ext cx="2249424" cy="7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4769220"/>
            <a:ext cx="69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/>
                <a:cs typeface="Calibri"/>
              </a:rPr>
              <a:t>Minimizing perplexity is the same as maximizing </a:t>
            </a:r>
            <a:r>
              <a:rPr lang="en-US" sz="1800" dirty="0" smtClean="0">
                <a:latin typeface="Calibri"/>
                <a:cs typeface="Calibri"/>
              </a:rPr>
              <a:t>probability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0015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 charset="0"/>
              </a:rPr>
              <a:t>The best language model is one that best predicts an unseen test set</a:t>
            </a:r>
          </a:p>
          <a:p>
            <a:pPr lvl="1"/>
            <a:r>
              <a:rPr lang="en-US" dirty="0" smtClean="0">
                <a:latin typeface="Calibri" charset="0"/>
              </a:rPr>
              <a:t>Gives the highest P(sentence)</a:t>
            </a:r>
          </a:p>
        </p:txBody>
      </p:sp>
    </p:spTree>
    <p:extLst>
      <p:ext uri="{BB962C8B-B14F-4D97-AF65-F5344CB8AC3E}">
        <p14:creationId xmlns:p14="http://schemas.microsoft.com/office/powerpoint/2010/main" xmlns="" val="121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Shannon Game intuition for perplexity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Calibri" charset="0"/>
              </a:rPr>
              <a:t>From Josh Goodman</a:t>
            </a:r>
          </a:p>
          <a:p>
            <a:pPr eaLnBrk="1" hangingPunct="1"/>
            <a:r>
              <a:rPr lang="en-US" sz="1800" dirty="0" smtClean="0">
                <a:latin typeface="Calibri" charset="0"/>
              </a:rPr>
              <a:t>How </a:t>
            </a:r>
            <a:r>
              <a:rPr lang="en-US" sz="1800" dirty="0">
                <a:latin typeface="Calibri" charset="0"/>
              </a:rPr>
              <a:t>hard is the task of recognizing digits ‘</a:t>
            </a:r>
            <a:r>
              <a:rPr lang="en-US" sz="1800" dirty="0" smtClean="0">
                <a:latin typeface="Calibri" charset="0"/>
              </a:rPr>
              <a:t>0,1,2,3,4,5,6,7,8,9’</a:t>
            </a:r>
          </a:p>
          <a:p>
            <a:pPr lvl="1"/>
            <a:r>
              <a:rPr lang="en-US" sz="1400" dirty="0" smtClean="0">
                <a:latin typeface="Calibri" charset="0"/>
              </a:rPr>
              <a:t>Perplexity 10</a:t>
            </a:r>
            <a:endParaRPr lang="en-US" sz="1400" dirty="0">
              <a:latin typeface="Calibri" charset="0"/>
            </a:endParaRPr>
          </a:p>
          <a:p>
            <a:pPr eaLnBrk="1" hangingPunct="1"/>
            <a:r>
              <a:rPr lang="en-US" sz="1800" dirty="0">
                <a:latin typeface="Calibri" charset="0"/>
              </a:rPr>
              <a:t>How hard is recognizing (30,000) names at Microsoft. </a:t>
            </a:r>
            <a:endParaRPr lang="en-US" sz="1800" dirty="0" smtClean="0">
              <a:latin typeface="Calibri" charset="0"/>
            </a:endParaRPr>
          </a:p>
          <a:p>
            <a:pPr lvl="1"/>
            <a:r>
              <a:rPr lang="en-US" sz="1400" dirty="0" smtClean="0">
                <a:latin typeface="Calibri" charset="0"/>
              </a:rPr>
              <a:t>Perplexity = </a:t>
            </a:r>
            <a:r>
              <a:rPr lang="en-US" sz="1400" dirty="0">
                <a:latin typeface="Calibri" charset="0"/>
              </a:rPr>
              <a:t>30,000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If a system has to recognize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Operator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Sales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Technical Support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30,000 names (1 in 120,000 each)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Perplexity </a:t>
            </a:r>
            <a:r>
              <a:rPr lang="en-US" sz="1600">
                <a:latin typeface="Calibri" charset="0"/>
              </a:rPr>
              <a:t>is </a:t>
            </a:r>
            <a:r>
              <a:rPr lang="en-US" sz="1600" smtClean="0">
                <a:latin typeface="Calibri" charset="0"/>
              </a:rPr>
              <a:t>53</a:t>
            </a:r>
            <a:endParaRPr lang="en-US" sz="1600" dirty="0">
              <a:latin typeface="Calibri" charset="0"/>
            </a:endParaRPr>
          </a:p>
          <a:p>
            <a:pPr eaLnBrk="1" hangingPunct="1"/>
            <a:r>
              <a:rPr lang="en-US" sz="1800" dirty="0">
                <a:latin typeface="Calibri" charset="0"/>
              </a:rPr>
              <a:t>Perplexity is weighted equivalent branching factor</a:t>
            </a:r>
          </a:p>
          <a:p>
            <a:pPr eaLnBrk="1" hangingPunct="1"/>
            <a:endParaRPr lang="en-US" sz="1400" dirty="0">
              <a:latin typeface="Calibri" charset="0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17525" y="4748212"/>
            <a:ext cx="184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6492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Perplexity as branching factor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Let’s suppose a sentence consisting of random digits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What is the perplexity of this sentence according to a model that assign P=1/10 to each digit?</a:t>
            </a:r>
          </a:p>
        </p:txBody>
      </p:sp>
      <p:pic>
        <p:nvPicPr>
          <p:cNvPr id="141316" name="Picture 4" descr="per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276" y="2952750"/>
            <a:ext cx="2894844" cy="207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9741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Training 38 million words, test 1.5 million words, WSJ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1344635"/>
              </p:ext>
            </p:extLst>
          </p:nvPr>
        </p:nvGraphicFramePr>
        <p:xfrm>
          <a:off x="685800" y="2647950"/>
          <a:ext cx="73914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N-gram Order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Unigram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Bigram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Trigram</a:t>
                      </a:r>
                      <a:endParaRPr lang="en-US" sz="3200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Perplexity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962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109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44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8094</TotalTime>
  <Words>485</Words>
  <Application>Microsoft Office PowerPoint</Application>
  <PresentationFormat>On-screen Show (16:9)</PresentationFormat>
  <Paragraphs>96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NLP-jurafsky</vt:lpstr>
      <vt:lpstr> Language Modeling</vt:lpstr>
      <vt:lpstr>Evaluation: How good is our model?</vt:lpstr>
      <vt:lpstr>Extrinsic evaluation of N-gram models</vt:lpstr>
      <vt:lpstr>Difficulty of extrinsic (in-vivo) evaluation of  N-gram models</vt:lpstr>
      <vt:lpstr>Intuition of Perplexity</vt:lpstr>
      <vt:lpstr>Perplexity</vt:lpstr>
      <vt:lpstr>The Shannon Game intuition for perplexity</vt:lpstr>
      <vt:lpstr>Perplexity as branching factor</vt:lpstr>
      <vt:lpstr>Lower perplexity = better model</vt:lpstr>
      <vt:lpstr> Language Modeling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Adam Vogel</cp:lastModifiedBy>
  <cp:revision>174</cp:revision>
  <cp:lastPrinted>2009-04-20T16:46:08Z</cp:lastPrinted>
  <dcterms:created xsi:type="dcterms:W3CDTF">2010-04-19T15:31:24Z</dcterms:created>
  <dcterms:modified xsi:type="dcterms:W3CDTF">2012-03-08T11:15:09Z</dcterms:modified>
</cp:coreProperties>
</file>