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449" r:id="rId2"/>
    <p:sldId id="404" r:id="rId3"/>
    <p:sldId id="405" r:id="rId4"/>
    <p:sldId id="406" r:id="rId5"/>
    <p:sldId id="407" r:id="rId6"/>
    <p:sldId id="408" r:id="rId7"/>
    <p:sldId id="410" r:id="rId8"/>
    <p:sldId id="437" r:id="rId9"/>
    <p:sldId id="483" r:id="rId10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67" autoAdjust="0"/>
  </p:normalViewPr>
  <p:slideViewPr>
    <p:cSldViewPr>
      <p:cViewPr varScale="1">
        <p:scale>
          <a:sx n="84" d="100"/>
          <a:sy n="84" d="100"/>
        </p:scale>
        <p:origin x="-660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D3ED4E-DB9F-744D-9849-EACE796ACD8F}" type="slidenum">
              <a:rPr lang="en-US"/>
              <a:pPr/>
              <a:t>2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E80086-1B83-2040-8086-B47A972B7777}" type="slidenum">
              <a:rPr lang="en-US"/>
              <a:pPr/>
              <a:t>3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0D5628-1D87-E04A-B86B-0EF3EEC2AD53}" type="slidenum">
              <a:rPr lang="en-US"/>
              <a:pPr/>
              <a:t>4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AE968-BC95-3747-90B0-3E8B9B166255}" type="slidenum">
              <a:rPr lang="en-US"/>
              <a:pPr/>
              <a:t>5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76AF8-D263-4B45-97F7-441DF3B68CF6}" type="slidenum">
              <a:rPr lang="en-US"/>
              <a:pPr/>
              <a:t>6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138486-EADF-6047-899A-01D4ECB9C2CD}" type="slidenum">
              <a:rPr lang="en-US" sz="1200">
                <a:latin typeface="Calibri" charset="0"/>
              </a:rPr>
              <a:pPr eaLnBrk="1" hangingPunct="1"/>
              <a:t>7</a:t>
            </a:fld>
            <a:endParaRPr lang="en-US" sz="1200">
              <a:latin typeface="Calibri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9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285750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419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Generalization and zeros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="" xmlns:p14="http://schemas.microsoft.com/office/powerpoint/2010/main" val="16768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Shannon Visualization Method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3962400" cy="32004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Calibri" charset="0"/>
              </a:rPr>
              <a:t>Choose </a:t>
            </a:r>
            <a:r>
              <a:rPr lang="en-US" sz="1800" dirty="0">
                <a:latin typeface="Calibri" charset="0"/>
              </a:rPr>
              <a:t>a random </a:t>
            </a:r>
            <a:r>
              <a:rPr lang="en-US" sz="1800" dirty="0" smtClean="0">
                <a:latin typeface="Calibri" charset="0"/>
              </a:rPr>
              <a:t>bigram </a:t>
            </a:r>
          </a:p>
          <a:p>
            <a:pPr marL="0" indent="0" eaLnBrk="1" hangingPunct="1">
              <a:buNone/>
            </a:pPr>
            <a:r>
              <a:rPr lang="en-US" sz="1800" dirty="0" smtClean="0">
                <a:latin typeface="Calibri" charset="0"/>
              </a:rPr>
              <a:t>     (&lt;</a:t>
            </a:r>
            <a:r>
              <a:rPr lang="en-US" sz="1800" dirty="0">
                <a:latin typeface="Calibri" charset="0"/>
              </a:rPr>
              <a:t>s&gt;, </a:t>
            </a:r>
            <a:r>
              <a:rPr lang="en-US" sz="1800" dirty="0" smtClean="0">
                <a:latin typeface="Calibri" charset="0"/>
              </a:rPr>
              <a:t>w) </a:t>
            </a:r>
            <a:r>
              <a:rPr lang="en-US" sz="1800" dirty="0">
                <a:latin typeface="Calibri" charset="0"/>
              </a:rPr>
              <a:t>according to its probability</a:t>
            </a:r>
          </a:p>
          <a:p>
            <a:pPr eaLnBrk="1" hangingPunct="1"/>
            <a:r>
              <a:rPr lang="en-US" sz="1800" dirty="0">
                <a:latin typeface="Calibri" charset="0"/>
              </a:rPr>
              <a:t>Now choose a random </a:t>
            </a:r>
            <a:r>
              <a:rPr lang="en-US" sz="1800" dirty="0" smtClean="0">
                <a:latin typeface="Calibri" charset="0"/>
              </a:rPr>
              <a:t>bigram        </a:t>
            </a:r>
            <a:r>
              <a:rPr lang="en-US" sz="1800" dirty="0">
                <a:latin typeface="Calibri" charset="0"/>
              </a:rPr>
              <a:t>(w, x) according to its probability</a:t>
            </a:r>
          </a:p>
          <a:p>
            <a:pPr eaLnBrk="1" hangingPunct="1"/>
            <a:r>
              <a:rPr lang="en-US" sz="1800" dirty="0">
                <a:latin typeface="Calibri" charset="0"/>
              </a:rPr>
              <a:t>And so on until we choose &lt;/s&gt;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Then string the words </a:t>
            </a:r>
            <a:r>
              <a:rPr lang="en-US" sz="1800" dirty="0" smtClean="0">
                <a:latin typeface="Calibri" charset="0"/>
              </a:rPr>
              <a:t>together</a:t>
            </a:r>
            <a:endParaRPr lang="en-US" sz="1800" dirty="0">
              <a:solidFill>
                <a:srgbClr val="A50021"/>
              </a:solidFill>
              <a:latin typeface="Calibri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038600" y="1504950"/>
            <a:ext cx="5257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&lt;s&gt; I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    I</a:t>
            </a:r>
            <a:r>
              <a:rPr lang="en-US" sz="1800" dirty="0" smtClean="0">
                <a:latin typeface="Courier"/>
                <a:cs typeface="Courier"/>
              </a:rPr>
              <a:t> want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     want</a:t>
            </a:r>
            <a:r>
              <a:rPr lang="en-US" sz="1800" dirty="0" smtClean="0">
                <a:latin typeface="Courier"/>
                <a:cs typeface="Courier"/>
              </a:rPr>
              <a:t> to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          to</a:t>
            </a:r>
            <a:r>
              <a:rPr lang="en-US" sz="1800" dirty="0" smtClean="0">
                <a:latin typeface="Courier"/>
                <a:cs typeface="Courier"/>
              </a:rPr>
              <a:t> eat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             eat</a:t>
            </a:r>
            <a:r>
              <a:rPr lang="en-US" sz="1800" dirty="0" smtClean="0">
                <a:latin typeface="Courier"/>
                <a:cs typeface="Courier"/>
              </a:rPr>
              <a:t> Chinese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                 Chinese</a:t>
            </a:r>
            <a:r>
              <a:rPr lang="en-US" sz="1800" dirty="0" smtClean="0">
                <a:latin typeface="Courier"/>
                <a:cs typeface="Courier"/>
              </a:rPr>
              <a:t> food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                         food </a:t>
            </a:r>
            <a:r>
              <a:rPr lang="en-US" sz="1800" dirty="0" smtClean="0">
                <a:latin typeface="Courier"/>
                <a:cs typeface="Courier"/>
              </a:rPr>
              <a:t> &lt;/s&gt;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 smtClean="0">
                <a:solidFill>
                  <a:srgbClr val="CC0000"/>
                </a:solidFill>
                <a:latin typeface="Courier"/>
                <a:cs typeface="Courier"/>
              </a:rPr>
              <a:t>I want to eat Chinese food</a:t>
            </a:r>
          </a:p>
          <a:p>
            <a:endParaRPr lang="en-US" sz="1800" dirty="0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621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Approximating Shakespeare</a:t>
            </a:r>
          </a:p>
        </p:txBody>
      </p:sp>
      <p:sp>
        <p:nvSpPr>
          <p:cNvPr id="98307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Calibri" charset="0"/>
              </a:rPr>
              <a:t> </a:t>
            </a:r>
          </a:p>
        </p:txBody>
      </p:sp>
      <p:pic>
        <p:nvPicPr>
          <p:cNvPr id="5" name="Picture 8" descr="fig 4.3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200150"/>
            <a:ext cx="7463322" cy="378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8155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Shakespeare as corpus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N=884,647 tokens, V=29,066</a:t>
            </a:r>
          </a:p>
          <a:p>
            <a:pPr eaLnBrk="1" hangingPunct="1"/>
            <a:r>
              <a:rPr lang="en-US" sz="3200" dirty="0">
                <a:latin typeface="Calibri" charset="0"/>
              </a:rPr>
              <a:t>Shakespeare produced 300,000 bigram types out of V</a:t>
            </a:r>
            <a:r>
              <a:rPr lang="en-US" sz="3200" baseline="30000" dirty="0">
                <a:latin typeface="Calibri" charset="0"/>
              </a:rPr>
              <a:t>2</a:t>
            </a:r>
            <a:r>
              <a:rPr lang="en-US" sz="3200" dirty="0">
                <a:latin typeface="Calibri" charset="0"/>
              </a:rPr>
              <a:t>= 844 million possible </a:t>
            </a:r>
            <a:r>
              <a:rPr lang="en-US" sz="3200" dirty="0" smtClean="0">
                <a:latin typeface="Calibri" charset="0"/>
              </a:rPr>
              <a:t>bigrams.</a:t>
            </a:r>
          </a:p>
          <a:p>
            <a:pPr lvl="1"/>
            <a:r>
              <a:rPr lang="en-US" sz="2800" dirty="0" smtClean="0">
                <a:latin typeface="Calibri" charset="0"/>
              </a:rPr>
              <a:t>So 99.96</a:t>
            </a:r>
            <a:r>
              <a:rPr lang="en-US" sz="2800" dirty="0">
                <a:latin typeface="Calibri" charset="0"/>
              </a:rPr>
              <a:t>% of the possible bigrams were never seen (have zero entries in the table)</a:t>
            </a:r>
          </a:p>
          <a:p>
            <a:pPr eaLnBrk="1" hangingPunct="1"/>
            <a:r>
              <a:rPr lang="en-US" sz="3200" dirty="0" err="1">
                <a:latin typeface="Calibri" charset="0"/>
              </a:rPr>
              <a:t>Quadrigrams</a:t>
            </a:r>
            <a:r>
              <a:rPr lang="en-US" sz="3200" dirty="0">
                <a:latin typeface="Calibri" charset="0"/>
              </a:rPr>
              <a:t> worse:   What's coming out looks like Shakespeare because it </a:t>
            </a:r>
            <a:r>
              <a:rPr lang="en-US" sz="3200" b="1" i="1" dirty="0">
                <a:latin typeface="Calibri" charset="0"/>
              </a:rPr>
              <a:t>is</a:t>
            </a:r>
            <a:r>
              <a:rPr lang="en-US" sz="3200" dirty="0">
                <a:latin typeface="Calibri" charset="0"/>
              </a:rPr>
              <a:t> Shakespeare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95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wall street journal is not shakespeare (no offense)</a:t>
            </a:r>
          </a:p>
        </p:txBody>
      </p:sp>
      <p:pic>
        <p:nvPicPr>
          <p:cNvPr id="5" name="Picture 6" descr="fig 4.4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799" y="1504950"/>
            <a:ext cx="8679203" cy="2992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0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perils of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N-grams only work well for word prediction if the test corpus looks like the training corpus</a:t>
            </a:r>
          </a:p>
          <a:p>
            <a:pPr lvl="1" eaLnBrk="1" hangingPunct="1"/>
            <a:r>
              <a:rPr lang="en-US" sz="2800" dirty="0">
                <a:latin typeface="Calibri" charset="0"/>
              </a:rPr>
              <a:t>In real life, it often doesn’t</a:t>
            </a:r>
          </a:p>
          <a:p>
            <a:pPr lvl="1" eaLnBrk="1" hangingPunct="1"/>
            <a:r>
              <a:rPr lang="en-US" sz="2800" dirty="0">
                <a:latin typeface="Calibri" charset="0"/>
              </a:rPr>
              <a:t>We need to train robust </a:t>
            </a:r>
            <a:r>
              <a:rPr lang="en-US" sz="2800" dirty="0" smtClean="0">
                <a:latin typeface="Calibri" charset="0"/>
              </a:rPr>
              <a:t>models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smtClean="0">
                <a:latin typeface="Calibri" charset="0"/>
              </a:rPr>
              <a:t>that generalize!</a:t>
            </a:r>
          </a:p>
          <a:p>
            <a:pPr lvl="1" eaLnBrk="1" hangingPunct="1"/>
            <a:r>
              <a:rPr lang="en-US" sz="2800" dirty="0" smtClean="0">
                <a:latin typeface="Calibri" charset="0"/>
              </a:rPr>
              <a:t>One kind of generalization: Zeros!</a:t>
            </a:r>
          </a:p>
          <a:p>
            <a:pPr lvl="2"/>
            <a:r>
              <a:rPr lang="en-US" sz="2800" dirty="0" smtClean="0">
                <a:latin typeface="Calibri" charset="0"/>
              </a:rPr>
              <a:t>Things that don’t ever occur in the training set</a:t>
            </a:r>
          </a:p>
          <a:p>
            <a:pPr lvl="3"/>
            <a:r>
              <a:rPr lang="en-US" sz="2800" dirty="0" smtClean="0">
                <a:latin typeface="Calibri" charset="0"/>
              </a:rPr>
              <a:t>But occur in the test set</a:t>
            </a:r>
            <a:endParaRPr lang="en-US" sz="2800" dirty="0">
              <a:latin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027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ial" charset="0"/>
                <a:ea typeface="ＭＳ Ｐゴシック" charset="0"/>
                <a:cs typeface="ＭＳ Ｐゴシック" charset="0"/>
              </a:rPr>
              <a:t>Zeros</a:t>
            </a:r>
            <a:endParaRPr lang="en-US" sz="36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39890"/>
            <a:ext cx="5105400" cy="40386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Training set: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… denied the allegations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… denied the reports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… denied the claims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… denied the request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en-US" sz="3200" dirty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P(“offer” | denied the) = 0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lnSpc>
                <a:spcPct val="70000"/>
              </a:lnSpc>
              <a:buNone/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58267" y="1123950"/>
            <a:ext cx="4419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Test set</a:t>
            </a:r>
          </a:p>
          <a:p>
            <a:pPr marL="457200" lvl="1" indent="0">
              <a:lnSpc>
                <a:spcPct val="70000"/>
              </a:lnSpc>
              <a:buFont typeface="Times" charset="0"/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… denied the offer</a:t>
            </a:r>
          </a:p>
          <a:p>
            <a:pPr marL="457200" lvl="1" indent="0">
              <a:lnSpc>
                <a:spcPct val="70000"/>
              </a:lnSpc>
              <a:buFont typeface="Times" charset="0"/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… denied the loan</a:t>
            </a:r>
          </a:p>
        </p:txBody>
      </p:sp>
    </p:spTree>
    <p:extLst>
      <p:ext uri="{BB962C8B-B14F-4D97-AF65-F5344CB8AC3E}">
        <p14:creationId xmlns="" xmlns:p14="http://schemas.microsoft.com/office/powerpoint/2010/main" val="157574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probability bigrams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Bigrams with zero probability</a:t>
            </a:r>
          </a:p>
          <a:p>
            <a:pPr lvl="1"/>
            <a:r>
              <a:rPr lang="en-US" dirty="0" smtClean="0"/>
              <a:t>mean that we will assign 0 probability to the test set!</a:t>
            </a:r>
          </a:p>
          <a:p>
            <a:r>
              <a:rPr lang="en-US" dirty="0" smtClean="0"/>
              <a:t>And hence we cannot compute perplexity (can’t divide by 0)!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1991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Generalization and zeros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="" xmlns:p14="http://schemas.microsoft.com/office/powerpoint/2010/main" val="29904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78AC3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8095</TotalTime>
  <Words>285</Words>
  <Application>Microsoft Office PowerPoint</Application>
  <PresentationFormat>On-screen Show (16:9)</PresentationFormat>
  <Paragraphs>73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NLP-jurafsky</vt:lpstr>
      <vt:lpstr> Language Modeling</vt:lpstr>
      <vt:lpstr>The Shannon Visualization Method</vt:lpstr>
      <vt:lpstr>Approximating Shakespeare</vt:lpstr>
      <vt:lpstr>Shakespeare as corpus</vt:lpstr>
      <vt:lpstr>The wall street journal is not shakespeare (no offense)</vt:lpstr>
      <vt:lpstr>The perils of overfitting</vt:lpstr>
      <vt:lpstr>Zeros</vt:lpstr>
      <vt:lpstr>Zero probability bigrams</vt:lpstr>
      <vt:lpstr> Language Modeling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Adam Vogel</cp:lastModifiedBy>
  <cp:revision>173</cp:revision>
  <cp:lastPrinted>2009-04-20T16:46:08Z</cp:lastPrinted>
  <dcterms:created xsi:type="dcterms:W3CDTF">2010-04-19T15:31:24Z</dcterms:created>
  <dcterms:modified xsi:type="dcterms:W3CDTF">2012-03-18T03:23:06Z</dcterms:modified>
</cp:coreProperties>
</file>