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5"/>
  </p:notesMasterIdLst>
  <p:handoutMasterIdLst>
    <p:handoutMasterId r:id="rId16"/>
  </p:handoutMasterIdLst>
  <p:sldIdLst>
    <p:sldId id="453" r:id="rId2"/>
    <p:sldId id="454" r:id="rId3"/>
    <p:sldId id="455" r:id="rId4"/>
    <p:sldId id="456" r:id="rId5"/>
    <p:sldId id="457" r:id="rId6"/>
    <p:sldId id="458" r:id="rId7"/>
    <p:sldId id="459" r:id="rId8"/>
    <p:sldId id="460" r:id="rId9"/>
    <p:sldId id="487" r:id="rId10"/>
    <p:sldId id="461" r:id="rId11"/>
    <p:sldId id="462" r:id="rId12"/>
    <p:sldId id="463" r:id="rId13"/>
    <p:sldId id="486" r:id="rId14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67" autoAdjust="0"/>
  </p:normalViewPr>
  <p:slideViewPr>
    <p:cSldViewPr>
      <p:cViewPr varScale="1">
        <p:scale>
          <a:sx n="84" d="100"/>
          <a:sy n="84" d="100"/>
        </p:scale>
        <p:origin x="-660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0A1DCE-B25E-2745-BCC8-DC7B156002CC}" type="slidenum">
              <a:rPr lang="en-US" sz="1200">
                <a:latin typeface="Calibri" charset="0"/>
              </a:rPr>
              <a:pPr eaLnBrk="1" hangingPunct="1"/>
              <a:t>12</a:t>
            </a:fld>
            <a:endParaRPr lang="en-US" sz="1200">
              <a:latin typeface="Calibri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4FECA-233E-B44C-B29C-8438238BFB13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4FECA-233E-B44C-B29C-8438238BFB13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4FECA-233E-B44C-B29C-8438238BFB13}" type="slidenum">
              <a:rPr lang="en-US" sz="1200">
                <a:latin typeface="Calibri" charset="0"/>
              </a:rPr>
              <a:pPr eaLnBrk="1" hangingPunct="1"/>
              <a:t>4</a:t>
            </a:fld>
            <a:endParaRPr lang="en-US" sz="1200"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1445D1-05FB-284C-8FC0-F69AAD5B14BA}" type="slidenum">
              <a:rPr lang="en-US"/>
              <a:pPr/>
              <a:t>5</a:t>
            </a:fld>
            <a:endParaRPr lang="en-US"/>
          </a:p>
        </p:txBody>
      </p:sp>
      <p:sp>
        <p:nvSpPr>
          <p:cNvPr id="1047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A2ED13-B02B-E149-AF97-15D662682934}" type="slidenum">
              <a:rPr lang="en-US" sz="1200">
                <a:latin typeface="Calibri" charset="0"/>
              </a:rPr>
              <a:pPr eaLnBrk="1" hangingPunct="1"/>
              <a:t>7</a:t>
            </a:fld>
            <a:endParaRPr lang="en-US" sz="1200">
              <a:latin typeface="Calibri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E87F7A-19C8-8945-B258-FD1A65A5052B}" type="slidenum">
              <a:rPr lang="en-US" sz="1200">
                <a:latin typeface="Calibri" charset="0"/>
              </a:rPr>
              <a:pPr eaLnBrk="1" hangingPunct="1"/>
              <a:t>8</a:t>
            </a:fld>
            <a:endParaRPr lang="en-US" sz="1200">
              <a:latin typeface="Calibri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DAB6A5-521D-0F49-BC70-367CC15CEA5E}" type="slidenum">
              <a:rPr lang="en-US" sz="1200">
                <a:latin typeface="Calibri" charset="0"/>
              </a:rPr>
              <a:pPr eaLnBrk="1" hangingPunct="1"/>
              <a:t>10</a:t>
            </a:fld>
            <a:endParaRPr lang="en-US" sz="1200">
              <a:latin typeface="Calibri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5DF87A-54BB-A14D-A024-0A067BA06138}" type="slidenum">
              <a:rPr lang="en-US" sz="1200">
                <a:latin typeface="Calibri" charset="0"/>
              </a:rPr>
              <a:pPr eaLnBrk="1" hangingPunct="1"/>
              <a:t>11</a:t>
            </a:fld>
            <a:endParaRPr lang="en-US" sz="1200">
              <a:latin typeface="Calibri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285750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419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819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Lucida Sans" charset="0"/>
                <a:ea typeface="ＭＳ Ｐゴシック" charset="0"/>
                <a:cs typeface="ＭＳ Ｐゴシック" charset="0"/>
              </a:rPr>
              <a:t>Language Modeling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200" dirty="0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Advanced: Good Turing Smoothing</a:t>
            </a:r>
            <a:endParaRPr lang="en-US" sz="3200" dirty="0">
              <a:solidFill>
                <a:srgbClr val="800000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5168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Ney </a:t>
            </a:r>
            <a:r>
              <a:rPr lang="en-US" sz="2400" i="1" dirty="0" smtClean="0">
                <a:latin typeface="Arial" charset="0"/>
                <a:ea typeface="ＭＳ Ｐゴシック" charset="0"/>
                <a:cs typeface="ＭＳ Ｐゴシック" charset="0"/>
              </a:rPr>
              <a:t>et al.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Good Turing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Intuition</a:t>
            </a:r>
            <a:b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(slide from Dan Klein)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56388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Calibri"/>
                <a:ea typeface="ＭＳ Ｐゴシック" charset="0"/>
                <a:cs typeface="Calibri"/>
              </a:rPr>
              <a:t>Intuition from leave-one-out validation</a:t>
            </a:r>
            <a:endParaRPr lang="en-US" sz="1800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Take each of the 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c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 training words out in turn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c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 training sets of size </a:t>
            </a:r>
            <a:r>
              <a:rPr lang="en-US" sz="1600" i="1" dirty="0" smtClean="0">
                <a:latin typeface="Calibri"/>
                <a:ea typeface="ＭＳ Ｐゴシック" charset="0"/>
                <a:cs typeface="Calibri"/>
              </a:rPr>
              <a:t>c</a:t>
            </a:r>
            <a:r>
              <a:rPr lang="en-US" sz="1600" dirty="0" smtClean="0">
                <a:latin typeface="Calibri"/>
                <a:ea typeface="ＭＳ Ｐゴシック" charset="0"/>
                <a:cs typeface="Calibri"/>
              </a:rPr>
              <a:t>–1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, held-out of size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What fraction of held-out words are unseen in training</a:t>
            </a:r>
            <a:r>
              <a:rPr lang="en-US" sz="1600" dirty="0" smtClean="0">
                <a:latin typeface="Calibri"/>
                <a:ea typeface="ＭＳ Ｐゴシック" charset="0"/>
                <a:cs typeface="Calibri"/>
              </a:rPr>
              <a:t>?</a:t>
            </a:r>
            <a:endParaRPr lang="en-US" sz="1600" dirty="0">
              <a:latin typeface="Calibri"/>
              <a:ea typeface="ＭＳ Ｐゴシック" charset="0"/>
              <a:cs typeface="Calibri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1600" baseline="-25000" dirty="0">
                <a:latin typeface="Calibri"/>
                <a:ea typeface="ＭＳ Ｐゴシック" charset="0"/>
                <a:cs typeface="Calibri"/>
              </a:rPr>
              <a:t>1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/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What fraction of held-out words are seen 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 times in training?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(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+1)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1600" i="1" baseline="-25000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baseline="-25000" dirty="0">
                <a:latin typeface="Calibri"/>
                <a:ea typeface="ＭＳ Ｐゴシック" charset="0"/>
                <a:cs typeface="Calibri"/>
              </a:rPr>
              <a:t>+1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/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So in the future we expect (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+1)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1600" i="1" baseline="-25000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baseline="-25000" dirty="0">
                <a:latin typeface="Calibri"/>
                <a:ea typeface="ＭＳ Ｐゴシック" charset="0"/>
                <a:cs typeface="Calibri"/>
              </a:rPr>
              <a:t>+1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/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c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 of the words to be those with training count 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There are </a:t>
            </a:r>
            <a:r>
              <a:rPr lang="en-US" sz="1600" i="1" dirty="0" err="1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1600" i="1" baseline="-25000" dirty="0" err="1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 words with training count 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Each should occur with probability: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(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+1)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1600" i="1" baseline="-25000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baseline="-25000" dirty="0">
                <a:latin typeface="Calibri"/>
                <a:ea typeface="ＭＳ Ｐゴシック" charset="0"/>
                <a:cs typeface="Calibri"/>
              </a:rPr>
              <a:t>+1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/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c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/</a:t>
            </a:r>
            <a:r>
              <a:rPr lang="en-US" sz="1600" i="1" dirty="0" err="1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1600" i="1" baseline="-25000" dirty="0" err="1">
                <a:latin typeface="Calibri"/>
                <a:ea typeface="ＭＳ Ｐゴシック" charset="0"/>
                <a:cs typeface="Calibri"/>
              </a:rPr>
              <a:t>k</a:t>
            </a:r>
            <a:endParaRPr lang="en-US" sz="1600" i="1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…or expected </a:t>
            </a:r>
            <a:r>
              <a:rPr lang="en-US" sz="1600" dirty="0" smtClean="0">
                <a:latin typeface="Calibri"/>
                <a:ea typeface="ＭＳ Ｐゴシック" charset="0"/>
                <a:cs typeface="Calibri"/>
              </a:rPr>
              <a:t>count:</a:t>
            </a:r>
            <a:endParaRPr lang="en-US" sz="1600" i="1" baseline="-250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25837897"/>
              </p:ext>
            </p:extLst>
          </p:nvPr>
        </p:nvGraphicFramePr>
        <p:xfrm>
          <a:off x="3759200" y="4532396"/>
          <a:ext cx="1651000" cy="553954"/>
        </p:xfrm>
        <a:graphic>
          <a:graphicData uri="http://schemas.openxmlformats.org/presentationml/2006/ole">
            <p:oleObj spid="_x0000_s37938" name="Equation" r:id="rId4" imgW="950760" imgH="420480" progId="Equation.3">
              <p:embed/>
            </p:oleObj>
          </a:graphicData>
        </a:graphic>
      </p:graphicFrame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705600" y="438150"/>
            <a:ext cx="762000" cy="46482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6781800" y="514350"/>
            <a:ext cx="609600" cy="11430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6781800" y="1733550"/>
            <a:ext cx="609600" cy="7620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6781800" y="2571750"/>
            <a:ext cx="609600" cy="5334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6781800" y="4781550"/>
            <a:ext cx="609600" cy="3048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4417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6781800" y="4400550"/>
            <a:ext cx="609600" cy="3048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3511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 rot="16200000">
            <a:off x="6226175" y="3203575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. . . .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8305800" y="438150"/>
            <a:ext cx="762000" cy="46482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8382000" y="514350"/>
            <a:ext cx="609600" cy="11430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8382000" y="1733550"/>
            <a:ext cx="609600" cy="7620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8382000" y="2571750"/>
            <a:ext cx="609600" cy="5334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8382000" y="4781550"/>
            <a:ext cx="609600" cy="3048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4416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8382000" y="4400550"/>
            <a:ext cx="609600" cy="3048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3510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 rot="16200000">
            <a:off x="7826375" y="3189288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. . . 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74647" y="21298"/>
            <a:ext cx="94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Training</a:t>
            </a:r>
            <a:endParaRPr lang="en-US" sz="1800" dirty="0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27621" y="1296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Held out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9136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09550"/>
            <a:ext cx="7467600" cy="89535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Good-Turing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complications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              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(slide from Dan Klein)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7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5029200" cy="340995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alibri"/>
                <a:ea typeface="ＭＳ Ｐゴシック" charset="0"/>
                <a:cs typeface="Calibri"/>
              </a:rPr>
              <a:t>Problem: what about </a:t>
            </a:r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“</a:t>
            </a:r>
            <a:r>
              <a:rPr lang="en-US" altLang="ja-JP" sz="2000" dirty="0" smtClean="0">
                <a:latin typeface="Calibri"/>
                <a:ea typeface="ＭＳ Ｐゴシック" charset="0"/>
                <a:cs typeface="Calibri"/>
              </a:rPr>
              <a:t>the”?  </a:t>
            </a:r>
            <a:r>
              <a:rPr lang="en-US" altLang="ja-JP" sz="2000" dirty="0">
                <a:latin typeface="Calibri"/>
                <a:ea typeface="ＭＳ Ｐゴシック" charset="0"/>
                <a:cs typeface="Calibri"/>
              </a:rPr>
              <a:t>(say c=4417)</a:t>
            </a:r>
          </a:p>
          <a:p>
            <a:pPr lvl="1"/>
            <a:r>
              <a:rPr lang="en-US" dirty="0">
                <a:latin typeface="Calibri"/>
                <a:ea typeface="ＭＳ Ｐゴシック" charset="0"/>
                <a:cs typeface="Calibri"/>
              </a:rPr>
              <a:t>For small k, </a:t>
            </a:r>
            <a:r>
              <a:rPr lang="en-US" dirty="0" err="1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baseline="-25000" dirty="0" err="1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 &gt; N</a:t>
            </a:r>
            <a:r>
              <a:rPr lang="en-US" baseline="-25000" dirty="0">
                <a:latin typeface="Calibri"/>
                <a:ea typeface="ＭＳ Ｐゴシック" charset="0"/>
                <a:cs typeface="Calibri"/>
              </a:rPr>
              <a:t>k+1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For large k, too jumpy, zeros wreck estimates</a:t>
            </a:r>
          </a:p>
          <a:p>
            <a:pPr marL="457200" lvl="1" indent="0" eaLnBrk="1" hangingPunct="1">
              <a:buNone/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Simple Good-Turing [Gale and Sampson]: replace empirical </a:t>
            </a:r>
            <a:r>
              <a:rPr lang="en-US" dirty="0" err="1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baseline="-25000" dirty="0" err="1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 with a best-fit power law once 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counts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get unreliable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76350"/>
            <a:ext cx="3429000" cy="1371600"/>
            <a:chOff x="1676400" y="2438400"/>
            <a:chExt cx="3429000" cy="1371600"/>
          </a:xfrm>
        </p:grpSpPr>
        <p:sp>
          <p:nvSpPr>
            <p:cNvPr id="92" name="Rectangle 26"/>
            <p:cNvSpPr>
              <a:spLocks noChangeArrowheads="1"/>
            </p:cNvSpPr>
            <p:nvPr/>
          </p:nvSpPr>
          <p:spPr bwMode="auto">
            <a:xfrm>
              <a:off x="1676400" y="2438400"/>
              <a:ext cx="3429000" cy="13716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Rectangle 27"/>
            <p:cNvSpPr>
              <a:spLocks noChangeArrowheads="1"/>
            </p:cNvSpPr>
            <p:nvPr/>
          </p:nvSpPr>
          <p:spPr bwMode="auto">
            <a:xfrm>
              <a:off x="1752600" y="2667000"/>
              <a:ext cx="381000" cy="11430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94" name="Rectangle 28"/>
            <p:cNvSpPr>
              <a:spLocks noChangeArrowheads="1"/>
            </p:cNvSpPr>
            <p:nvPr/>
          </p:nvSpPr>
          <p:spPr bwMode="auto">
            <a:xfrm>
              <a:off x="2209800" y="3276600"/>
              <a:ext cx="381000" cy="5334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Rectangle 29"/>
            <p:cNvSpPr>
              <a:spLocks noChangeArrowheads="1"/>
            </p:cNvSpPr>
            <p:nvPr/>
          </p:nvSpPr>
          <p:spPr bwMode="auto">
            <a:xfrm>
              <a:off x="2667000" y="3505200"/>
              <a:ext cx="381000" cy="3048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Rectangle 30"/>
            <p:cNvSpPr>
              <a:spLocks noChangeArrowheads="1"/>
            </p:cNvSpPr>
            <p:nvPr/>
          </p:nvSpPr>
          <p:spPr bwMode="auto">
            <a:xfrm>
              <a:off x="3124200" y="3657600"/>
              <a:ext cx="381000" cy="1524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Rectangle 31"/>
            <p:cNvSpPr>
              <a:spLocks noChangeArrowheads="1"/>
            </p:cNvSpPr>
            <p:nvPr/>
          </p:nvSpPr>
          <p:spPr bwMode="auto">
            <a:xfrm>
              <a:off x="3962400" y="3733800"/>
              <a:ext cx="381000" cy="762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Rectangle 32"/>
            <p:cNvSpPr>
              <a:spLocks noChangeArrowheads="1"/>
            </p:cNvSpPr>
            <p:nvPr/>
          </p:nvSpPr>
          <p:spPr bwMode="auto">
            <a:xfrm>
              <a:off x="4572000" y="3733800"/>
              <a:ext cx="381000" cy="762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86400" y="3486150"/>
            <a:ext cx="3429000" cy="1371600"/>
            <a:chOff x="1676400" y="4953000"/>
            <a:chExt cx="3429000" cy="1371600"/>
          </a:xfrm>
        </p:grpSpPr>
        <p:sp>
          <p:nvSpPr>
            <p:cNvPr id="99" name="Rectangle 33"/>
            <p:cNvSpPr>
              <a:spLocks noChangeArrowheads="1"/>
            </p:cNvSpPr>
            <p:nvPr/>
          </p:nvSpPr>
          <p:spPr bwMode="auto">
            <a:xfrm>
              <a:off x="1676400" y="4953000"/>
              <a:ext cx="3429000" cy="13716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Rectangle 34"/>
            <p:cNvSpPr>
              <a:spLocks noChangeArrowheads="1"/>
            </p:cNvSpPr>
            <p:nvPr/>
          </p:nvSpPr>
          <p:spPr bwMode="auto">
            <a:xfrm>
              <a:off x="1752600" y="5181600"/>
              <a:ext cx="381000" cy="11430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01" name="Rectangle 35"/>
            <p:cNvSpPr>
              <a:spLocks noChangeArrowheads="1"/>
            </p:cNvSpPr>
            <p:nvPr/>
          </p:nvSpPr>
          <p:spPr bwMode="auto">
            <a:xfrm>
              <a:off x="2209800" y="5791200"/>
              <a:ext cx="381000" cy="5334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36"/>
            <p:cNvSpPr>
              <a:spLocks/>
            </p:cNvSpPr>
            <p:nvPr/>
          </p:nvSpPr>
          <p:spPr bwMode="auto">
            <a:xfrm>
              <a:off x="2667000" y="6010275"/>
              <a:ext cx="2436813" cy="314325"/>
            </a:xfrm>
            <a:custGeom>
              <a:avLst/>
              <a:gdLst>
                <a:gd name="T0" fmla="*/ 0 w 1439"/>
                <a:gd name="T1" fmla="*/ 0 h 198"/>
                <a:gd name="T2" fmla="*/ 2147483647 w 1439"/>
                <a:gd name="T3" fmla="*/ 2147483647 h 198"/>
                <a:gd name="T4" fmla="*/ 2147483647 w 1439"/>
                <a:gd name="T5" fmla="*/ 2147483647 h 198"/>
                <a:gd name="T6" fmla="*/ 2147483647 w 1439"/>
                <a:gd name="T7" fmla="*/ 2147483647 h 198"/>
                <a:gd name="T8" fmla="*/ 0 w 1439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39"/>
                <a:gd name="T16" fmla="*/ 0 h 198"/>
                <a:gd name="T17" fmla="*/ 1439 w 1439"/>
                <a:gd name="T18" fmla="*/ 198 h 1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39" h="198">
                  <a:moveTo>
                    <a:pt x="0" y="0"/>
                  </a:moveTo>
                  <a:cubicBezTo>
                    <a:pt x="20" y="20"/>
                    <a:pt x="56" y="112"/>
                    <a:pt x="288" y="144"/>
                  </a:cubicBezTo>
                  <a:cubicBezTo>
                    <a:pt x="520" y="176"/>
                    <a:pt x="1439" y="186"/>
                    <a:pt x="1392" y="192"/>
                  </a:cubicBezTo>
                  <a:cubicBezTo>
                    <a:pt x="1345" y="198"/>
                    <a:pt x="237" y="189"/>
                    <a:pt x="8" y="1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001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284404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Resulting Good-Turing numbers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4572000" cy="33944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Numbers from Church and Gale (1991)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22 million words of AP Newswire</a:t>
            </a: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147251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97812985"/>
              </p:ext>
            </p:extLst>
          </p:nvPr>
        </p:nvGraphicFramePr>
        <p:xfrm>
          <a:off x="5791200" y="1200150"/>
          <a:ext cx="2743200" cy="3717036"/>
        </p:xfrm>
        <a:graphic>
          <a:graphicData uri="http://schemas.openxmlformats.org/drawingml/2006/table">
            <a:tbl>
              <a:tblPr/>
              <a:tblGrid>
                <a:gridCol w="884903"/>
                <a:gridCol w="185829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Count 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Good Turing c*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.0000270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0.446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1.26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2.24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3.24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4.22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5.19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6.21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7.24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8.25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9115156"/>
              </p:ext>
            </p:extLst>
          </p:nvPr>
        </p:nvGraphicFramePr>
        <p:xfrm>
          <a:off x="1524000" y="2114550"/>
          <a:ext cx="1689288" cy="765810"/>
        </p:xfrm>
        <a:graphic>
          <a:graphicData uri="http://schemas.openxmlformats.org/presentationml/2006/ole">
            <p:oleObj spid="_x0000_s38962" name="Equation" r:id="rId4" imgW="941400" imgH="420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435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819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Lucida Sans" charset="0"/>
                <a:ea typeface="ＭＳ Ｐゴシック" charset="0"/>
                <a:cs typeface="ＭＳ Ｐゴシック" charset="0"/>
              </a:rPr>
              <a:t>Language Modeling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200" dirty="0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Advanced: Good Turing Smoothing</a:t>
            </a:r>
            <a:endParaRPr lang="en-US" sz="3200" dirty="0">
              <a:solidFill>
                <a:srgbClr val="800000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1376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772400" cy="7429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Reminder: Add-1 (Laplace) Smoothing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29600" cy="3714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89409"/>
              </p:ext>
            </p:extLst>
          </p:nvPr>
        </p:nvGraphicFramePr>
        <p:xfrm>
          <a:off x="1854200" y="2038350"/>
          <a:ext cx="5232400" cy="1219200"/>
        </p:xfrm>
        <a:graphic>
          <a:graphicData uri="http://schemas.openxmlformats.org/presentationml/2006/ole">
            <p:oleObj spid="_x0000_s33842" name="Equation" r:id="rId4" imgW="1828440" imgH="420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8483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More general formulations: Add-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k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29600" cy="3714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418449"/>
              </p:ext>
            </p:extLst>
          </p:nvPr>
        </p:nvGraphicFramePr>
        <p:xfrm>
          <a:off x="1701800" y="2800350"/>
          <a:ext cx="5715000" cy="1579563"/>
        </p:xfrm>
        <a:graphic>
          <a:graphicData uri="http://schemas.openxmlformats.org/presentationml/2006/ole">
            <p:oleObj spid="_x0000_s34905" name="Equation" r:id="rId4" imgW="2130120" imgH="585000" progId="Equation.3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82183562"/>
              </p:ext>
            </p:extLst>
          </p:nvPr>
        </p:nvGraphicFramePr>
        <p:xfrm>
          <a:off x="1698625" y="1428750"/>
          <a:ext cx="5006975" cy="1143000"/>
        </p:xfrm>
        <a:graphic>
          <a:graphicData uri="http://schemas.openxmlformats.org/presentationml/2006/ole">
            <p:oleObj spid="_x0000_s34906" name="Equation" r:id="rId5" imgW="1864800" imgH="420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345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Unigram prior smoothing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29600" cy="3714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78403471"/>
              </p:ext>
            </p:extLst>
          </p:nvPr>
        </p:nvGraphicFramePr>
        <p:xfrm>
          <a:off x="1625600" y="1276350"/>
          <a:ext cx="5715000" cy="1579563"/>
        </p:xfrm>
        <a:graphic>
          <a:graphicData uri="http://schemas.openxmlformats.org/presentationml/2006/ole">
            <p:oleObj spid="_x0000_s35929" name="Equation" r:id="rId4" imgW="2130120" imgH="585000" progId="Equation.3">
              <p:embed/>
            </p:oleObj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74744384"/>
              </p:ext>
            </p:extLst>
          </p:nvPr>
        </p:nvGraphicFramePr>
        <p:xfrm>
          <a:off x="1331913" y="3259138"/>
          <a:ext cx="6661150" cy="1141412"/>
        </p:xfrm>
        <a:graphic>
          <a:graphicData uri="http://schemas.openxmlformats.org/presentationml/2006/ole">
            <p:oleObj spid="_x0000_s35930" name="Equation" r:id="rId5" imgW="2486520" imgH="420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3367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smoothing </a:t>
            </a:r>
            <a:r>
              <a:rPr lang="en-US" dirty="0"/>
              <a:t>algorithms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Intuition used by many smoothing algorithms</a:t>
            </a:r>
          </a:p>
          <a:p>
            <a:pPr lvl="1"/>
            <a:r>
              <a:rPr lang="en-US" sz="2400" dirty="0"/>
              <a:t>Good-Turing</a:t>
            </a:r>
          </a:p>
          <a:p>
            <a:pPr lvl="1"/>
            <a:r>
              <a:rPr lang="en-US" sz="2400" dirty="0" err="1"/>
              <a:t>Kneser</a:t>
            </a:r>
            <a:r>
              <a:rPr lang="en-US" sz="2400" dirty="0"/>
              <a:t>-Ney</a:t>
            </a:r>
          </a:p>
          <a:p>
            <a:pPr lvl="1"/>
            <a:r>
              <a:rPr lang="en-US" sz="2400" dirty="0"/>
              <a:t>Witten-Bell</a:t>
            </a:r>
          </a:p>
          <a:p>
            <a:r>
              <a:rPr lang="en-US" sz="2800" dirty="0" smtClean="0"/>
              <a:t>Use the </a:t>
            </a:r>
            <a:r>
              <a:rPr lang="en-US" sz="2800" dirty="0"/>
              <a:t>count of things </a:t>
            </a:r>
            <a:r>
              <a:rPr lang="en-US" sz="2800" dirty="0" smtClean="0"/>
              <a:t>we’ve </a:t>
            </a:r>
            <a:r>
              <a:rPr lang="en-US" sz="2800" b="1" dirty="0"/>
              <a:t>seen</a:t>
            </a:r>
            <a:r>
              <a:rPr lang="en-US" sz="2800" dirty="0"/>
              <a:t> </a:t>
            </a:r>
            <a:r>
              <a:rPr lang="en-US" sz="2800" b="1" dirty="0" smtClean="0"/>
              <a:t>once</a:t>
            </a:r>
          </a:p>
          <a:p>
            <a:pPr lvl="1"/>
            <a:r>
              <a:rPr lang="en-US" sz="2400" dirty="0" smtClean="0"/>
              <a:t>to </a:t>
            </a:r>
            <a:r>
              <a:rPr lang="en-US" sz="2400" dirty="0"/>
              <a:t>help estimate the count of things </a:t>
            </a:r>
            <a:r>
              <a:rPr lang="en-US" sz="2400" dirty="0" smtClean="0"/>
              <a:t>we’ve </a:t>
            </a:r>
            <a:r>
              <a:rPr lang="en-US" sz="2400" b="1" dirty="0"/>
              <a:t>never seen</a:t>
            </a:r>
          </a:p>
        </p:txBody>
      </p:sp>
    </p:spTree>
    <p:extLst>
      <p:ext uri="{BB962C8B-B14F-4D97-AF65-F5344CB8AC3E}">
        <p14:creationId xmlns:p14="http://schemas.microsoft.com/office/powerpoint/2010/main" xmlns="" val="351014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Notation: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c</a:t>
            </a:r>
            <a:r>
              <a:rPr lang="en-US" dirty="0"/>
              <a:t> </a:t>
            </a:r>
            <a:r>
              <a:rPr lang="en-US" dirty="0" smtClean="0"/>
              <a:t>= Frequency of frequency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 err="1" smtClean="0"/>
              <a:t>N</a:t>
            </a:r>
            <a:r>
              <a:rPr lang="en-US" baseline="-25000" dirty="0" err="1" smtClean="0"/>
              <a:t>c</a:t>
            </a:r>
            <a:r>
              <a:rPr lang="en-US" dirty="0" smtClean="0"/>
              <a:t> = the count of things we’ve seen c times</a:t>
            </a:r>
          </a:p>
          <a:p>
            <a:r>
              <a:rPr lang="en-US" dirty="0" smtClean="0"/>
              <a:t>Sam I am I am </a:t>
            </a:r>
            <a:r>
              <a:rPr lang="en-US" dirty="0"/>
              <a:t>S</a:t>
            </a:r>
            <a:r>
              <a:rPr lang="en-US" dirty="0" smtClean="0"/>
              <a:t>am I do not eat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  3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</a:t>
            </a:r>
            <a:r>
              <a:rPr lang="en-US" dirty="0" err="1" smtClean="0">
                <a:latin typeface="Courier"/>
                <a:cs typeface="Courier"/>
              </a:rPr>
              <a:t>am</a:t>
            </a:r>
            <a:r>
              <a:rPr lang="en-US" dirty="0" smtClean="0">
                <a:latin typeface="Courier"/>
                <a:cs typeface="Courier"/>
              </a:rPr>
              <a:t> 2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m  2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o  1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ot 1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e</a:t>
            </a:r>
            <a:r>
              <a:rPr lang="en-US" dirty="0" smtClean="0">
                <a:latin typeface="Courier"/>
                <a:cs typeface="Courier"/>
              </a:rPr>
              <a:t>at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4564" y="3011313"/>
            <a:ext cx="93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N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 = 3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3562350"/>
            <a:ext cx="93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N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 = 2</a:t>
            </a:r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5840" y="4165152"/>
            <a:ext cx="93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N</a:t>
            </a:r>
            <a:r>
              <a:rPr lang="en-US" baseline="-25000" dirty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 = 1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231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Good-Turing smoothing intuition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00150"/>
            <a:ext cx="8686800" cy="3867150"/>
          </a:xfrm>
        </p:spPr>
        <p:txBody>
          <a:bodyPr/>
          <a:lstStyle/>
          <a:p>
            <a:r>
              <a:rPr lang="en-US" dirty="0" smtClean="0">
                <a:latin typeface="Calibri"/>
                <a:ea typeface="ＭＳ Ｐゴシック" charset="0"/>
                <a:cs typeface="Calibri"/>
              </a:rPr>
              <a:t>You are </a:t>
            </a:r>
            <a:r>
              <a:rPr lang="en-US" dirty="0">
                <a:ea typeface="ＭＳ Ｐゴシック" charset="0"/>
                <a:cs typeface="Calibri"/>
              </a:rPr>
              <a:t>fishing </a:t>
            </a:r>
            <a:r>
              <a:rPr lang="en-US" dirty="0" smtClean="0">
                <a:ea typeface="ＭＳ Ｐゴシック" charset="0"/>
                <a:cs typeface="Calibri"/>
              </a:rPr>
              <a:t>(a scenario </a:t>
            </a:r>
            <a:r>
              <a:rPr lang="en-US" dirty="0">
                <a:ea typeface="ＭＳ Ｐゴシック" charset="0"/>
                <a:cs typeface="Calibri"/>
              </a:rPr>
              <a:t>from Josh Goodman</a:t>
            </a:r>
            <a:r>
              <a:rPr lang="en-US" dirty="0" smtClean="0">
                <a:ea typeface="ＭＳ Ｐゴシック" charset="0"/>
                <a:cs typeface="Calibri"/>
              </a:rPr>
              <a:t>), and caught: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10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carp, 3 perch, 2 whitefish, </a:t>
            </a:r>
            <a:r>
              <a:rPr lang="en-US" dirty="0">
                <a:solidFill>
                  <a:srgbClr val="A50021"/>
                </a:solidFill>
                <a:latin typeface="Calibri"/>
                <a:ea typeface="ＭＳ Ｐゴシック" charset="0"/>
                <a:cs typeface="Calibri"/>
              </a:rPr>
              <a:t>1 trout, 1 salmon, 1 eel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= 18 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fish</a:t>
            </a:r>
          </a:p>
          <a:p>
            <a:r>
              <a:rPr lang="en-US" dirty="0" smtClean="0">
                <a:ea typeface="ＭＳ Ｐゴシック" charset="0"/>
                <a:cs typeface="Calibri"/>
              </a:rPr>
              <a:t>How likely </a:t>
            </a:r>
            <a:r>
              <a:rPr lang="en-US" dirty="0">
                <a:ea typeface="ＭＳ Ｐゴシック" charset="0"/>
                <a:cs typeface="Calibri"/>
              </a:rPr>
              <a:t>is it that next species is trout?</a:t>
            </a:r>
          </a:p>
          <a:p>
            <a:pPr lvl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1/18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How likely is it that next species is new (i.e. catfish or bass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)</a:t>
            </a:r>
          </a:p>
          <a:p>
            <a:pPr lvl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Let’s use our estimate of things-we-saw-once to estimate the new things.</a:t>
            </a:r>
          </a:p>
          <a:p>
            <a:pPr lvl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3/18 (because N</a:t>
            </a:r>
            <a:r>
              <a:rPr lang="en-US" baseline="-25000" dirty="0" smtClean="0">
                <a:latin typeface="Calibri"/>
                <a:ea typeface="ＭＳ Ｐゴシック" charset="0"/>
                <a:cs typeface="Calibri"/>
              </a:rPr>
              <a:t>1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=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3)</a:t>
            </a:r>
          </a:p>
          <a:p>
            <a:r>
              <a:rPr lang="en-US" dirty="0">
                <a:ea typeface="ＭＳ Ｐゴシック" charset="0"/>
                <a:cs typeface="Calibri"/>
              </a:rPr>
              <a:t>Assuming so, how likely is it that next species is trout?</a:t>
            </a:r>
          </a:p>
          <a:p>
            <a:pPr lvl="1"/>
            <a:r>
              <a:rPr lang="en-US" dirty="0">
                <a:ea typeface="ＭＳ Ｐゴシック" charset="0"/>
                <a:cs typeface="Calibri"/>
              </a:rPr>
              <a:t>Must be less than 1/</a:t>
            </a:r>
            <a:r>
              <a:rPr lang="en-US" dirty="0" smtClean="0">
                <a:ea typeface="ＭＳ Ｐゴシック" charset="0"/>
                <a:cs typeface="Calibri"/>
              </a:rPr>
              <a:t>18</a:t>
            </a:r>
          </a:p>
          <a:p>
            <a:pPr lvl="1"/>
            <a:r>
              <a:rPr lang="en-US" dirty="0" smtClean="0">
                <a:ea typeface="ＭＳ Ｐゴシック" charset="0"/>
                <a:cs typeface="Calibri"/>
              </a:rPr>
              <a:t>How to estimate? </a:t>
            </a:r>
            <a:endParaRPr lang="en-US" dirty="0" smtClean="0">
              <a:latin typeface="Calibri"/>
              <a:ea typeface="ＭＳ Ｐゴシック" charset="0"/>
              <a:cs typeface="Calibri"/>
            </a:endParaRPr>
          </a:p>
          <a:p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519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343400" y="1276350"/>
            <a:ext cx="43434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Seen once (trout)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 = 1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MLE p = 1/18</a:t>
            </a:r>
          </a:p>
          <a:p>
            <a:pPr lvl="1"/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C*(trout) = 2 * N2/N1 </a:t>
            </a:r>
          </a:p>
          <a:p>
            <a:pPr marL="457200" lvl="1" indent="0">
              <a:buNone/>
            </a:pPr>
            <a:r>
              <a:rPr lang="en-US" dirty="0" smtClean="0">
                <a:latin typeface="Arial" charset="0"/>
                <a:ea typeface="ＭＳ Ｐゴシック" charset="0"/>
              </a:rPr>
              <a:t>            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= 2 * 1/3 </a:t>
            </a:r>
          </a:p>
          <a:p>
            <a:pPr marL="457200" lvl="1" indent="0">
              <a:buNone/>
            </a:pP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</a:rPr>
              <a:t>             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= 2/3 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P</a:t>
            </a:r>
            <a:r>
              <a:rPr lang="en-US" baseline="30000" dirty="0" smtClean="0">
                <a:latin typeface="Arial" charset="0"/>
                <a:ea typeface="ＭＳ Ｐゴシック" charset="0"/>
              </a:rPr>
              <a:t>*</a:t>
            </a:r>
            <a:r>
              <a:rPr lang="en-US" baseline="-25000" dirty="0" smtClean="0">
                <a:latin typeface="Arial" charset="0"/>
                <a:ea typeface="ＭＳ Ｐゴシック" charset="0"/>
              </a:rPr>
              <a:t>GT</a:t>
            </a:r>
            <a:r>
              <a:rPr lang="en-US" dirty="0" smtClean="0">
                <a:latin typeface="Arial" charset="0"/>
                <a:ea typeface="ＭＳ Ｐゴシック" charset="0"/>
              </a:rPr>
              <a:t>(trout) = 2/3 / 18 = 1/27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Good Turing calculations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4191000" cy="3333750"/>
          </a:xfrm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Unseen (bass or catfish)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 = 0: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MLE p = 0/18 = 0</a:t>
            </a:r>
          </a:p>
          <a:p>
            <a:pPr lvl="1"/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baseline="30000" dirty="0" smtClean="0">
                <a:latin typeface="Arial" charset="0"/>
                <a:ea typeface="ＭＳ Ｐゴシック" charset="0"/>
                <a:cs typeface="ＭＳ Ｐゴシック" charset="0"/>
              </a:rPr>
              <a:t>*</a:t>
            </a:r>
            <a:r>
              <a:rPr lang="en-US" baseline="-25000" dirty="0" smtClean="0">
                <a:latin typeface="Arial" charset="0"/>
                <a:ea typeface="ＭＳ Ｐゴシック" charset="0"/>
                <a:cs typeface="ＭＳ Ｐゴシック" charset="0"/>
              </a:rPr>
              <a:t>GT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(unseen) = N</a:t>
            </a:r>
            <a:r>
              <a:rPr lang="en-US" baseline="-25000" dirty="0" smtClean="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/N = 3/18</a:t>
            </a:r>
            <a:endParaRPr lang="en-US" baseline="-25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91315791"/>
              </p:ext>
            </p:extLst>
          </p:nvPr>
        </p:nvGraphicFramePr>
        <p:xfrm>
          <a:off x="5867400" y="1276350"/>
          <a:ext cx="1857375" cy="842010"/>
        </p:xfrm>
        <a:graphic>
          <a:graphicData uri="http://schemas.openxmlformats.org/presentationml/2006/ole">
            <p:oleObj spid="_x0000_s36951" name="Equation" r:id="rId4" imgW="941400" imgH="42048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03839248"/>
              </p:ext>
            </p:extLst>
          </p:nvPr>
        </p:nvGraphicFramePr>
        <p:xfrm>
          <a:off x="357188" y="1200150"/>
          <a:ext cx="4824412" cy="822325"/>
        </p:xfrm>
        <a:graphic>
          <a:graphicData uri="http://schemas.openxmlformats.org/presentationml/2006/ole">
            <p:oleObj spid="_x0000_s36952" name="Equation" r:id="rId5" imgW="2304000" imgH="3837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1362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95250"/>
            <a:ext cx="7467600" cy="74295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Ney et al.’s Good Turing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Intuition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1276350"/>
            <a:ext cx="5715000" cy="381000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14600" y="2724150"/>
            <a:ext cx="5715000" cy="381000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2600" y="1962150"/>
            <a:ext cx="5715000" cy="381000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1276350"/>
            <a:ext cx="228600" cy="3810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81200" y="1962150"/>
            <a:ext cx="228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71800" y="2724150"/>
            <a:ext cx="2286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3562350"/>
            <a:ext cx="2557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Held-out words: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66675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8817A"/>
                </a:solidFill>
                <a:latin typeface="Calibri"/>
                <a:cs typeface="Calibri"/>
              </a:rPr>
              <a:t>H. Ney, U. Essen, and R. </a:t>
            </a:r>
            <a:r>
              <a:rPr lang="en-US" sz="1400" dirty="0" err="1">
                <a:solidFill>
                  <a:srgbClr val="28817A"/>
                </a:solidFill>
                <a:latin typeface="Calibri"/>
                <a:cs typeface="Calibri"/>
              </a:rPr>
              <a:t>Kneser</a:t>
            </a:r>
            <a:r>
              <a:rPr lang="en-US" sz="1400" dirty="0" smtClean="0">
                <a:solidFill>
                  <a:srgbClr val="28817A"/>
                </a:solidFill>
                <a:latin typeface="Calibri"/>
                <a:cs typeface="Calibri"/>
              </a:rPr>
              <a:t>, 1995. On </a:t>
            </a:r>
            <a:r>
              <a:rPr lang="en-US" sz="1400" dirty="0">
                <a:solidFill>
                  <a:srgbClr val="28817A"/>
                </a:solidFill>
                <a:latin typeface="Calibri"/>
                <a:cs typeface="Calibri"/>
              </a:rPr>
              <a:t>the estimation of 'small' probabilities </a:t>
            </a:r>
            <a:r>
              <a:rPr lang="en-US" sz="1400" dirty="0" smtClean="0">
                <a:solidFill>
                  <a:srgbClr val="28817A"/>
                </a:solidFill>
                <a:latin typeface="Calibri"/>
                <a:cs typeface="Calibri"/>
              </a:rPr>
              <a:t>by leaving</a:t>
            </a:r>
            <a:r>
              <a:rPr lang="en-US" sz="1400" dirty="0">
                <a:solidFill>
                  <a:srgbClr val="28817A"/>
                </a:solidFill>
                <a:latin typeface="Calibri"/>
                <a:cs typeface="Calibri"/>
              </a:rPr>
              <a:t>-one-</a:t>
            </a:r>
            <a:r>
              <a:rPr lang="en-US" sz="1400" dirty="0" smtClean="0">
                <a:solidFill>
                  <a:srgbClr val="28817A"/>
                </a:solidFill>
                <a:latin typeface="Calibri"/>
                <a:cs typeface="Calibri"/>
              </a:rPr>
              <a:t>out.  IEEE </a:t>
            </a:r>
            <a:r>
              <a:rPr lang="en-US" sz="1400" dirty="0">
                <a:solidFill>
                  <a:srgbClr val="28817A"/>
                </a:solidFill>
                <a:latin typeface="Calibri"/>
                <a:cs typeface="Calibri"/>
              </a:rPr>
              <a:t>Trans. PAMI</a:t>
            </a:r>
            <a:r>
              <a:rPr lang="en-US" sz="1400" dirty="0" smtClean="0">
                <a:solidFill>
                  <a:srgbClr val="28817A"/>
                </a:solidFill>
                <a:latin typeface="Calibri"/>
                <a:cs typeface="Calibri"/>
              </a:rPr>
              <a:t>.</a:t>
            </a:r>
            <a:r>
              <a:rPr lang="en-US" sz="140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lang="en-US" sz="1400" dirty="0" smtClean="0">
                <a:solidFill>
                  <a:srgbClr val="28817A"/>
                </a:solidFill>
                <a:latin typeface="Calibri"/>
                <a:cs typeface="Calibri"/>
              </a:rPr>
              <a:t>17:12,1202</a:t>
            </a:r>
            <a:r>
              <a:rPr lang="en-US" sz="1400" dirty="0">
                <a:solidFill>
                  <a:srgbClr val="28817A"/>
                </a:solidFill>
                <a:latin typeface="Calibri"/>
                <a:cs typeface="Calibri"/>
              </a:rPr>
              <a:t>-</a:t>
            </a:r>
            <a:r>
              <a:rPr lang="en-US" sz="1400" dirty="0" smtClean="0">
                <a:solidFill>
                  <a:srgbClr val="28817A"/>
                </a:solidFill>
                <a:latin typeface="Calibri"/>
                <a:cs typeface="Calibri"/>
              </a:rPr>
              <a:t>1212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01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5" grpId="0"/>
    </p:bld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78AC3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8094</TotalTime>
  <Words>543</Words>
  <Application>Microsoft Office PowerPoint</Application>
  <PresentationFormat>On-screen Show (16:9)</PresentationFormat>
  <Paragraphs>166</Paragraphs>
  <Slides>13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NLP-jurafsky</vt:lpstr>
      <vt:lpstr>Equation</vt:lpstr>
      <vt:lpstr>Language Modeling</vt:lpstr>
      <vt:lpstr>Reminder: Add-1 (Laplace) Smoothing</vt:lpstr>
      <vt:lpstr>More general formulations: Add-k</vt:lpstr>
      <vt:lpstr>Unigram prior smoothing</vt:lpstr>
      <vt:lpstr>Advanced smoothing algorithms</vt:lpstr>
      <vt:lpstr>Notation: Nc = Frequency of frequency c</vt:lpstr>
      <vt:lpstr>Good-Turing smoothing intuition</vt:lpstr>
      <vt:lpstr>Good Turing calculations</vt:lpstr>
      <vt:lpstr>Ney et al.’s Good Turing Intuition</vt:lpstr>
      <vt:lpstr>Ney et al. Good Turing Intuition (slide from Dan Klein)</vt:lpstr>
      <vt:lpstr>Good-Turing complications                  (slide from Dan Klein)</vt:lpstr>
      <vt:lpstr>Resulting Good-Turing numbers</vt:lpstr>
      <vt:lpstr>Language Modeling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Adam Vogel</cp:lastModifiedBy>
  <cp:revision>172</cp:revision>
  <cp:lastPrinted>2009-04-20T16:46:08Z</cp:lastPrinted>
  <dcterms:created xsi:type="dcterms:W3CDTF">2010-04-19T15:31:24Z</dcterms:created>
  <dcterms:modified xsi:type="dcterms:W3CDTF">2012-02-03T01:39:16Z</dcterms:modified>
</cp:coreProperties>
</file>