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25"/>
  </p:notesMasterIdLst>
  <p:handoutMasterIdLst>
    <p:handoutMasterId r:id="rId26"/>
  </p:handoutMasterIdLst>
  <p:sldIdLst>
    <p:sldId id="301" r:id="rId2"/>
    <p:sldId id="271" r:id="rId3"/>
    <p:sldId id="272" r:id="rId4"/>
    <p:sldId id="333" r:id="rId5"/>
    <p:sldId id="312" r:id="rId6"/>
    <p:sldId id="313" r:id="rId7"/>
    <p:sldId id="293" r:id="rId8"/>
    <p:sldId id="273" r:id="rId9"/>
    <p:sldId id="314" r:id="rId10"/>
    <p:sldId id="321" r:id="rId11"/>
    <p:sldId id="274" r:id="rId12"/>
    <p:sldId id="315" r:id="rId13"/>
    <p:sldId id="316" r:id="rId14"/>
    <p:sldId id="278" r:id="rId15"/>
    <p:sldId id="326" r:id="rId16"/>
    <p:sldId id="318" r:id="rId17"/>
    <p:sldId id="322" r:id="rId18"/>
    <p:sldId id="323" r:id="rId19"/>
    <p:sldId id="324" r:id="rId20"/>
    <p:sldId id="280" r:id="rId21"/>
    <p:sldId id="325" r:id="rId22"/>
    <p:sldId id="285" r:id="rId23"/>
    <p:sldId id="319" r:id="rId24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20149" autoAdjust="0"/>
    <p:restoredTop sz="86867" autoAdjust="0"/>
  </p:normalViewPr>
  <p:slideViewPr>
    <p:cSldViewPr>
      <p:cViewPr varScale="1">
        <p:scale>
          <a:sx n="84" d="100"/>
          <a:sy n="84" d="100"/>
        </p:scale>
        <p:origin x="-486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Bayes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3038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norvig.com/ngrams/spell-errors.tx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aspell.net/test/" TargetMode="External"/><Relationship Id="rId2" Type="http://schemas.openxmlformats.org/officeDocument/2006/relationships/hyperlink" Target="http://en.wikipedia.org/wiki/Wikipedia:Lists_of_common_misspellings/For_machin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orvig.com/ngrams/spell-errors.txt" TargetMode="External"/><Relationship Id="rId4" Type="http://schemas.openxmlformats.org/officeDocument/2006/relationships/hyperlink" Target="http://www.ota.ox.ac.uk/headers/0643.x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Spelling Correction and the Noisy Channel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The Noisy Channel Model of Spelling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3687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any of the language modeling algorithms we’ve learned</a:t>
            </a:r>
          </a:p>
          <a:p>
            <a:r>
              <a:rPr lang="en-US" dirty="0" smtClean="0"/>
              <a:t>Unigram, bigram, trigram</a:t>
            </a:r>
          </a:p>
          <a:p>
            <a:r>
              <a:rPr lang="en-US" dirty="0" smtClean="0"/>
              <a:t>Web-scale spelling correction</a:t>
            </a:r>
          </a:p>
          <a:p>
            <a:pPr lvl="1"/>
            <a:r>
              <a:rPr lang="en-US" dirty="0" smtClean="0"/>
              <a:t>Stupid </a:t>
            </a:r>
            <a:r>
              <a:rPr lang="en-US" dirty="0" err="1" smtClean="0"/>
              <a:t>backoff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668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Unigram Prior probability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04879543"/>
              </p:ext>
            </p:extLst>
          </p:nvPr>
        </p:nvGraphicFramePr>
        <p:xfrm>
          <a:off x="1295400" y="1957070"/>
          <a:ext cx="6781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438400"/>
                <a:gridCol w="3124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r>
                        <a:rPr lang="en-US" baseline="0" dirty="0" smtClean="0"/>
                        <a:t> of 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P(word)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9,321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.0000230573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220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.0000005442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686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.0000016969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37,038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.0000916207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120,844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.0002989314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12,874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.0000318463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276350"/>
            <a:ext cx="7232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/>
                <a:cs typeface="Calibri"/>
              </a:rPr>
              <a:t>Counts from 404,253,213 words in Corpus of Contemporary English (COCA)</a:t>
            </a:r>
          </a:p>
          <a:p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167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model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Error model probability, Edit probability</a:t>
            </a:r>
          </a:p>
          <a:p>
            <a:r>
              <a:rPr lang="en-US" i="1" dirty="0" smtClean="0"/>
              <a:t>Kernighan, Church, Gale  1990</a:t>
            </a:r>
          </a:p>
          <a:p>
            <a:endParaRPr lang="en-US" i="1" dirty="0" smtClean="0"/>
          </a:p>
          <a:p>
            <a:r>
              <a:rPr lang="en-US" i="1" dirty="0" smtClean="0"/>
              <a:t>Misspelled word x = x</a:t>
            </a:r>
            <a:r>
              <a:rPr lang="en-US" i="1" baseline="-25000" dirty="0" smtClean="0"/>
              <a:t>1</a:t>
            </a:r>
            <a:r>
              <a:rPr lang="en-US" i="1" dirty="0" smtClean="0"/>
              <a:t>, x</a:t>
            </a:r>
            <a:r>
              <a:rPr lang="en-US" i="1" baseline="-25000" dirty="0" smtClean="0"/>
              <a:t>2</a:t>
            </a:r>
            <a:r>
              <a:rPr lang="en-US" i="1" dirty="0" smtClean="0"/>
              <a:t>, x</a:t>
            </a:r>
            <a:r>
              <a:rPr lang="en-US" i="1" baseline="-25000" dirty="0" smtClean="0"/>
              <a:t>3</a:t>
            </a:r>
            <a:r>
              <a:rPr lang="en-US" i="1" dirty="0" smtClean="0"/>
              <a:t>…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m</a:t>
            </a:r>
            <a:endParaRPr lang="en-US" i="1" baseline="-25000" dirty="0" smtClean="0"/>
          </a:p>
          <a:p>
            <a:r>
              <a:rPr lang="en-US" i="1" dirty="0" smtClean="0"/>
              <a:t>Correct word w = w</a:t>
            </a:r>
            <a:r>
              <a:rPr lang="en-US" i="1" baseline="-25000" dirty="0" smtClean="0"/>
              <a:t>1</a:t>
            </a:r>
            <a:r>
              <a:rPr lang="en-US" i="1" dirty="0" smtClean="0"/>
              <a:t>, w</a:t>
            </a:r>
            <a:r>
              <a:rPr lang="en-US" i="1" baseline="-25000" dirty="0" smtClean="0"/>
              <a:t>2</a:t>
            </a:r>
            <a:r>
              <a:rPr lang="en-US" i="1" dirty="0" smtClean="0"/>
              <a:t>, w</a:t>
            </a:r>
            <a:r>
              <a:rPr lang="en-US" i="1" baseline="-25000" dirty="0" smtClean="0"/>
              <a:t>3</a:t>
            </a:r>
            <a:r>
              <a:rPr lang="en-US" i="1" dirty="0" smtClean="0"/>
              <a:t>,…,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n</a:t>
            </a:r>
            <a:endParaRPr lang="en-US" i="1" baseline="-25000" dirty="0" smtClean="0"/>
          </a:p>
          <a:p>
            <a:endParaRPr lang="en-US" i="1" dirty="0" smtClean="0"/>
          </a:p>
          <a:p>
            <a:r>
              <a:rPr lang="en-US" dirty="0"/>
              <a:t>P(</a:t>
            </a:r>
            <a:r>
              <a:rPr lang="en-US" dirty="0" err="1"/>
              <a:t>x|w</a:t>
            </a:r>
            <a:r>
              <a:rPr lang="en-US" dirty="0"/>
              <a:t>) = probability of the </a:t>
            </a:r>
            <a:r>
              <a:rPr lang="en-US" dirty="0" smtClean="0"/>
              <a:t>edit </a:t>
            </a:r>
          </a:p>
          <a:p>
            <a:pPr lvl="1"/>
            <a:r>
              <a:rPr lang="en-US" dirty="0" smtClean="0"/>
              <a:t>(deletion/insertion/substitution/transposition)</a:t>
            </a:r>
            <a:endParaRPr lang="en-US" i="1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2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error probability: 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el[</a:t>
            </a:r>
            <a:r>
              <a:rPr lang="en-US" dirty="0" err="1" smtClean="0">
                <a:latin typeface="Courier"/>
                <a:cs typeface="Courier"/>
              </a:rPr>
              <a:t>x,y</a:t>
            </a:r>
            <a:r>
              <a:rPr lang="en-US" dirty="0" smtClean="0">
                <a:latin typeface="Courier"/>
                <a:cs typeface="Courier"/>
              </a:rPr>
              <a:t>]:    count(</a:t>
            </a:r>
            <a:r>
              <a:rPr lang="en-US" dirty="0" err="1" smtClean="0">
                <a:latin typeface="Courier"/>
                <a:cs typeface="Courier"/>
              </a:rPr>
              <a:t>xy</a:t>
            </a:r>
            <a:r>
              <a:rPr lang="en-US" dirty="0" smtClean="0">
                <a:latin typeface="Courier"/>
                <a:cs typeface="Courier"/>
              </a:rPr>
              <a:t> typed as x)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ins[</a:t>
            </a:r>
            <a:r>
              <a:rPr lang="en-US" dirty="0" err="1">
                <a:latin typeface="Courier"/>
                <a:cs typeface="Courier"/>
              </a:rPr>
              <a:t>x,y</a:t>
            </a:r>
            <a:r>
              <a:rPr lang="en-US" dirty="0">
                <a:latin typeface="Courier"/>
                <a:cs typeface="Courier"/>
              </a:rPr>
              <a:t>]:  </a:t>
            </a:r>
            <a:r>
              <a:rPr lang="en-US" dirty="0" smtClean="0">
                <a:latin typeface="Courier"/>
                <a:cs typeface="Courier"/>
              </a:rPr>
              <a:t>  count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x </a:t>
            </a:r>
            <a:r>
              <a:rPr lang="en-US" dirty="0">
                <a:latin typeface="Courier"/>
                <a:cs typeface="Courier"/>
              </a:rPr>
              <a:t>typed as </a:t>
            </a:r>
            <a:r>
              <a:rPr lang="en-US" dirty="0" err="1" smtClean="0">
                <a:latin typeface="Courier"/>
                <a:cs typeface="Courier"/>
              </a:rPr>
              <a:t>xy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sub[</a:t>
            </a:r>
            <a:r>
              <a:rPr lang="en-US" dirty="0" err="1">
                <a:latin typeface="Courier"/>
                <a:cs typeface="Courier"/>
              </a:rPr>
              <a:t>x,y</a:t>
            </a:r>
            <a:r>
              <a:rPr lang="en-US" dirty="0">
                <a:latin typeface="Courier"/>
                <a:cs typeface="Courier"/>
              </a:rPr>
              <a:t>]:  </a:t>
            </a:r>
            <a:r>
              <a:rPr lang="en-US" dirty="0" smtClean="0">
                <a:latin typeface="Courier"/>
                <a:cs typeface="Courier"/>
              </a:rPr>
              <a:t>  count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x </a:t>
            </a:r>
            <a:r>
              <a:rPr lang="en-US" dirty="0">
                <a:latin typeface="Courier"/>
                <a:cs typeface="Courier"/>
              </a:rPr>
              <a:t>typed as </a:t>
            </a:r>
            <a:r>
              <a:rPr lang="en-US" dirty="0" smtClean="0">
                <a:latin typeface="Courier"/>
                <a:cs typeface="Courier"/>
              </a:rPr>
              <a:t>y)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trans[</a:t>
            </a:r>
            <a:r>
              <a:rPr lang="en-US" dirty="0" err="1">
                <a:latin typeface="Courier"/>
                <a:cs typeface="Courier"/>
              </a:rPr>
              <a:t>x,y</a:t>
            </a:r>
            <a:r>
              <a:rPr lang="en-US" dirty="0">
                <a:latin typeface="Courier"/>
                <a:cs typeface="Courier"/>
              </a:rPr>
              <a:t>]:  count(</a:t>
            </a:r>
            <a:r>
              <a:rPr lang="en-US" dirty="0" err="1">
                <a:latin typeface="Courier"/>
                <a:cs typeface="Courier"/>
              </a:rPr>
              <a:t>xy</a:t>
            </a:r>
            <a:r>
              <a:rPr lang="en-US" dirty="0">
                <a:latin typeface="Courier"/>
                <a:cs typeface="Courier"/>
              </a:rPr>
              <a:t> typed as </a:t>
            </a:r>
            <a:r>
              <a:rPr lang="en-US" dirty="0" err="1" smtClean="0">
                <a:latin typeface="Courier"/>
                <a:cs typeface="Courier"/>
              </a:rPr>
              <a:t>yx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Insertion and deletion conditioned on previous character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333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467600" cy="742950"/>
          </a:xfrm>
        </p:spPr>
        <p:txBody>
          <a:bodyPr/>
          <a:lstStyle/>
          <a:p>
            <a:r>
              <a:rPr lang="en-US" dirty="0"/>
              <a:t>Confusion </a:t>
            </a:r>
            <a:r>
              <a:rPr lang="en-US" dirty="0" smtClean="0"/>
              <a:t>matrix for spelling errors</a:t>
            </a:r>
            <a:endParaRPr lang="en-US" dirty="0"/>
          </a:p>
        </p:txBody>
      </p:sp>
      <p:pic>
        <p:nvPicPr>
          <p:cNvPr id="6" name="Picture 5" descr="kern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3637" y="971550"/>
            <a:ext cx="666924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7594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the confusion matrix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hlinkClick r:id="rId2"/>
              </a:rPr>
              <a:t>Peter Norvig’s list of errors</a:t>
            </a:r>
            <a:endParaRPr lang="hu-HU" dirty="0" smtClean="0"/>
          </a:p>
          <a:p>
            <a:r>
              <a:rPr lang="hu-HU" dirty="0" smtClean="0">
                <a:hlinkClick r:id="rId2"/>
              </a:rPr>
              <a:t>Peter Norvig’s list of counts of single-edit errors</a:t>
            </a:r>
            <a:endParaRPr lang="hu-HU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7101-16EA-C942-850C-355264FDE9E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414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model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600" y="1459157"/>
            <a:ext cx="6950242" cy="30833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86400" y="895350"/>
            <a:ext cx="296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Kernighan, Church, Gale 1990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719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467600" cy="742950"/>
          </a:xfrm>
        </p:spPr>
        <p:txBody>
          <a:bodyPr/>
          <a:lstStyle/>
          <a:p>
            <a:r>
              <a:rPr lang="en-US" dirty="0" smtClean="0"/>
              <a:t>Channel model for </a:t>
            </a:r>
            <a:r>
              <a:rPr lang="en-US" dirty="0" err="1" smtClean="0">
                <a:latin typeface="Courier"/>
                <a:cs typeface="Courier"/>
              </a:rPr>
              <a:t>acress</a:t>
            </a:r>
            <a:endParaRPr lang="en-US" dirty="0">
              <a:latin typeface="Courier"/>
              <a:cs typeface="Courier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314662910"/>
              </p:ext>
            </p:extLst>
          </p:nvPr>
        </p:nvGraphicFramePr>
        <p:xfrm>
          <a:off x="533399" y="1200150"/>
          <a:ext cx="5334001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2"/>
                <a:gridCol w="914400"/>
                <a:gridCol w="762000"/>
                <a:gridCol w="914399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Candidate Correction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Correct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Error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x|w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P(</a:t>
                      </a:r>
                      <a:r>
                        <a:rPr lang="en-US" sz="1600" dirty="0" err="1" smtClean="0"/>
                        <a:t>x|word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actress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t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c|ct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.000117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a|#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.00000144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caress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</a:rPr>
                        <a:t>ca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ac|ca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.00000164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access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r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r|c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.000000209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across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o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e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e|o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.0000093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acres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es|e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.0000321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acres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ss|s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.0000342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733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467600" cy="742950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oisy channel probability for </a:t>
            </a:r>
            <a:r>
              <a:rPr lang="en-US" dirty="0" err="1" smtClean="0">
                <a:latin typeface="Courier"/>
                <a:cs typeface="Courier"/>
              </a:rPr>
              <a:t>acress</a:t>
            </a:r>
            <a:endParaRPr lang="en-US" dirty="0">
              <a:latin typeface="Courier"/>
              <a:cs typeface="Courier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67685758"/>
              </p:ext>
            </p:extLst>
          </p:nvPr>
        </p:nvGraphicFramePr>
        <p:xfrm>
          <a:off x="533399" y="1200150"/>
          <a:ext cx="8610601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2"/>
                <a:gridCol w="914400"/>
                <a:gridCol w="762000"/>
                <a:gridCol w="914399"/>
                <a:gridCol w="1524000"/>
                <a:gridCol w="14478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Candidate Correction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Correct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Error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x|w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P(</a:t>
                      </a:r>
                      <a:r>
                        <a:rPr lang="en-US" sz="1600" dirty="0" err="1" smtClean="0"/>
                        <a:t>x|word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P(word)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pl-PL" sz="1600" b="0" i="0" u="none" strike="noStrike" baseline="30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 *</a:t>
                      </a:r>
                      <a:r>
                        <a:rPr lang="pl-PL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P(</a:t>
                      </a:r>
                      <a:r>
                        <a:rPr lang="pl-PL" sz="16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x|w</a:t>
                      </a:r>
                      <a:r>
                        <a:rPr lang="pl-PL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)P(w)</a:t>
                      </a:r>
                      <a:endParaRPr lang="pl-PL" sz="16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actress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t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c|ct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.000117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.0000231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2.7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a|#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.000000544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.00078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caress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</a:rPr>
                        <a:t>ca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ac|ca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.00000164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.00000170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.0028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access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r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r|c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.000000209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.0000916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.019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across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o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e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e|o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2.8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acres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es|e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acres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ss|s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1.0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673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467600" cy="742950"/>
          </a:xfrm>
        </p:spPr>
        <p:txBody>
          <a:bodyPr/>
          <a:lstStyle/>
          <a:p>
            <a:r>
              <a:rPr lang="en-US"/>
              <a:t>N</a:t>
            </a:r>
            <a:r>
              <a:rPr lang="en-US" smtClean="0"/>
              <a:t>oisy </a:t>
            </a:r>
            <a:r>
              <a:rPr lang="en-US" dirty="0" smtClean="0"/>
              <a:t>channel probability for </a:t>
            </a:r>
            <a:r>
              <a:rPr lang="en-US" dirty="0" err="1" smtClean="0">
                <a:latin typeface="Courier"/>
                <a:cs typeface="Courier"/>
              </a:rPr>
              <a:t>acress</a:t>
            </a:r>
            <a:endParaRPr lang="en-US" dirty="0">
              <a:latin typeface="Courier"/>
              <a:cs typeface="Courier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48602875"/>
              </p:ext>
            </p:extLst>
          </p:nvPr>
        </p:nvGraphicFramePr>
        <p:xfrm>
          <a:off x="533399" y="1200150"/>
          <a:ext cx="8610601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2"/>
                <a:gridCol w="914400"/>
                <a:gridCol w="762000"/>
                <a:gridCol w="914399"/>
                <a:gridCol w="1524000"/>
                <a:gridCol w="14478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Candidate Correction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Correct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Error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x|w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P(</a:t>
                      </a:r>
                      <a:r>
                        <a:rPr lang="en-US" sz="1600" dirty="0" err="1" smtClean="0"/>
                        <a:t>x|word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P(word)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pl-PL" sz="1600" b="0" i="0" u="none" strike="noStrike" baseline="30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 *</a:t>
                      </a:r>
                      <a:r>
                        <a:rPr lang="pl-PL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P(</a:t>
                      </a:r>
                      <a:r>
                        <a:rPr lang="pl-PL" sz="16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x|w</a:t>
                      </a:r>
                      <a:r>
                        <a:rPr lang="pl-PL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)P(w)</a:t>
                      </a:r>
                      <a:endParaRPr lang="pl-PL" sz="16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actress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t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c|ct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.000117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.0000231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2.7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a|#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.000000544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.00078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caress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</a:rPr>
                        <a:t>ca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ac|ca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.00000164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.00000170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.0028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access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r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r|c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.000000209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.0000916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.019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FF"/>
                          </a:solidFill>
                          <a:latin typeface="Courier"/>
                        </a:rPr>
                        <a:t>across</a:t>
                      </a:r>
                      <a:endParaRPr lang="en-US" sz="1800" b="1" dirty="0">
                        <a:solidFill>
                          <a:srgbClr val="0000FF"/>
                        </a:solidFill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FF"/>
                          </a:solidFill>
                          <a:latin typeface="Courier"/>
                        </a:rPr>
                        <a:t>o</a:t>
                      </a:r>
                      <a:endParaRPr lang="en-US" sz="1800" b="1" dirty="0">
                        <a:solidFill>
                          <a:srgbClr val="0000FF"/>
                        </a:solidFill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FF"/>
                          </a:solidFill>
                          <a:latin typeface="Courier"/>
                        </a:rPr>
                        <a:t>e</a:t>
                      </a:r>
                      <a:endParaRPr lang="en-US" sz="1800" b="1" dirty="0">
                        <a:solidFill>
                          <a:srgbClr val="0000FF"/>
                        </a:solidFill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err="1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  <a:sym typeface="Wingdings"/>
                        </a:rPr>
                        <a:t>e|o</a:t>
                      </a:r>
                      <a:endParaRPr lang="en-US" sz="1800" b="1" dirty="0">
                        <a:solidFill>
                          <a:srgbClr val="0000FF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.0000093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.000299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2.8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acres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es|e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acres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ss|s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1.0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692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r>
              <a:rPr lang="en-US" dirty="0" smtClean="0"/>
              <a:t>Noisy Channel Intuition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noisychannelpos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1200150"/>
            <a:ext cx="7239000" cy="364845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85800" y="2443770"/>
            <a:ext cx="7620000" cy="2598420"/>
            <a:chOff x="685800" y="2443770"/>
            <a:chExt cx="7620000" cy="2598420"/>
          </a:xfrm>
        </p:grpSpPr>
        <p:sp>
          <p:nvSpPr>
            <p:cNvPr id="6" name="Rectangle 5"/>
            <p:cNvSpPr/>
            <p:nvPr/>
          </p:nvSpPr>
          <p:spPr bwMode="auto">
            <a:xfrm>
              <a:off x="3925764" y="2443770"/>
              <a:ext cx="399068" cy="25984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85800" y="2647950"/>
              <a:ext cx="3276600" cy="2133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4191000" y="2809620"/>
              <a:ext cx="3124200" cy="2133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010400" y="2724150"/>
              <a:ext cx="1295400" cy="1371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0110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bigram language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839200" cy="3581400"/>
          </a:xfrm>
        </p:spPr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“</a:t>
            </a:r>
            <a:r>
              <a:rPr lang="en-US" dirty="0" smtClean="0">
                <a:solidFill>
                  <a:srgbClr val="7CD7CF"/>
                </a:solidFill>
                <a:latin typeface="Courier"/>
                <a:cs typeface="Courier"/>
              </a:rPr>
              <a:t>a stellar and </a:t>
            </a:r>
            <a:r>
              <a:rPr lang="en-US" dirty="0" smtClean="0">
                <a:latin typeface="Courier"/>
                <a:cs typeface="Courier"/>
              </a:rPr>
              <a:t>versatile </a:t>
            </a:r>
            <a:r>
              <a:rPr lang="en-US" b="1" dirty="0" err="1" smtClean="0">
                <a:latin typeface="Courier"/>
                <a:cs typeface="Courier"/>
              </a:rPr>
              <a:t>acress</a:t>
            </a:r>
            <a:r>
              <a:rPr lang="en-US" dirty="0" smtClean="0">
                <a:latin typeface="Courier"/>
                <a:cs typeface="Courier"/>
              </a:rPr>
              <a:t> whose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combination of sass and glamour…</a:t>
            </a:r>
            <a:r>
              <a:rPr lang="en-US" dirty="0" smtClean="0">
                <a:latin typeface="Courier"/>
                <a:cs typeface="Courier"/>
              </a:rPr>
              <a:t>”</a:t>
            </a:r>
          </a:p>
          <a:p>
            <a:r>
              <a:rPr lang="en-US" dirty="0" smtClean="0"/>
              <a:t>Counts from the Corpus of Contemporary American English with add-1 smoothing</a:t>
            </a:r>
          </a:p>
          <a:p>
            <a:r>
              <a:rPr lang="en-US" sz="2000" dirty="0" smtClean="0">
                <a:latin typeface="Courier"/>
                <a:cs typeface="Courier"/>
              </a:rPr>
              <a:t>P(</a:t>
            </a:r>
            <a:r>
              <a:rPr lang="en-US" sz="2000" dirty="0" err="1" smtClean="0">
                <a:latin typeface="Courier"/>
                <a:cs typeface="Courier"/>
              </a:rPr>
              <a:t>actress|versatile</a:t>
            </a:r>
            <a:r>
              <a:rPr lang="en-US" sz="2000" dirty="0" smtClean="0">
                <a:latin typeface="Courier"/>
                <a:cs typeface="Courier"/>
              </a:rPr>
              <a:t>)=.000021 P(</a:t>
            </a:r>
            <a:r>
              <a:rPr lang="en-US" sz="2000" dirty="0" err="1" smtClean="0">
                <a:latin typeface="Courier"/>
                <a:cs typeface="Courier"/>
              </a:rPr>
              <a:t>whose|actress</a:t>
            </a:r>
            <a:r>
              <a:rPr lang="en-US" sz="2000" dirty="0" smtClean="0">
                <a:latin typeface="Courier"/>
                <a:cs typeface="Courier"/>
              </a:rPr>
              <a:t>) = .0010</a:t>
            </a:r>
          </a:p>
          <a:p>
            <a:r>
              <a:rPr lang="en-US" sz="2000" dirty="0" smtClean="0">
                <a:latin typeface="Courier"/>
                <a:cs typeface="Courier"/>
              </a:rPr>
              <a:t>P(</a:t>
            </a:r>
            <a:r>
              <a:rPr lang="en-US" sz="2000" dirty="0" err="1" smtClean="0">
                <a:latin typeface="Courier"/>
                <a:cs typeface="Courier"/>
              </a:rPr>
              <a:t>across|versatile</a:t>
            </a:r>
            <a:r>
              <a:rPr lang="en-US" sz="2000" dirty="0" smtClean="0">
                <a:latin typeface="Courier"/>
                <a:cs typeface="Courier"/>
              </a:rPr>
              <a:t>) =.000021 P(</a:t>
            </a:r>
            <a:r>
              <a:rPr lang="en-US" sz="2000" dirty="0" err="1" smtClean="0">
                <a:latin typeface="Courier"/>
                <a:cs typeface="Courier"/>
              </a:rPr>
              <a:t>whose|across</a:t>
            </a:r>
            <a:r>
              <a:rPr lang="en-US" sz="2000" dirty="0" smtClean="0">
                <a:latin typeface="Courier"/>
                <a:cs typeface="Courier"/>
              </a:rPr>
              <a:t>) = .000006</a:t>
            </a:r>
          </a:p>
          <a:p>
            <a:endParaRPr lang="en-US" dirty="0"/>
          </a:p>
          <a:p>
            <a:r>
              <a:rPr lang="en-US" sz="2000" dirty="0" smtClean="0">
                <a:latin typeface="Courier"/>
                <a:cs typeface="Courier"/>
              </a:rPr>
              <a:t>P(“</a:t>
            </a:r>
            <a:r>
              <a:rPr lang="en-US" sz="1800" dirty="0" smtClean="0">
                <a:latin typeface="Courier"/>
                <a:cs typeface="Courier"/>
              </a:rPr>
              <a:t>versatile actress whose</a:t>
            </a:r>
            <a:r>
              <a:rPr lang="en-US" sz="2000" dirty="0" smtClean="0">
                <a:latin typeface="Courier"/>
                <a:cs typeface="Courier"/>
              </a:rPr>
              <a:t>”) = .000021*.0010 = 210 x10</a:t>
            </a:r>
            <a:r>
              <a:rPr lang="en-US" sz="2000" baseline="30000" dirty="0" smtClean="0">
                <a:latin typeface="Courier"/>
                <a:cs typeface="Courier"/>
              </a:rPr>
              <a:t>-10</a:t>
            </a:r>
          </a:p>
          <a:p>
            <a:r>
              <a:rPr lang="en-US" sz="2000" dirty="0" smtClean="0">
                <a:latin typeface="Courier"/>
                <a:cs typeface="Courier"/>
              </a:rPr>
              <a:t>P(“</a:t>
            </a:r>
            <a:r>
              <a:rPr lang="en-US" sz="1800" dirty="0" smtClean="0">
                <a:latin typeface="Courier"/>
                <a:cs typeface="Courier"/>
              </a:rPr>
              <a:t>versatile across whose</a:t>
            </a:r>
            <a:r>
              <a:rPr lang="en-US" sz="2000" dirty="0" smtClean="0">
                <a:latin typeface="Courier"/>
                <a:cs typeface="Courier"/>
              </a:rPr>
              <a:t>”)  = .000021*.000006 = 1 x10</a:t>
            </a:r>
            <a:r>
              <a:rPr lang="en-US" sz="2000" baseline="30000" dirty="0" smtClean="0">
                <a:latin typeface="Courier"/>
                <a:cs typeface="Courier"/>
              </a:rPr>
              <a:t>-10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9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bigram language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839200" cy="3581400"/>
          </a:xfrm>
        </p:spPr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“</a:t>
            </a:r>
            <a:r>
              <a:rPr lang="en-US" dirty="0" smtClean="0">
                <a:solidFill>
                  <a:srgbClr val="7CD7CF"/>
                </a:solidFill>
                <a:latin typeface="Courier"/>
                <a:cs typeface="Courier"/>
              </a:rPr>
              <a:t>a stellar and </a:t>
            </a:r>
            <a:r>
              <a:rPr lang="en-US" dirty="0" smtClean="0">
                <a:latin typeface="Courier"/>
                <a:cs typeface="Courier"/>
              </a:rPr>
              <a:t>versatile </a:t>
            </a:r>
            <a:r>
              <a:rPr lang="en-US" b="1" dirty="0" err="1" smtClean="0">
                <a:latin typeface="Courier"/>
                <a:cs typeface="Courier"/>
              </a:rPr>
              <a:t>acress</a:t>
            </a:r>
            <a:r>
              <a:rPr lang="en-US" dirty="0" smtClean="0">
                <a:latin typeface="Courier"/>
                <a:cs typeface="Courier"/>
              </a:rPr>
              <a:t> whose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combination of sass and glamour…</a:t>
            </a:r>
            <a:r>
              <a:rPr lang="en-US" dirty="0" smtClean="0">
                <a:latin typeface="Courier"/>
                <a:cs typeface="Courier"/>
              </a:rPr>
              <a:t>”</a:t>
            </a:r>
          </a:p>
          <a:p>
            <a:r>
              <a:rPr lang="en-US" dirty="0" smtClean="0"/>
              <a:t>Counts from the Corpus of Contemporary American English with add-1 smoothing</a:t>
            </a:r>
          </a:p>
          <a:p>
            <a:r>
              <a:rPr lang="en-US" sz="2000" dirty="0" smtClean="0">
                <a:latin typeface="Courier"/>
                <a:cs typeface="Courier"/>
              </a:rPr>
              <a:t>P(</a:t>
            </a:r>
            <a:r>
              <a:rPr lang="en-US" sz="2000" dirty="0" err="1" smtClean="0">
                <a:latin typeface="Courier"/>
                <a:cs typeface="Courier"/>
              </a:rPr>
              <a:t>actress|versatile</a:t>
            </a:r>
            <a:r>
              <a:rPr lang="en-US" sz="2000" dirty="0" smtClean="0">
                <a:latin typeface="Courier"/>
                <a:cs typeface="Courier"/>
              </a:rPr>
              <a:t>)=.000021 P(</a:t>
            </a:r>
            <a:r>
              <a:rPr lang="en-US" sz="2000" dirty="0" err="1" smtClean="0">
                <a:latin typeface="Courier"/>
                <a:cs typeface="Courier"/>
              </a:rPr>
              <a:t>whose|actress</a:t>
            </a:r>
            <a:r>
              <a:rPr lang="en-US" sz="2000" dirty="0" smtClean="0">
                <a:latin typeface="Courier"/>
                <a:cs typeface="Courier"/>
              </a:rPr>
              <a:t>) = .0010</a:t>
            </a:r>
          </a:p>
          <a:p>
            <a:r>
              <a:rPr lang="en-US" sz="2000" dirty="0" smtClean="0">
                <a:latin typeface="Courier"/>
                <a:cs typeface="Courier"/>
              </a:rPr>
              <a:t>P(</a:t>
            </a:r>
            <a:r>
              <a:rPr lang="en-US" sz="2000" dirty="0" err="1" smtClean="0">
                <a:latin typeface="Courier"/>
                <a:cs typeface="Courier"/>
              </a:rPr>
              <a:t>across|versatile</a:t>
            </a:r>
            <a:r>
              <a:rPr lang="en-US" sz="2000" dirty="0" smtClean="0">
                <a:latin typeface="Courier"/>
                <a:cs typeface="Courier"/>
              </a:rPr>
              <a:t>) =.000021 P(</a:t>
            </a:r>
            <a:r>
              <a:rPr lang="en-US" sz="2000" dirty="0" err="1" smtClean="0">
                <a:latin typeface="Courier"/>
                <a:cs typeface="Courier"/>
              </a:rPr>
              <a:t>whose|across</a:t>
            </a:r>
            <a:r>
              <a:rPr lang="en-US" sz="2000" dirty="0" smtClean="0">
                <a:latin typeface="Courier"/>
                <a:cs typeface="Courier"/>
              </a:rPr>
              <a:t>) = .000006</a:t>
            </a:r>
          </a:p>
          <a:p>
            <a:endParaRPr lang="en-US" dirty="0"/>
          </a:p>
          <a:p>
            <a:r>
              <a:rPr lang="en-US" sz="2000" b="1" dirty="0" smtClean="0">
                <a:solidFill>
                  <a:srgbClr val="0000FF"/>
                </a:solidFill>
                <a:latin typeface="Courier"/>
                <a:cs typeface="Courier"/>
              </a:rPr>
              <a:t>P(“</a:t>
            </a:r>
            <a:r>
              <a:rPr lang="en-US" sz="1800" b="1" dirty="0" smtClean="0">
                <a:solidFill>
                  <a:srgbClr val="0000FF"/>
                </a:solidFill>
                <a:latin typeface="Courier"/>
                <a:cs typeface="Courier"/>
              </a:rPr>
              <a:t>versatile actress whose</a:t>
            </a:r>
            <a:r>
              <a:rPr lang="en-US" sz="2000" b="1" dirty="0" smtClean="0">
                <a:solidFill>
                  <a:srgbClr val="0000FF"/>
                </a:solidFill>
                <a:latin typeface="Courier"/>
                <a:cs typeface="Courier"/>
              </a:rPr>
              <a:t>”) = .000021*.0010 = 210 x10</a:t>
            </a:r>
            <a:r>
              <a:rPr lang="en-US" sz="2000" b="1" baseline="30000" dirty="0" smtClean="0">
                <a:solidFill>
                  <a:srgbClr val="0000FF"/>
                </a:solidFill>
                <a:latin typeface="Courier"/>
                <a:cs typeface="Courier"/>
              </a:rPr>
              <a:t>-10</a:t>
            </a:r>
          </a:p>
          <a:p>
            <a:r>
              <a:rPr lang="en-US" sz="2000" dirty="0" smtClean="0">
                <a:latin typeface="Courier"/>
                <a:cs typeface="Courier"/>
              </a:rPr>
              <a:t>P(“</a:t>
            </a:r>
            <a:r>
              <a:rPr lang="en-US" sz="1800" dirty="0" smtClean="0">
                <a:latin typeface="Courier"/>
                <a:cs typeface="Courier"/>
              </a:rPr>
              <a:t>versatile across whose</a:t>
            </a:r>
            <a:r>
              <a:rPr lang="en-US" sz="2000" dirty="0" smtClean="0">
                <a:latin typeface="Courier"/>
                <a:cs typeface="Courier"/>
              </a:rPr>
              <a:t>”)  = .000021*.000006 = 1 x10</a:t>
            </a:r>
            <a:r>
              <a:rPr lang="en-US" sz="2000" baseline="30000" dirty="0" smtClean="0">
                <a:latin typeface="Courier"/>
                <a:cs typeface="Courier"/>
              </a:rPr>
              <a:t>-10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763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spelling error test sets</a:t>
            </a:r>
          </a:p>
          <a:p>
            <a:pPr lvl="1"/>
            <a:r>
              <a:rPr lang="en-US" dirty="0" smtClean="0">
                <a:hlinkClick r:id="rId2"/>
              </a:rPr>
              <a:t>Wikipedia’s list of common English misspelling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Aspell filtered version of that list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Birkbeck spelling error corpus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Peter Norvig’s list of errors (includes Wikipedia and Birkbeck, for training or testing)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404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Spelling Correction and the Noisy Channel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The Noisy Channel Model of Spelling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3807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see an observation x of a misspelled word</a:t>
            </a:r>
          </a:p>
          <a:p>
            <a:r>
              <a:rPr lang="en-US" dirty="0" smtClean="0"/>
              <a:t>Find the correct word w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05624320"/>
              </p:ext>
            </p:extLst>
          </p:nvPr>
        </p:nvGraphicFramePr>
        <p:xfrm>
          <a:off x="2545184" y="2419351"/>
          <a:ext cx="2808141" cy="659054"/>
        </p:xfrm>
        <a:graphic>
          <a:graphicData uri="http://schemas.openxmlformats.org/presentationml/2006/ole">
            <p:oleObj spid="_x0000_s1202" name="Equation" r:id="rId4" imgW="1234080" imgH="28332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03804999"/>
              </p:ext>
            </p:extLst>
          </p:nvPr>
        </p:nvGraphicFramePr>
        <p:xfrm>
          <a:off x="2895600" y="3105150"/>
          <a:ext cx="3238500" cy="945659"/>
        </p:xfrm>
        <a:graphic>
          <a:graphicData uri="http://schemas.openxmlformats.org/presentationml/2006/ole">
            <p:oleObj spid="_x0000_s1203" name="Equation" r:id="rId5" imgW="1425960" imgH="41112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44234021"/>
              </p:ext>
            </p:extLst>
          </p:nvPr>
        </p:nvGraphicFramePr>
        <p:xfrm>
          <a:off x="2914650" y="4198937"/>
          <a:ext cx="3181350" cy="658813"/>
        </p:xfrm>
        <a:graphic>
          <a:graphicData uri="http://schemas.openxmlformats.org/presentationml/2006/ole">
            <p:oleObj spid="_x0000_s1204" name="Equation" r:id="rId6" imgW="1398600" imgH="28332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1161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History: Noisy channel for spelling proposed around 1990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IBM</a:t>
            </a:r>
          </a:p>
          <a:p>
            <a:pPr lvl="1"/>
            <a:r>
              <a:rPr lang="en-US" sz="2400" dirty="0"/>
              <a:t>Mays, Eric, Fred J. </a:t>
            </a:r>
            <a:r>
              <a:rPr lang="en-US" sz="2400" dirty="0" err="1"/>
              <a:t>Damerau</a:t>
            </a:r>
            <a:r>
              <a:rPr lang="en-US" sz="2400" dirty="0"/>
              <a:t> and Robert L. Mercer. 1991. Context based spelling </a:t>
            </a:r>
            <a:r>
              <a:rPr lang="en-US" sz="2400" dirty="0" smtClean="0"/>
              <a:t>correction. </a:t>
            </a:r>
            <a:r>
              <a:rPr lang="en-US" sz="2400" i="1" dirty="0" smtClean="0"/>
              <a:t>Information </a:t>
            </a:r>
            <a:r>
              <a:rPr lang="en-US" sz="2400" i="1" dirty="0"/>
              <a:t>Processing and Management</a:t>
            </a:r>
            <a:r>
              <a:rPr lang="en-US" sz="2400" dirty="0"/>
              <a:t>, 23(5), 517–</a:t>
            </a:r>
            <a:r>
              <a:rPr lang="en-US" sz="2400" dirty="0" smtClean="0"/>
              <a:t>522</a:t>
            </a:r>
          </a:p>
          <a:p>
            <a:r>
              <a:rPr lang="en-US" sz="2800" b="1" dirty="0" smtClean="0"/>
              <a:t>AT&amp;T Bell Labs</a:t>
            </a:r>
          </a:p>
          <a:p>
            <a:pPr lvl="1"/>
            <a:r>
              <a:rPr lang="en-US" sz="2400" dirty="0" smtClean="0"/>
              <a:t>Kernighan, Mark D., Kenneth W. Church, </a:t>
            </a:r>
            <a:r>
              <a:rPr lang="en-US" sz="2400" dirty="0"/>
              <a:t>and </a:t>
            </a:r>
            <a:r>
              <a:rPr lang="en-US" sz="2400" dirty="0" smtClean="0"/>
              <a:t>William A. Gale</a:t>
            </a:r>
            <a:r>
              <a:rPr lang="en-US" sz="2400" dirty="0"/>
              <a:t>. </a:t>
            </a:r>
            <a:r>
              <a:rPr lang="en-US" sz="2400" dirty="0" smtClean="0"/>
              <a:t>1990. A </a:t>
            </a:r>
            <a:r>
              <a:rPr lang="en-US" sz="2400" dirty="0"/>
              <a:t>spelling correction program based on a noisy channel </a:t>
            </a:r>
            <a:r>
              <a:rPr lang="en-US" sz="2400" dirty="0" smtClean="0"/>
              <a:t>model. Proceedings of COLING 1990, 205-210</a:t>
            </a:r>
          </a:p>
        </p:txBody>
      </p:sp>
    </p:spTree>
    <p:extLst>
      <p:ext uri="{BB962C8B-B14F-4D97-AF65-F5344CB8AC3E}">
        <p14:creationId xmlns:p14="http://schemas.microsoft.com/office/powerpoint/2010/main" xmlns="" val="55899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Non-word spelling error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733550"/>
            <a:ext cx="6705600" cy="2343150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err="1" smtClean="0">
                <a:solidFill>
                  <a:srgbClr val="A50021"/>
                </a:solidFill>
                <a:latin typeface="Courier"/>
                <a:cs typeface="Courier"/>
              </a:rPr>
              <a:t>acress</a:t>
            </a:r>
            <a:endParaRPr lang="en-US" sz="2800" dirty="0">
              <a:solidFill>
                <a:srgbClr val="A50021"/>
              </a:solidFill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77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Words with similar spelling</a:t>
            </a:r>
          </a:p>
          <a:p>
            <a:pPr lvl="1"/>
            <a:r>
              <a:rPr lang="en-US" sz="2400" dirty="0" smtClean="0"/>
              <a:t>Small edit distance to error</a:t>
            </a:r>
            <a:endParaRPr lang="en-US" sz="2400" dirty="0"/>
          </a:p>
          <a:p>
            <a:r>
              <a:rPr lang="en-US" sz="2800" dirty="0" smtClean="0"/>
              <a:t>Words with similar pronunciation</a:t>
            </a:r>
          </a:p>
          <a:p>
            <a:pPr lvl="1"/>
            <a:r>
              <a:rPr lang="en-US" sz="2400" dirty="0" smtClean="0"/>
              <a:t>Small edit distance of pronunciation to error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119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Damerau-Levenshtein</a:t>
            </a:r>
            <a:r>
              <a:rPr lang="en-US" dirty="0" smtClean="0"/>
              <a:t> </a:t>
            </a:r>
            <a:r>
              <a:rPr lang="en-US" dirty="0"/>
              <a:t>edit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Minimal edit distance between two strings, where edits are:</a:t>
            </a:r>
          </a:p>
          <a:p>
            <a:pPr lvl="1"/>
            <a:r>
              <a:rPr lang="en-US" sz="2400" dirty="0" smtClean="0"/>
              <a:t>Insertion</a:t>
            </a:r>
          </a:p>
          <a:p>
            <a:pPr lvl="1"/>
            <a:r>
              <a:rPr lang="en-US" sz="2400" dirty="0" smtClean="0"/>
              <a:t>Deletion</a:t>
            </a:r>
          </a:p>
          <a:p>
            <a:pPr lvl="1"/>
            <a:r>
              <a:rPr lang="en-US" sz="2400" dirty="0" smtClean="0"/>
              <a:t>Substitution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Transposition of two adjacent letters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032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467600" cy="742950"/>
          </a:xfrm>
        </p:spPr>
        <p:txBody>
          <a:bodyPr/>
          <a:lstStyle/>
          <a:p>
            <a:r>
              <a:rPr lang="en-US" dirty="0" smtClean="0"/>
              <a:t>Words within 1 of </a:t>
            </a:r>
            <a:r>
              <a:rPr lang="en-US" dirty="0" err="1" smtClean="0">
                <a:latin typeface="Courier"/>
                <a:cs typeface="Courier"/>
              </a:rPr>
              <a:t>acress</a:t>
            </a:r>
            <a:endParaRPr lang="en-US" dirty="0">
              <a:latin typeface="Courier"/>
              <a:cs typeface="Courier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09979609"/>
              </p:ext>
            </p:extLst>
          </p:nvPr>
        </p:nvGraphicFramePr>
        <p:xfrm>
          <a:off x="1295400" y="1276350"/>
          <a:ext cx="66294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880"/>
                <a:gridCol w="1325880"/>
                <a:gridCol w="1082040"/>
                <a:gridCol w="914400"/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Error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Candidate Correction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Correct Letter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Error Letter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Type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acress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actress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t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-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deletion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acress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-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a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insertion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acress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caress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ca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ac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transposition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acress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access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c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r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substitution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acress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across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o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e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substitution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acress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acres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-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insertion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acress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acres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-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insertion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86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80% of errors are within edit distance 1</a:t>
            </a:r>
          </a:p>
          <a:p>
            <a:r>
              <a:rPr lang="en-US" sz="2800" dirty="0" smtClean="0"/>
              <a:t>Almost all errors within edit distance 2</a:t>
            </a:r>
          </a:p>
          <a:p>
            <a:endParaRPr lang="en-US" sz="2800" dirty="0" smtClean="0"/>
          </a:p>
          <a:p>
            <a:r>
              <a:rPr lang="en-US" sz="2800" dirty="0" smtClean="0"/>
              <a:t>Also allow insertion of </a:t>
            </a:r>
            <a:r>
              <a:rPr lang="en-US" sz="2800" b="1" dirty="0" smtClean="0"/>
              <a:t>space</a:t>
            </a:r>
            <a:r>
              <a:rPr lang="en-US" sz="2800" dirty="0" smtClean="0"/>
              <a:t> or </a:t>
            </a:r>
            <a:r>
              <a:rPr lang="en-US" sz="2800" b="1" dirty="0" smtClean="0"/>
              <a:t>hyphen</a:t>
            </a:r>
          </a:p>
          <a:p>
            <a:pPr lvl="1"/>
            <a:r>
              <a:rPr lang="en-US" sz="2400" dirty="0" err="1">
                <a:latin typeface="Courier"/>
                <a:cs typeface="Courier"/>
              </a:rPr>
              <a:t>t</a:t>
            </a:r>
            <a:r>
              <a:rPr lang="en-US" sz="2400" dirty="0" err="1" smtClean="0">
                <a:latin typeface="Courier"/>
                <a:cs typeface="Courier"/>
              </a:rPr>
              <a:t>hisidea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ym typeface="Wingdings"/>
              </a:rPr>
              <a:t>  </a:t>
            </a:r>
            <a:r>
              <a:rPr lang="en-US" sz="2400" dirty="0" smtClean="0">
                <a:latin typeface="Courier"/>
                <a:cs typeface="Courier"/>
                <a:sym typeface="Wingdings"/>
              </a:rPr>
              <a:t>this idea</a:t>
            </a:r>
          </a:p>
          <a:p>
            <a:pPr lvl="1"/>
            <a:r>
              <a:rPr lang="en-US" sz="2400" dirty="0" err="1">
                <a:latin typeface="Courier"/>
                <a:cs typeface="Courier"/>
                <a:sym typeface="Wingdings"/>
              </a:rPr>
              <a:t>i</a:t>
            </a:r>
            <a:r>
              <a:rPr lang="en-US" sz="2400" dirty="0" err="1" smtClean="0">
                <a:latin typeface="Courier"/>
                <a:cs typeface="Courier"/>
                <a:sym typeface="Wingdings"/>
              </a:rPr>
              <a:t>nlaw</a:t>
            </a:r>
            <a:r>
              <a:rPr lang="en-US" sz="2400" dirty="0" smtClean="0">
                <a:latin typeface="Courier"/>
                <a:cs typeface="Courier"/>
                <a:sym typeface="Wingdings"/>
              </a:rPr>
              <a:t>  in-law</a:t>
            </a:r>
            <a:endParaRPr lang="en-US" sz="2400" dirty="0" smtClean="0">
              <a:latin typeface="Courier"/>
              <a:cs typeface="Courier"/>
            </a:endParaRPr>
          </a:p>
          <a:p>
            <a:pPr lvl="1"/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336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13602</TotalTime>
  <Words>873</Words>
  <Application>Microsoft Office PowerPoint</Application>
  <PresentationFormat>On-screen Show (16:9)</PresentationFormat>
  <Paragraphs>324</Paragraphs>
  <Slides>23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NLP-jurafsky</vt:lpstr>
      <vt:lpstr>Equation</vt:lpstr>
      <vt:lpstr>Spelling Correction and the Noisy Channel</vt:lpstr>
      <vt:lpstr>Noisy Channel Intuition</vt:lpstr>
      <vt:lpstr>Noisy Channel</vt:lpstr>
      <vt:lpstr>History: Noisy channel for spelling proposed around 1990</vt:lpstr>
      <vt:lpstr>Non-word spelling error example</vt:lpstr>
      <vt:lpstr>Candidate generation</vt:lpstr>
      <vt:lpstr>Damerau-Levenshtein edit distance</vt:lpstr>
      <vt:lpstr>Words within 1 of acress</vt:lpstr>
      <vt:lpstr>Candidate generation</vt:lpstr>
      <vt:lpstr>Language Model</vt:lpstr>
      <vt:lpstr>Unigram Prior probability</vt:lpstr>
      <vt:lpstr>Channel model probability</vt:lpstr>
      <vt:lpstr>Computing error probability: confusion matrix</vt:lpstr>
      <vt:lpstr>Confusion matrix for spelling errors</vt:lpstr>
      <vt:lpstr>Generating the confusion matrix</vt:lpstr>
      <vt:lpstr>Channel model </vt:lpstr>
      <vt:lpstr>Channel model for acress</vt:lpstr>
      <vt:lpstr>Noisy channel probability for acress</vt:lpstr>
      <vt:lpstr>Noisy channel probability for acress</vt:lpstr>
      <vt:lpstr>Using a bigram language model</vt:lpstr>
      <vt:lpstr>Using a bigram language model</vt:lpstr>
      <vt:lpstr>Evaluation</vt:lpstr>
      <vt:lpstr>Spelling Correction and the Noisy Channel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Adam Vogel</cp:lastModifiedBy>
  <cp:revision>285</cp:revision>
  <cp:lastPrinted>2009-04-20T16:46:08Z</cp:lastPrinted>
  <dcterms:created xsi:type="dcterms:W3CDTF">2010-04-19T15:31:24Z</dcterms:created>
  <dcterms:modified xsi:type="dcterms:W3CDTF">2012-02-02T18:14:23Z</dcterms:modified>
</cp:coreProperties>
</file>