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303" r:id="rId2"/>
    <p:sldId id="281" r:id="rId3"/>
    <p:sldId id="282" r:id="rId4"/>
    <p:sldId id="283" r:id="rId5"/>
    <p:sldId id="305" r:id="rId6"/>
    <p:sldId id="306" r:id="rId7"/>
    <p:sldId id="304" r:id="rId8"/>
    <p:sldId id="307" r:id="rId9"/>
    <p:sldId id="286" r:id="rId10"/>
    <p:sldId id="287" r:id="rId11"/>
    <p:sldId id="331" r:id="rId12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20149" autoAdjust="0"/>
    <p:restoredTop sz="86867" autoAdjust="0"/>
  </p:normalViewPr>
  <p:slideViewPr>
    <p:cSldViewPr>
      <p:cViewPr varScale="1">
        <p:scale>
          <a:sx n="84" d="100"/>
          <a:sy n="84" d="100"/>
        </p:scale>
        <p:origin x="-486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77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77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Real-Word Spelling Correction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0156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Peter </a:t>
            </a:r>
            <a:r>
              <a:rPr lang="en-US" dirty="0" err="1" smtClean="0"/>
              <a:t>Norvig’s</a:t>
            </a:r>
            <a:r>
              <a:rPr lang="en-US" dirty="0" smtClean="0"/>
              <a:t> “</a:t>
            </a:r>
            <a:r>
              <a:rPr lang="en-US" dirty="0" err="1" smtClean="0"/>
              <a:t>thew</a:t>
            </a:r>
            <a:r>
              <a:rPr lang="en-US" dirty="0" smtClean="0"/>
              <a:t>”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1363461"/>
              </p:ext>
            </p:extLst>
          </p:nvPr>
        </p:nvGraphicFramePr>
        <p:xfrm>
          <a:off x="381000" y="1428750"/>
          <a:ext cx="8382000" cy="2585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/>
                <a:gridCol w="812800"/>
                <a:gridCol w="838200"/>
                <a:gridCol w="1600200"/>
                <a:gridCol w="1905000"/>
                <a:gridCol w="1828800"/>
              </a:tblGrid>
              <a:tr h="444574"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|</a:t>
                      </a:r>
                      <a:r>
                        <a:rPr lang="pl-PL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pl-PL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pl-PL" sz="20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|</a:t>
                      </a:r>
                      <a:r>
                        <a:rPr lang="pl-PL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(w)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10</a:t>
                      </a:r>
                      <a:r>
                        <a:rPr lang="pl-PL" sz="2000" b="0" i="0" u="none" strike="noStrike" baseline="300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9 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P(</a:t>
                      </a:r>
                      <a:r>
                        <a:rPr lang="pl-PL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pl-PL" sz="20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|</a:t>
                      </a:r>
                      <a:r>
                        <a:rPr lang="pl-PL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)</a:t>
                      </a:r>
                      <a:r>
                        <a:rPr lang="pl-PL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pl-PL" sz="2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(w)</a:t>
                      </a:r>
                      <a:endParaRPr lang="pl-PL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444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ew|e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144</a:t>
                      </a:r>
                    </a:p>
                  </a:txBody>
                  <a:tcPr marL="12700" marR="12700" marT="12700" marB="0" anchor="b"/>
                </a:tc>
              </a:tr>
              <a:tr h="477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0.95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0.00000009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</a:tr>
              <a:tr h="444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thaw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e|a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0.7</a:t>
                      </a:r>
                    </a:p>
                  </a:txBody>
                  <a:tcPr marL="12700" marR="12700" marT="12700" marB="0" anchor="b"/>
                </a:tc>
              </a:tr>
              <a:tr h="39362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threw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h|hr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0.03</a:t>
                      </a:r>
                    </a:p>
                  </a:txBody>
                  <a:tcPr marL="12700" marR="12700" marT="1270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thwe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ew|we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0.00000004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0.0001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325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Spelling Correction and the Noisy Channel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Real-Word Spelling Correction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2416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Real-word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r>
              <a:rPr lang="en-US" sz="2000" dirty="0" smtClean="0">
                <a:latin typeface="Courier"/>
                <a:cs typeface="Courier"/>
              </a:rPr>
              <a:t>…leaving </a:t>
            </a:r>
            <a:r>
              <a:rPr lang="en-US" sz="2000" dirty="0">
                <a:latin typeface="Courier"/>
                <a:cs typeface="Courier"/>
              </a:rPr>
              <a:t>in about fifteen </a:t>
            </a:r>
            <a:r>
              <a:rPr lang="en-US" sz="2000" b="1" i="1" dirty="0">
                <a:latin typeface="Courier"/>
                <a:cs typeface="Courier"/>
              </a:rPr>
              <a:t>minuets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to go to her house.</a:t>
            </a:r>
          </a:p>
          <a:p>
            <a:r>
              <a:rPr lang="en-US" sz="2000" dirty="0">
                <a:latin typeface="Courier"/>
                <a:cs typeface="Courier"/>
              </a:rPr>
              <a:t>The design </a:t>
            </a:r>
            <a:r>
              <a:rPr lang="en-US" sz="2000" b="1" i="1" dirty="0">
                <a:latin typeface="Courier"/>
                <a:cs typeface="Courier"/>
              </a:rPr>
              <a:t>an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construction of the </a:t>
            </a:r>
            <a:r>
              <a:rPr lang="en-US" sz="2000" dirty="0" smtClean="0">
                <a:latin typeface="Courier"/>
                <a:cs typeface="Courier"/>
              </a:rPr>
              <a:t>system…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Can they </a:t>
            </a:r>
            <a:r>
              <a:rPr lang="en-US" sz="2000" b="1" i="1" dirty="0">
                <a:latin typeface="Courier"/>
                <a:cs typeface="Courier"/>
              </a:rPr>
              <a:t>lave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him my messages?</a:t>
            </a:r>
          </a:p>
          <a:p>
            <a:r>
              <a:rPr lang="en-US" sz="2000" dirty="0">
                <a:latin typeface="Courier"/>
                <a:cs typeface="Courier"/>
              </a:rPr>
              <a:t>The study was conducted mainly </a:t>
            </a:r>
            <a:r>
              <a:rPr lang="en-US" sz="2000" b="1" i="1" dirty="0">
                <a:latin typeface="Courier"/>
                <a:cs typeface="Courier"/>
              </a:rPr>
              <a:t>be</a:t>
            </a:r>
            <a:r>
              <a:rPr lang="en-US" sz="2000" i="1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John Black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</a:p>
          <a:p>
            <a:endParaRPr lang="en-US" dirty="0"/>
          </a:p>
          <a:p>
            <a:r>
              <a:rPr lang="en-US" dirty="0" smtClean="0"/>
              <a:t>25-40% of spelling errors are real words    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Kukich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1992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53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real-world spelling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 each word in sentence</a:t>
            </a:r>
          </a:p>
          <a:p>
            <a:pPr lvl="1"/>
            <a:r>
              <a:rPr lang="en-US" sz="2400" dirty="0" smtClean="0"/>
              <a:t>Generate</a:t>
            </a:r>
            <a:r>
              <a:rPr lang="en-US" sz="2400" i="1" dirty="0" smtClean="0"/>
              <a:t> candidate set</a:t>
            </a:r>
            <a:endParaRPr lang="en-US" sz="2400" dirty="0" smtClean="0"/>
          </a:p>
          <a:p>
            <a:pPr lvl="2"/>
            <a:r>
              <a:rPr lang="en-US" sz="2400" dirty="0"/>
              <a:t>the word </a:t>
            </a:r>
            <a:r>
              <a:rPr lang="en-US" sz="2400" dirty="0" smtClean="0"/>
              <a:t>itself </a:t>
            </a:r>
          </a:p>
          <a:p>
            <a:pPr lvl="2"/>
            <a:r>
              <a:rPr lang="en-US" sz="2400" dirty="0"/>
              <a:t>a</a:t>
            </a:r>
            <a:r>
              <a:rPr lang="en-US" sz="2400" dirty="0" smtClean="0"/>
              <a:t>ll single-letter edits that are English words</a:t>
            </a:r>
          </a:p>
          <a:p>
            <a:pPr lvl="2"/>
            <a:r>
              <a:rPr lang="en-US" sz="2400" dirty="0"/>
              <a:t>w</a:t>
            </a:r>
            <a:r>
              <a:rPr lang="en-US" sz="2400" dirty="0" smtClean="0"/>
              <a:t>ords that are homophones</a:t>
            </a:r>
          </a:p>
          <a:p>
            <a:r>
              <a:rPr lang="en-US" sz="2800" dirty="0" smtClean="0"/>
              <a:t>Choose best candidates</a:t>
            </a:r>
          </a:p>
          <a:p>
            <a:pPr lvl="2"/>
            <a:r>
              <a:rPr lang="en-US" sz="2400" dirty="0" smtClean="0"/>
              <a:t>Noisy channel model</a:t>
            </a:r>
          </a:p>
          <a:p>
            <a:pPr lvl="2"/>
            <a:r>
              <a:rPr lang="en-US" sz="2400" dirty="0" smtClean="0"/>
              <a:t>Task-specific classifier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82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20000" cy="742950"/>
          </a:xfrm>
        </p:spPr>
        <p:txBody>
          <a:bodyPr/>
          <a:lstStyle/>
          <a:p>
            <a:r>
              <a:rPr lang="en-US" dirty="0" smtClean="0"/>
              <a:t>Noisy channel for real-word spell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534400" cy="3733800"/>
          </a:xfrm>
        </p:spPr>
        <p:txBody>
          <a:bodyPr/>
          <a:lstStyle/>
          <a:p>
            <a:r>
              <a:rPr lang="en-US" dirty="0" smtClean="0"/>
              <a:t>Given a sentence 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,…,</a:t>
            </a:r>
            <a:r>
              <a:rPr lang="en-US" dirty="0" err="1" smtClean="0">
                <a:solidFill>
                  <a:srgbClr val="0000FF"/>
                </a:solidFill>
              </a:rPr>
              <a:t>w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Generate a set of candidates for each word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1"/>
            <a:r>
              <a:rPr lang="en-US" dirty="0" smtClean="0"/>
              <a:t>Candidate(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) = {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w’</a:t>
            </a:r>
            <a:r>
              <a:rPr lang="en-US" baseline="-25000" dirty="0" smtClean="0"/>
              <a:t>1</a:t>
            </a:r>
            <a:r>
              <a:rPr lang="en-US" dirty="0" smtClean="0"/>
              <a:t> , w’</a:t>
            </a:r>
            <a:r>
              <a:rPr lang="en-US" dirty="0"/>
              <a:t>’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, w’</a:t>
            </a:r>
            <a:r>
              <a:rPr lang="en-US" dirty="0"/>
              <a:t>’</a:t>
            </a:r>
            <a:r>
              <a:rPr lang="en-US" dirty="0" smtClean="0"/>
              <a:t>’</a:t>
            </a:r>
            <a:r>
              <a:rPr lang="en-US" baseline="-25000" dirty="0" smtClean="0"/>
              <a:t>1 </a:t>
            </a:r>
            <a:r>
              <a:rPr lang="en-US" dirty="0" smtClean="0"/>
              <a:t>,…}</a:t>
            </a:r>
          </a:p>
          <a:p>
            <a:pPr lvl="1"/>
            <a:r>
              <a:rPr lang="en-US" dirty="0" smtClean="0"/>
              <a:t>Candidate(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, w’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, w’</a:t>
            </a:r>
            <a:r>
              <a:rPr lang="en-US" dirty="0" smtClean="0"/>
              <a:t>’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, w’’</a:t>
            </a:r>
            <a:r>
              <a:rPr lang="en-US" dirty="0" smtClean="0"/>
              <a:t>’</a:t>
            </a:r>
            <a:r>
              <a:rPr lang="en-US" baseline="-25000" dirty="0" smtClean="0"/>
              <a:t>2 </a:t>
            </a:r>
            <a:r>
              <a:rPr lang="en-US" dirty="0" smtClean="0"/>
              <a:t>,</a:t>
            </a:r>
            <a:r>
              <a:rPr lang="en-US" dirty="0"/>
              <a:t>…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Candidate</a:t>
            </a:r>
            <a:r>
              <a:rPr lang="en-US" dirty="0" smtClean="0"/>
              <a:t>(</a:t>
            </a:r>
            <a:r>
              <a:rPr lang="en-US" dirty="0" err="1">
                <a:solidFill>
                  <a:srgbClr val="0000FF"/>
                </a:solidFill>
              </a:rPr>
              <a:t>w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dirty="0" err="1" smtClean="0">
                <a:solidFill>
                  <a:srgbClr val="0000FF"/>
                </a:solidFill>
              </a:rPr>
              <a:t>w</a:t>
            </a:r>
            <a:r>
              <a:rPr lang="en-US" baseline="-25000" dirty="0" err="1" smtClean="0">
                <a:solidFill>
                  <a:srgbClr val="0000FF"/>
                </a:solidFill>
              </a:rPr>
              <a:t>n</a:t>
            </a:r>
            <a:r>
              <a:rPr lang="en-US" dirty="0" smtClean="0"/>
              <a:t>, </a:t>
            </a:r>
            <a:r>
              <a:rPr lang="en-US" dirty="0" err="1" smtClean="0"/>
              <a:t>w’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w’</a:t>
            </a:r>
            <a:r>
              <a:rPr lang="en-US" dirty="0" err="1" smtClean="0"/>
              <a:t>’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w’’</a:t>
            </a:r>
            <a:r>
              <a:rPr lang="en-US" dirty="0" err="1" smtClean="0"/>
              <a:t>’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,</a:t>
            </a:r>
            <a:r>
              <a:rPr lang="en-US" dirty="0"/>
              <a:t>…</a:t>
            </a:r>
            <a:r>
              <a:rPr lang="en-US" dirty="0" smtClean="0"/>
              <a:t>}</a:t>
            </a:r>
          </a:p>
          <a:p>
            <a:r>
              <a:rPr lang="en-US" dirty="0" smtClean="0"/>
              <a:t>Choose the sequence W that maximizes P(W)</a:t>
            </a:r>
          </a:p>
        </p:txBody>
      </p:sp>
    </p:spTree>
    <p:extLst>
      <p:ext uri="{BB962C8B-B14F-4D97-AF65-F5344CB8AC3E}">
        <p14:creationId xmlns:p14="http://schemas.microsoft.com/office/powerpoint/2010/main" xmlns="" val="143855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96200" cy="742950"/>
          </a:xfrm>
        </p:spPr>
        <p:txBody>
          <a:bodyPr/>
          <a:lstStyle/>
          <a:p>
            <a:r>
              <a:rPr lang="en-US" dirty="0"/>
              <a:t>Noisy channel for real-word spell correction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600" y="1228645"/>
            <a:ext cx="6555535" cy="39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484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5000"/>
            <a:ext cx="7696200" cy="742950"/>
          </a:xfrm>
        </p:spPr>
        <p:txBody>
          <a:bodyPr/>
          <a:lstStyle/>
          <a:p>
            <a:r>
              <a:rPr lang="en-US" dirty="0"/>
              <a:t>Noisy channel for real-word spell correction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1600" y="1228645"/>
            <a:ext cx="6555535" cy="39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793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620000" cy="742950"/>
          </a:xfrm>
        </p:spPr>
        <p:txBody>
          <a:bodyPr/>
          <a:lstStyle/>
          <a:p>
            <a:r>
              <a:rPr lang="en-US" dirty="0" smtClean="0"/>
              <a:t>Simplification: One error per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r>
              <a:rPr lang="en-US" dirty="0" smtClean="0"/>
              <a:t>Out of all possible sentences with one word replaced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b="1" dirty="0" smtClean="0"/>
              <a:t>w’’</a:t>
            </a:r>
            <a:r>
              <a:rPr lang="en-US" b="1" baseline="-25000" dirty="0" smtClean="0"/>
              <a:t>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00FF"/>
                </a:solidFill>
              </a:rPr>
              <a:t>two</a:t>
            </a:r>
            <a:r>
              <a:rPr lang="en-US" dirty="0" smtClean="0"/>
              <a:t> </a:t>
            </a:r>
            <a:r>
              <a:rPr lang="en-US" b="1" dirty="0" smtClean="0"/>
              <a:t>off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thew</a:t>
            </a:r>
            <a:r>
              <a:rPr lang="en-US" dirty="0" smtClean="0">
                <a:solidFill>
                  <a:srgbClr val="0000FF"/>
                </a:solidFill>
              </a:rPr>
              <a:t>     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,</a:t>
            </a:r>
            <a:r>
              <a:rPr lang="en-US" b="1" dirty="0" smtClean="0"/>
              <a:t>w’</a:t>
            </a:r>
            <a:r>
              <a:rPr lang="en-US" b="1" baseline="-25000" dirty="0" smtClean="0"/>
              <a:t>3</a:t>
            </a:r>
            <a:r>
              <a:rPr lang="en-US" dirty="0" smtClean="0">
                <a:solidFill>
                  <a:srgbClr val="0000FF"/>
                </a:solidFill>
              </a:rPr>
              <a:t>,w</a:t>
            </a:r>
            <a:r>
              <a:rPr lang="en-US" baseline="-25000" dirty="0" smtClean="0">
                <a:solidFill>
                  <a:srgbClr val="0000FF"/>
                </a:solidFill>
              </a:rPr>
              <a:t>4             </a:t>
            </a:r>
            <a:r>
              <a:rPr lang="en-US" dirty="0" smtClean="0">
                <a:solidFill>
                  <a:srgbClr val="0000FF"/>
                </a:solidFill>
              </a:rPr>
              <a:t>two </a:t>
            </a:r>
            <a:r>
              <a:rPr lang="en-US" dirty="0">
                <a:solidFill>
                  <a:srgbClr val="0000FF"/>
                </a:solidFill>
              </a:rPr>
              <a:t>of </a:t>
            </a:r>
            <a:r>
              <a:rPr lang="en-US" b="1" dirty="0" smtClean="0"/>
              <a:t>the</a:t>
            </a:r>
            <a:endParaRPr lang="en-US" b="1" baseline="-25000" dirty="0" smtClean="0">
              <a:solidFill>
                <a:srgbClr val="0000FF"/>
              </a:solidFill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w</a:t>
            </a:r>
            <a:r>
              <a:rPr lang="en-US" b="1" dirty="0" smtClean="0">
                <a:solidFill>
                  <a:srgbClr val="000000"/>
                </a:solidFill>
              </a:rPr>
              <a:t>’’’</a:t>
            </a:r>
            <a:r>
              <a:rPr lang="en-US" b="1" baseline="-25000" dirty="0" smtClean="0">
                <a:solidFill>
                  <a:srgbClr val="000000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en-US" dirty="0" smtClean="0">
                <a:solidFill>
                  <a:srgbClr val="0000FF"/>
                </a:solidFill>
              </a:rPr>
              <a:t>w</a:t>
            </a:r>
            <a:r>
              <a:rPr lang="en-US" baseline="-25000" dirty="0" smtClean="0">
                <a:solidFill>
                  <a:srgbClr val="0000FF"/>
                </a:solidFill>
              </a:rPr>
              <a:t>4          </a:t>
            </a:r>
            <a:r>
              <a:rPr lang="en-US" b="1" dirty="0" smtClean="0"/>
              <a:t>too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of </a:t>
            </a:r>
            <a:r>
              <a:rPr lang="en-US" dirty="0" err="1">
                <a:solidFill>
                  <a:srgbClr val="0000FF"/>
                </a:solidFill>
              </a:rPr>
              <a:t>thew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Choose the sequence W that maximizes P(W)</a:t>
            </a:r>
          </a:p>
        </p:txBody>
      </p:sp>
    </p:spTree>
    <p:extLst>
      <p:ext uri="{BB962C8B-B14F-4D97-AF65-F5344CB8AC3E}">
        <p14:creationId xmlns:p14="http://schemas.microsoft.com/office/powerpoint/2010/main" xmlns="" val="38258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the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</a:p>
          <a:p>
            <a:pPr lvl="1"/>
            <a:r>
              <a:rPr lang="en-US" dirty="0" smtClean="0"/>
              <a:t>Unigram</a:t>
            </a:r>
          </a:p>
          <a:p>
            <a:pPr lvl="1"/>
            <a:r>
              <a:rPr lang="en-US" dirty="0" smtClean="0"/>
              <a:t>Bigram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Channel model</a:t>
            </a:r>
          </a:p>
          <a:p>
            <a:pPr lvl="1"/>
            <a:r>
              <a:rPr lang="en-US" dirty="0" smtClean="0"/>
              <a:t>Same as for non-word spelling correction</a:t>
            </a:r>
          </a:p>
          <a:p>
            <a:pPr lvl="1"/>
            <a:r>
              <a:rPr lang="en-US" dirty="0" smtClean="0"/>
              <a:t>Plus need probability for no error, P(</a:t>
            </a:r>
            <a:r>
              <a:rPr lang="en-US" dirty="0" err="1" smtClean="0"/>
              <a:t>w|w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200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no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channel probability for a correctly typed word?</a:t>
            </a:r>
          </a:p>
          <a:p>
            <a:r>
              <a:rPr lang="en-US" dirty="0" smtClean="0"/>
              <a:t>P(“</a:t>
            </a:r>
            <a:r>
              <a:rPr lang="en-US" dirty="0" err="1" smtClean="0"/>
              <a:t>the”|“the</a:t>
            </a:r>
            <a:r>
              <a:rPr lang="en-US" dirty="0" smtClean="0"/>
              <a:t>”)</a:t>
            </a:r>
          </a:p>
          <a:p>
            <a:endParaRPr lang="en-US" dirty="0" smtClean="0"/>
          </a:p>
          <a:p>
            <a:r>
              <a:rPr lang="en-US" dirty="0" smtClean="0"/>
              <a:t>Obviously this depends on the application</a:t>
            </a:r>
          </a:p>
          <a:p>
            <a:pPr lvl="1"/>
            <a:r>
              <a:rPr lang="en-US" dirty="0" smtClean="0"/>
              <a:t>.90 (1 error in 10 words)</a:t>
            </a:r>
          </a:p>
          <a:p>
            <a:pPr lvl="1"/>
            <a:r>
              <a:rPr lang="en-US" dirty="0" smtClean="0"/>
              <a:t>.95 (1 error in 20 words)</a:t>
            </a:r>
          </a:p>
          <a:p>
            <a:pPr lvl="1"/>
            <a:r>
              <a:rPr lang="en-US" dirty="0" smtClean="0"/>
              <a:t>.99 (1 error in 100 words)</a:t>
            </a:r>
          </a:p>
          <a:p>
            <a:pPr lvl="1"/>
            <a:r>
              <a:rPr lang="en-US" dirty="0"/>
              <a:t> .995 (1 error in </a:t>
            </a:r>
            <a:r>
              <a:rPr lang="en-US" dirty="0" smtClean="0"/>
              <a:t>200 words)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45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13602</TotalTime>
  <Words>380</Words>
  <Application>Microsoft Office PowerPoint</Application>
  <PresentationFormat>On-screen Show (16:9)</PresentationFormat>
  <Paragraphs>100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NLP-jurafsky</vt:lpstr>
      <vt:lpstr>Spelling Correction and the Noisy Channel</vt:lpstr>
      <vt:lpstr>Real-word spelling errors</vt:lpstr>
      <vt:lpstr>Solving real-world spelling errors</vt:lpstr>
      <vt:lpstr>Noisy channel for real-word spell correction</vt:lpstr>
      <vt:lpstr>Noisy channel for real-word spell correction</vt:lpstr>
      <vt:lpstr>Noisy channel for real-word spell correction</vt:lpstr>
      <vt:lpstr>Simplification: One error per sentence</vt:lpstr>
      <vt:lpstr>Where to get the probabilities</vt:lpstr>
      <vt:lpstr>Probability of no error</vt:lpstr>
      <vt:lpstr>Peter Norvig’s “thew” example</vt:lpstr>
      <vt:lpstr>Spelling Correction and the Noisy Channel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Adam Vogel</cp:lastModifiedBy>
  <cp:revision>285</cp:revision>
  <cp:lastPrinted>2009-04-20T16:46:08Z</cp:lastPrinted>
  <dcterms:created xsi:type="dcterms:W3CDTF">2010-04-19T15:31:24Z</dcterms:created>
  <dcterms:modified xsi:type="dcterms:W3CDTF">2012-02-02T18:15:16Z</dcterms:modified>
</cp:coreProperties>
</file>