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6e9117a26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6e9117a2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6e9117a26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6e9117a2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6e9117a26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6e9117a2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6e9117a26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6e9117a2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6e9117a26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6e9117a2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6e9117a26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6e9117a2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6e9117a26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6e9117a2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cocl.us/new_york_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Capstone Project</a:t>
            </a:r>
            <a:endParaRPr/>
          </a:p>
          <a:p>
            <a:pPr indent="0" lvl="0" marL="0" rtl="0" algn="ctr">
              <a:spcBef>
                <a:spcPts val="0"/>
              </a:spcBef>
              <a:spcAft>
                <a:spcPts val="0"/>
              </a:spcAft>
              <a:buNone/>
            </a:pPr>
            <a:r>
              <a:rPr lang="en" sz="2800"/>
              <a:t>The Battle of The Neighborhoods</a:t>
            </a:r>
            <a:endParaRPr sz="2800"/>
          </a:p>
          <a:p>
            <a:pPr indent="0" lvl="0" marL="0" rtl="0" algn="ctr">
              <a:spcBef>
                <a:spcPts val="0"/>
              </a:spcBef>
              <a:spcAft>
                <a:spcPts val="0"/>
              </a:spcAft>
              <a:buNone/>
            </a:pPr>
            <a:r>
              <a:rPr lang="en" sz="2800"/>
              <a:t>(Week 1 + 2)</a:t>
            </a:r>
            <a:endParaRPr sz="28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November 2, 2020</a:t>
            </a:r>
            <a:endParaRPr/>
          </a:p>
        </p:txBody>
      </p:sp>
      <p:pic>
        <p:nvPicPr>
          <p:cNvPr id="61" name="Google Shape;61;p13"/>
          <p:cNvPicPr preferRelativeResize="0"/>
          <p:nvPr/>
        </p:nvPicPr>
        <p:blipFill>
          <a:blip r:embed="rId3">
            <a:alphaModFix/>
          </a:blip>
          <a:stretch>
            <a:fillRect/>
          </a:stretch>
        </p:blipFill>
        <p:spPr>
          <a:xfrm>
            <a:off x="103750" y="72825"/>
            <a:ext cx="2737125" cy="711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Refine down to Japanese Restaurants per Borough</a:t>
            </a:r>
            <a:endParaRPr/>
          </a:p>
        </p:txBody>
      </p:sp>
      <p:pic>
        <p:nvPicPr>
          <p:cNvPr id="128" name="Google Shape;128;p22"/>
          <p:cNvPicPr preferRelativeResize="0"/>
          <p:nvPr/>
        </p:nvPicPr>
        <p:blipFill>
          <a:blip r:embed="rId3">
            <a:alphaModFix/>
          </a:blip>
          <a:stretch>
            <a:fillRect/>
          </a:stretch>
        </p:blipFill>
        <p:spPr>
          <a:xfrm>
            <a:off x="4615500" y="1300663"/>
            <a:ext cx="4528500" cy="2542186"/>
          </a:xfrm>
          <a:prstGeom prst="rect">
            <a:avLst/>
          </a:prstGeom>
          <a:noFill/>
          <a:ln>
            <a:noFill/>
          </a:ln>
        </p:spPr>
      </p:pic>
      <p:sp>
        <p:nvSpPr>
          <p:cNvPr id="129" name="Google Shape;129;p22"/>
          <p:cNvSpPr txBox="1"/>
          <p:nvPr/>
        </p:nvSpPr>
        <p:spPr>
          <a:xfrm>
            <a:off x="4934075" y="3944575"/>
            <a:ext cx="3641100" cy="8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We can see that Manhattan, while it has the least number of neighborhoods, it has the greatest number of Japanese restaurants</a:t>
            </a:r>
            <a:endParaRPr>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Refine down to Japanese Restaurants per Neighborhood</a:t>
            </a:r>
            <a:endParaRPr/>
          </a:p>
        </p:txBody>
      </p:sp>
      <p:pic>
        <p:nvPicPr>
          <p:cNvPr id="135" name="Google Shape;135;p23"/>
          <p:cNvPicPr preferRelativeResize="0"/>
          <p:nvPr/>
        </p:nvPicPr>
        <p:blipFill>
          <a:blip r:embed="rId3">
            <a:alphaModFix/>
          </a:blip>
          <a:stretch>
            <a:fillRect/>
          </a:stretch>
        </p:blipFill>
        <p:spPr>
          <a:xfrm>
            <a:off x="4615500" y="1285925"/>
            <a:ext cx="4528501" cy="2571649"/>
          </a:xfrm>
          <a:prstGeom prst="rect">
            <a:avLst/>
          </a:prstGeom>
          <a:noFill/>
          <a:ln>
            <a:noFill/>
          </a:ln>
        </p:spPr>
      </p:pic>
      <p:sp>
        <p:nvSpPr>
          <p:cNvPr id="136" name="Google Shape;136;p23"/>
          <p:cNvSpPr txBox="1"/>
          <p:nvPr/>
        </p:nvSpPr>
        <p:spPr>
          <a:xfrm>
            <a:off x="4934075" y="3944575"/>
            <a:ext cx="3641100" cy="9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Within Manhattan, we can see that Murray Hill has the highest number of Japanese restaurants. The East Village and Chelsea have the least.</a:t>
            </a:r>
            <a:endParaRPr>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Refine down to Average Ratings of Japanese Restaurants in each Borough</a:t>
            </a:r>
            <a:endParaRPr/>
          </a:p>
        </p:txBody>
      </p:sp>
      <p:sp>
        <p:nvSpPr>
          <p:cNvPr id="142" name="Google Shape;142;p24"/>
          <p:cNvSpPr txBox="1"/>
          <p:nvPr/>
        </p:nvSpPr>
        <p:spPr>
          <a:xfrm>
            <a:off x="4911875" y="4190350"/>
            <a:ext cx="3641100" cy="9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Manhattan and Brooklyn have the highest average rating. The two highest average ratings, however, are both in Brooklyn </a:t>
            </a:r>
            <a:endParaRPr>
              <a:latin typeface="Average"/>
              <a:ea typeface="Average"/>
              <a:cs typeface="Average"/>
              <a:sym typeface="Average"/>
            </a:endParaRPr>
          </a:p>
        </p:txBody>
      </p:sp>
      <p:pic>
        <p:nvPicPr>
          <p:cNvPr id="143" name="Google Shape;143;p24"/>
          <p:cNvPicPr preferRelativeResize="0"/>
          <p:nvPr/>
        </p:nvPicPr>
        <p:blipFill>
          <a:blip r:embed="rId3">
            <a:alphaModFix/>
          </a:blip>
          <a:stretch>
            <a:fillRect/>
          </a:stretch>
        </p:blipFill>
        <p:spPr>
          <a:xfrm>
            <a:off x="4615500" y="953150"/>
            <a:ext cx="4528500" cy="32371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Section</a:t>
            </a:r>
            <a:endParaRPr/>
          </a:p>
        </p:txBody>
      </p:sp>
      <p:sp>
        <p:nvSpPr>
          <p:cNvPr id="149" name="Google Shape;149;p25"/>
          <p:cNvSpPr txBox="1"/>
          <p:nvPr>
            <p:ph idx="1" type="body"/>
          </p:nvPr>
        </p:nvSpPr>
        <p:spPr>
          <a:xfrm>
            <a:off x="311700" y="1152475"/>
            <a:ext cx="81324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Based on the data analysis above, we can see that Brooklyn and Manhattan offer the best rated Japanese restaurants average rating. Conversely, Staten Island, Queens, and The Bronx offer the least amount of Japanese restaurants. Manhattan and Brooklyn appear to have accepted Japanese restaurants, suggesting that the profile of </a:t>
            </a:r>
            <a:r>
              <a:rPr lang="en" sz="1600"/>
              <a:t>taste buds</a:t>
            </a:r>
            <a:r>
              <a:rPr lang="en" sz="1600"/>
              <a:t> are friendly to open up these type of restaurants. Given that Manhattan rental prices exceed those of Brooklyn on average, I would recommend </a:t>
            </a:r>
            <a:r>
              <a:rPr lang="en" sz="1600"/>
              <a:t>targeting</a:t>
            </a:r>
            <a:r>
              <a:rPr lang="en" sz="1600"/>
              <a:t> Brooklyn as the place of choice to open up a Japanese ramen shop. Brooklyn has average ratings over 8.0/10.0 and is much less dense.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5" name="Google Shape;155;p26"/>
          <p:cNvSpPr txBox="1"/>
          <p:nvPr>
            <p:ph idx="1" type="body"/>
          </p:nvPr>
        </p:nvSpPr>
        <p:spPr>
          <a:xfrm>
            <a:off x="311700" y="1152475"/>
            <a:ext cx="81324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It is important to highlight that this data analysis project is predicated on the Foursquare data accuracy. This project required us to use many data analysis skills of data extraction, data cleaning, data visualization, and analyzing the data thereafter for meaningful and actionable insight for relevant stakeholders. After our analysis, we were able to answer our question: “</a:t>
            </a:r>
            <a:r>
              <a:rPr lang="en" sz="1600"/>
              <a:t>Is it a good time to open a Ramen Shop/Asian restaurant in New York City?” and conclude that it is a good time to open up a shop in Brooklyn or Manhattan.</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project, we are to define a problem or an idea of our choice, where we would need to leverage location data to solve or execute. This submission will eventually be part of a Introduction/Business Problem section in a final report.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Covid-19 virus pandemic has completely changed the landscape for New York City, perhaps forever. The borders were shut down for travelers. Tourism vanished overnight, something that New York City feeds on. While the pandemic situation is </a:t>
            </a:r>
            <a:r>
              <a:rPr lang="en"/>
              <a:t>catastrophic</a:t>
            </a:r>
            <a:r>
              <a:rPr lang="en"/>
              <a:t> for many (hospitals, existing business owners, the </a:t>
            </a:r>
            <a:r>
              <a:rPr lang="en"/>
              <a:t>municipality</a:t>
            </a:r>
            <a:r>
              <a:rPr lang="en"/>
              <a:t>, etc to name a few), it may present an interesting opportunity for future business investment. Specifically, whether or not it would be wise to open up a Ramen shop in New York City. The massive closures happening in New York City, paired with the ballooning city budget deficits, is providing cheaper rents and more favorable new lease terms.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Used</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we will leverage Foursquare location data to solve and execute. This data should include New York City </a:t>
            </a:r>
            <a:r>
              <a:rPr lang="en"/>
              <a:t>longitude</a:t>
            </a:r>
            <a:r>
              <a:rPr lang="en"/>
              <a:t> and latitude data, specifying neighborhoods, and data for different types of restaurants.</a:t>
            </a:r>
            <a:endParaRPr/>
          </a:p>
          <a:p>
            <a:pPr indent="0" lvl="0" marL="0" rtl="0" algn="l">
              <a:spcBef>
                <a:spcPts val="1600"/>
              </a:spcBef>
              <a:spcAft>
                <a:spcPts val="1600"/>
              </a:spcAft>
              <a:buNone/>
            </a:pPr>
            <a:r>
              <a:rPr lang="en"/>
              <a:t>This project will require using many data science skills, from web scrapping (open source dataset), working with API (Foursquare), data cleaning, data wrangling, to map visualization (Folium).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grpSp>
        <p:nvGrpSpPr>
          <p:cNvPr id="85" name="Google Shape;85;p17"/>
          <p:cNvGrpSpPr/>
          <p:nvPr/>
        </p:nvGrpSpPr>
        <p:grpSpPr>
          <a:xfrm>
            <a:off x="431925" y="1304875"/>
            <a:ext cx="2628925" cy="3416400"/>
            <a:chOff x="431925" y="1304875"/>
            <a:chExt cx="2628925" cy="3416400"/>
          </a:xfrm>
        </p:grpSpPr>
        <p:sp>
          <p:nvSpPr>
            <p:cNvPr id="86" name="Google Shape;86;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7"/>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Data will be collected from: </a:t>
            </a:r>
            <a:endParaRPr sz="1600"/>
          </a:p>
          <a:p>
            <a:pPr indent="0" lvl="0" marL="457200" rtl="0" algn="l">
              <a:spcBef>
                <a:spcPts val="1600"/>
              </a:spcBef>
              <a:spcAft>
                <a:spcPts val="0"/>
              </a:spcAft>
              <a:buNone/>
            </a:pPr>
            <a:r>
              <a:rPr lang="en" sz="1600" u="sng">
                <a:solidFill>
                  <a:schemeClr val="hlink"/>
                </a:solidFill>
                <a:hlinkClick r:id="rId3"/>
              </a:rPr>
              <a:t>https://cocl.us/new_york_dataset</a:t>
            </a:r>
            <a:endParaRPr sz="1600"/>
          </a:p>
          <a:p>
            <a:pPr indent="0" lvl="0" marL="457200" rtl="0" algn="l">
              <a:spcBef>
                <a:spcPts val="1600"/>
              </a:spcBef>
              <a:spcAft>
                <a:spcPts val="1600"/>
              </a:spcAft>
              <a:buNone/>
            </a:pPr>
            <a:r>
              <a:rPr lang="en" sz="1600"/>
              <a:t>and cleaned and processed into a dataframe.</a:t>
            </a:r>
            <a:endParaRPr sz="1600"/>
          </a:p>
        </p:txBody>
      </p:sp>
      <p:sp>
        <p:nvSpPr>
          <p:cNvPr id="89" name="Google Shape;89;p17"/>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1</a:t>
            </a:r>
            <a:endParaRPr>
              <a:solidFill>
                <a:schemeClr val="lt1"/>
              </a:solidFill>
            </a:endParaRPr>
          </a:p>
        </p:txBody>
      </p:sp>
      <p:grpSp>
        <p:nvGrpSpPr>
          <p:cNvPr id="90" name="Google Shape;90;p17"/>
          <p:cNvGrpSpPr/>
          <p:nvPr/>
        </p:nvGrpSpPr>
        <p:grpSpPr>
          <a:xfrm>
            <a:off x="3320450" y="1304875"/>
            <a:ext cx="2632500" cy="3416400"/>
            <a:chOff x="3320450" y="1304875"/>
            <a:chExt cx="2632500" cy="3416400"/>
          </a:xfrm>
        </p:grpSpPr>
        <p:sp>
          <p:nvSpPr>
            <p:cNvPr id="91" name="Google Shape;91;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7"/>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2</a:t>
            </a:r>
            <a:endParaRPr>
              <a:solidFill>
                <a:schemeClr val="lt1"/>
              </a:solidFill>
            </a:endParaRPr>
          </a:p>
        </p:txBody>
      </p:sp>
      <p:sp>
        <p:nvSpPr>
          <p:cNvPr id="94" name="Google Shape;94;p17"/>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FourSquare be used to locate all venues and then filtered by Japanese restaurants. Ratings, tips, and likes by users will be counted and added to the dataframe.</a:t>
            </a:r>
            <a:endParaRPr sz="1600"/>
          </a:p>
        </p:txBody>
      </p:sp>
      <p:grpSp>
        <p:nvGrpSpPr>
          <p:cNvPr id="95" name="Google Shape;95;p17"/>
          <p:cNvGrpSpPr/>
          <p:nvPr/>
        </p:nvGrpSpPr>
        <p:grpSpPr>
          <a:xfrm>
            <a:off x="6212550" y="1304875"/>
            <a:ext cx="2632500" cy="3416400"/>
            <a:chOff x="6212550" y="1304875"/>
            <a:chExt cx="2632500" cy="3416400"/>
          </a:xfrm>
        </p:grpSpPr>
        <p:sp>
          <p:nvSpPr>
            <p:cNvPr id="96" name="Google Shape;96;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7"/>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3</a:t>
            </a:r>
            <a:endParaRPr>
              <a:solidFill>
                <a:schemeClr val="lt1"/>
              </a:solidFill>
            </a:endParaRPr>
          </a:p>
        </p:txBody>
      </p:sp>
      <p:sp>
        <p:nvSpPr>
          <p:cNvPr id="99" name="Google Shape;99;p17"/>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 Data will be sorted based on rankings.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Problem Statement</a:t>
            </a:r>
            <a:r>
              <a:rPr b="1" lang="en" sz="4200">
                <a:solidFill>
                  <a:srgbClr val="000000"/>
                </a:solidFill>
              </a:rPr>
              <a:t>: </a:t>
            </a:r>
            <a:endParaRPr b="1" sz="4200">
              <a:solidFill>
                <a:srgbClr val="000000"/>
              </a:solidFill>
            </a:endParaRPr>
          </a:p>
          <a:p>
            <a:pPr indent="0" lvl="0" marL="0" rtl="0" algn="l">
              <a:lnSpc>
                <a:spcPct val="115000"/>
              </a:lnSpc>
              <a:spcBef>
                <a:spcPts val="0"/>
              </a:spcBef>
              <a:spcAft>
                <a:spcPts val="1600"/>
              </a:spcAft>
              <a:buNone/>
            </a:pPr>
            <a:r>
              <a:rPr lang="en" sz="1800">
                <a:solidFill>
                  <a:srgbClr val="000000"/>
                </a:solidFill>
                <a:latin typeface="Average"/>
                <a:ea typeface="Average"/>
                <a:cs typeface="Average"/>
                <a:sym typeface="Average"/>
              </a:rPr>
              <a:t>Where should one</a:t>
            </a:r>
            <a:r>
              <a:rPr lang="en" sz="1800">
                <a:solidFill>
                  <a:srgbClr val="000000"/>
                </a:solidFill>
                <a:latin typeface="Average"/>
                <a:ea typeface="Average"/>
                <a:cs typeface="Average"/>
                <a:sym typeface="Average"/>
              </a:rPr>
              <a:t> open a Ramen Shop/Japanese restaurant in New York City? </a:t>
            </a:r>
            <a:endParaRPr sz="4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110" name="Google Shape;110;p19"/>
          <p:cNvSpPr txBox="1"/>
          <p:nvPr>
            <p:ph idx="1" type="body"/>
          </p:nvPr>
        </p:nvSpPr>
        <p:spPr>
          <a:xfrm>
            <a:off x="311700" y="1152475"/>
            <a:ext cx="8520600" cy="228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study and recommendation will be beneficial for business investors and future entrepreneurs, in Japanese restaurants, looking to start or expand a business into the New York City Metropolitan area.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Dig Into the Data!</a:t>
            </a:r>
            <a:endParaRPr/>
          </a:p>
          <a:p>
            <a:pPr indent="0" lvl="0" marL="0" rtl="0" algn="ctr">
              <a:spcBef>
                <a:spcPts val="0"/>
              </a:spcBef>
              <a:spcAft>
                <a:spcPts val="0"/>
              </a:spcAft>
              <a:buNone/>
            </a:pPr>
            <a:r>
              <a:rPr lang="en"/>
              <a:t>Results Section →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Look at the Neighborhoods First</a:t>
            </a:r>
            <a:endParaRPr/>
          </a:p>
        </p:txBody>
      </p:sp>
      <p:pic>
        <p:nvPicPr>
          <p:cNvPr id="121" name="Google Shape;121;p21"/>
          <p:cNvPicPr preferRelativeResize="0"/>
          <p:nvPr/>
        </p:nvPicPr>
        <p:blipFill>
          <a:blip r:embed="rId3">
            <a:alphaModFix/>
          </a:blip>
          <a:stretch>
            <a:fillRect/>
          </a:stretch>
        </p:blipFill>
        <p:spPr>
          <a:xfrm>
            <a:off x="4684650" y="1358700"/>
            <a:ext cx="4321750" cy="2426100"/>
          </a:xfrm>
          <a:prstGeom prst="rect">
            <a:avLst/>
          </a:prstGeom>
          <a:noFill/>
          <a:ln>
            <a:noFill/>
          </a:ln>
        </p:spPr>
      </p:pic>
      <p:sp>
        <p:nvSpPr>
          <p:cNvPr id="122" name="Google Shape;122;p21"/>
          <p:cNvSpPr txBox="1"/>
          <p:nvPr/>
        </p:nvSpPr>
        <p:spPr>
          <a:xfrm>
            <a:off x="4934075" y="3944575"/>
            <a:ext cx="36411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We can see that Queens has the most neighborhoods, and Manhattan has the least</a:t>
            </a:r>
            <a:endParaRPr>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