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1" r:id="rId3"/>
    <p:sldId id="270" r:id="rId4"/>
    <p:sldId id="258" r:id="rId5"/>
    <p:sldId id="265" r:id="rId6"/>
    <p:sldId id="309" r:id="rId7"/>
    <p:sldId id="302" r:id="rId8"/>
    <p:sldId id="301" r:id="rId9"/>
    <p:sldId id="266" r:id="rId10"/>
    <p:sldId id="268" r:id="rId11"/>
    <p:sldId id="267" r:id="rId12"/>
    <p:sldId id="295" r:id="rId13"/>
    <p:sldId id="296" r:id="rId14"/>
    <p:sldId id="297" r:id="rId15"/>
    <p:sldId id="298" r:id="rId16"/>
    <p:sldId id="299" r:id="rId17"/>
    <p:sldId id="30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88" r:id="rId29"/>
    <p:sldId id="290" r:id="rId30"/>
    <p:sldId id="287" r:id="rId31"/>
    <p:sldId id="291" r:id="rId32"/>
    <p:sldId id="292" r:id="rId33"/>
    <p:sldId id="293" r:id="rId34"/>
    <p:sldId id="294" r:id="rId35"/>
    <p:sldId id="279" r:id="rId36"/>
    <p:sldId id="282" r:id="rId37"/>
    <p:sldId id="303" r:id="rId38"/>
    <p:sldId id="284" r:id="rId39"/>
    <p:sldId id="285" r:id="rId40"/>
    <p:sldId id="304" r:id="rId41"/>
    <p:sldId id="305" r:id="rId42"/>
    <p:sldId id="306" r:id="rId43"/>
    <p:sldId id="307" r:id="rId44"/>
    <p:sldId id="308" r:id="rId45"/>
    <p:sldId id="31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7" autoAdjust="0"/>
  </p:normalViewPr>
  <p:slideViewPr>
    <p:cSldViewPr snapToGrid="0" snapToObjects="1">
      <p:cViewPr>
        <p:scale>
          <a:sx n="150" d="100"/>
          <a:sy n="150" d="100"/>
        </p:scale>
        <p:origin x="-5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17D1-822C-D245-8E59-CC30A49789B4}" type="datetimeFigureOut">
              <a:rPr lang="en-US" smtClean="0"/>
              <a:t>9/3/11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4C5E-14DE-B94E-A47E-3E98A3F9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4C5E-14DE-B94E-A47E-3E98A3F96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072119"/>
          </a:xfrm>
        </p:spPr>
        <p:txBody>
          <a:bodyPr/>
          <a:lstStyle/>
          <a:p>
            <a:r>
              <a:rPr lang="en-US" dirty="0" smtClean="0"/>
              <a:t>Google Guava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Ryan Breidenbach</a:t>
            </a:r>
          </a:p>
          <a:p>
            <a:r>
              <a:rPr lang="en-US" dirty="0" smtClean="0"/>
              <a:t>Java MUG</a:t>
            </a:r>
          </a:p>
          <a:p>
            <a:r>
              <a:rPr lang="en-US" dirty="0" smtClean="0"/>
              <a:t>September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Preconditions.checkArgument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IllegalArgumentException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age is not positive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setAge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age)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checkArgument</a:t>
            </a:r>
            <a:r>
              <a:rPr lang="en-US" sz="2000" dirty="0" smtClean="0">
                <a:latin typeface="Monaco"/>
                <a:cs typeface="Monaco"/>
              </a:rPr>
              <a:t>(age &gt; 0,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“[%d] is not a valid age. “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“Age must be positive.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”, age);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sz="2000" dirty="0" err="1" smtClean="0">
                <a:latin typeface="Monaco"/>
                <a:cs typeface="Monaco"/>
                <a:sym typeface="Wingdings"/>
              </a:rPr>
              <a:t>this.age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= age;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9227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Preconditions.checkState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IllegalStateException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open() is not called first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</a:t>
            </a:r>
            <a:r>
              <a:rPr lang="en-US" sz="2000" dirty="0" err="1" smtClean="0">
                <a:latin typeface="Monaco"/>
                <a:cs typeface="Monaco"/>
              </a:rPr>
              <a:t>readNextLine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checkState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isOpen</a:t>
            </a:r>
            <a:r>
              <a:rPr lang="en-US" sz="2000" dirty="0" smtClean="0">
                <a:latin typeface="Monaco"/>
                <a:cs typeface="Monaco"/>
              </a:rPr>
              <a:t>, “Reader is not open. You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      must call open() first.”);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  // read the next line and return it</a:t>
            </a: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05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c.g.g.base.Strings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31187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Convenience methods for querying and manipulating String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Normalize Strings to empty or nulls</a:t>
            </a:r>
          </a:p>
          <a:p>
            <a:pPr lvl="1"/>
            <a:r>
              <a:rPr lang="en-US" sz="2800" dirty="0" smtClean="0"/>
              <a:t>Check String if null </a:t>
            </a:r>
            <a:r>
              <a:rPr lang="en-US" sz="2800" b="1" dirty="0" smtClean="0"/>
              <a:t>or</a:t>
            </a:r>
            <a:r>
              <a:rPr lang="en-US" sz="2800" dirty="0" smtClean="0"/>
              <a:t> empty</a:t>
            </a:r>
          </a:p>
          <a:p>
            <a:pPr lvl="1"/>
            <a:r>
              <a:rPr lang="en-US" sz="2800" dirty="0" smtClean="0"/>
              <a:t>Left and right pad Strings</a:t>
            </a:r>
          </a:p>
        </p:txBody>
      </p:sp>
    </p:spTree>
    <p:extLst>
      <p:ext uri="{BB962C8B-B14F-4D97-AF65-F5344CB8AC3E}">
        <p14:creationId xmlns:p14="http://schemas.microsoft.com/office/powerpoint/2010/main" val="423792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Strings.nullToEmpty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first_name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we want all “blank” names to be treated as null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Strings.nullToEmpty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middle_name</a:t>
            </a:r>
            <a:r>
              <a:rPr lang="en-US" sz="2000" dirty="0">
                <a:latin typeface="Monaco"/>
                <a:cs typeface="Monaco"/>
              </a:rPr>
              <a:t>"))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last_name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</a:t>
            </a:r>
            <a:r>
              <a:rPr lang="en-US" sz="2000" dirty="0">
                <a:latin typeface="Monaco"/>
                <a:cs typeface="Monaco"/>
              </a:rPr>
              <a:t>person = new </a:t>
            </a:r>
            <a:r>
              <a:rPr lang="en-US" sz="2000" dirty="0" err="1">
                <a:latin typeface="Monaco"/>
                <a:cs typeface="Monaco"/>
              </a:rPr>
              <a:t>SimplePerson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477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Strings.emptyToNull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first_name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we want all “blank” names to be treated as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empty Strings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Strings.emptyToNull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middle_name</a:t>
            </a:r>
            <a:r>
              <a:rPr lang="en-US" sz="2000" dirty="0" smtClean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last_name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person = new </a:t>
            </a:r>
            <a:r>
              <a:rPr lang="en-US" sz="2000" dirty="0" err="1" smtClean="0">
                <a:latin typeface="Monaco"/>
                <a:cs typeface="Monaco"/>
              </a:rPr>
              <a:t>SimplePerson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924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Strings.isNullOrEmpty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instead of this...</a:t>
            </a:r>
            <a:endParaRPr lang="en-US" sz="2000" dirty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if 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 == null || </a:t>
            </a:r>
            <a:r>
              <a:rPr lang="en-US" sz="2000" dirty="0" err="1">
                <a:latin typeface="Monaco"/>
                <a:cs typeface="Monaco"/>
              </a:rPr>
              <a:t>aString.equals</a:t>
            </a:r>
            <a:r>
              <a:rPr lang="en-US" sz="2000" dirty="0">
                <a:latin typeface="Monaco"/>
                <a:cs typeface="Monaco"/>
              </a:rPr>
              <a:t>(""))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/</a:t>
            </a:r>
            <a:r>
              <a:rPr lang="en-US" sz="2000" dirty="0">
                <a:latin typeface="Monaco"/>
                <a:cs typeface="Monaco"/>
              </a:rPr>
              <a:t>/ do something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...try this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isNullOrEmpty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))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// do something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6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Strings.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padStart</a:t>
            </a:r>
            <a:r>
              <a:rPr lang="en-US" sz="2000" dirty="0">
                <a:latin typeface="Monaco"/>
                <a:cs typeface="Monaco"/>
              </a:rPr>
              <a:t>(foo, 5, ' ');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  foo",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504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Strings.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padEnd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foo, </a:t>
            </a:r>
            <a:r>
              <a:rPr lang="en-US" sz="2000" dirty="0" smtClean="0">
                <a:latin typeface="Monaco"/>
                <a:cs typeface="Monaco"/>
              </a:rPr>
              <a:t>10, ‘.'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("foo.......",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7088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c.g.g.base.Splitter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Splits a single </a:t>
            </a:r>
            <a:r>
              <a:rPr lang="en-US" sz="2800" b="1" dirty="0" smtClean="0">
                <a:solidFill>
                  <a:schemeClr val="accent1"/>
                </a:solidFill>
                <a:latin typeface="Monaco"/>
                <a:cs typeface="Monaco"/>
              </a:rPr>
              <a:t>String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into an </a:t>
            </a:r>
            <a:r>
              <a:rPr lang="en-US" sz="2800" b="1" dirty="0" err="1" smtClean="0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2800" b="1" dirty="0" smtClean="0">
                <a:solidFill>
                  <a:srgbClr val="F8C000"/>
                </a:solidFill>
                <a:latin typeface="Monaco"/>
                <a:cs typeface="Monaco"/>
              </a:rPr>
              <a:t>&lt;String&gt;</a:t>
            </a:r>
          </a:p>
          <a:p>
            <a:r>
              <a:rPr lang="en-US" sz="3200" dirty="0" smtClean="0"/>
              <a:t>Can split on a single character, a String, or a regex Pattern</a:t>
            </a: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Handing of empty Strings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Optionally trimming Strings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282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Splitter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omitsEmptyStrings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dirty="0" smtClean="0">
                <a:latin typeface="Monaco"/>
                <a:cs typeface="Monaco"/>
              </a:rPr>
              <a:t>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omitEmptyStrings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("foo,bar,,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>
                <a:latin typeface="Monaco"/>
                <a:cs typeface="Monaco"/>
              </a:rPr>
              <a:t>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409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Google library used by other Google Java projects</a:t>
            </a:r>
          </a:p>
          <a:p>
            <a:r>
              <a:rPr lang="en-US" dirty="0" smtClean="0"/>
              <a:t>Regular releases (roughly quarterly)</a:t>
            </a:r>
          </a:p>
          <a:p>
            <a:r>
              <a:rPr lang="en-US" dirty="0" smtClean="0"/>
              <a:t>Supplements JDK functionality</a:t>
            </a:r>
          </a:p>
          <a:p>
            <a:r>
              <a:rPr lang="en-US" dirty="0" smtClean="0"/>
              <a:t>Support for collections, concurrency, I/O</a:t>
            </a:r>
          </a:p>
        </p:txBody>
      </p:sp>
    </p:spTree>
    <p:extLst>
      <p:ext uri="{BB962C8B-B14F-4D97-AF65-F5344CB8AC3E}">
        <p14:creationId xmlns:p14="http://schemas.microsoft.com/office/powerpoint/2010/main" val="69601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trimsWhiteSpace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trimResults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 bar, 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90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c.g.g.base.Joiner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Join </a:t>
            </a:r>
            <a:r>
              <a:rPr lang="en-US" sz="3000" b="1" dirty="0">
                <a:solidFill>
                  <a:srgbClr val="F8C000"/>
                </a:solidFill>
                <a:latin typeface="Monaco"/>
                <a:cs typeface="Monaco"/>
              </a:rPr>
              <a:t>Object[]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3000" b="1" dirty="0" smtClean="0">
                <a:solidFill>
                  <a:srgbClr val="F8C000"/>
                </a:solidFill>
                <a:latin typeface="Monaco"/>
                <a:cs typeface="Monaco"/>
              </a:rPr>
              <a:t>&lt;Object&gt;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smtClean="0"/>
              <a:t>create a String</a:t>
            </a:r>
          </a:p>
          <a:p>
            <a:r>
              <a:rPr lang="en-US" sz="3200" dirty="0" smtClean="0"/>
              <a:t>Can create a new String or append to an existing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StringBuilder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Appendable</a:t>
            </a:r>
            <a:endParaRPr lang="en-US" sz="3000" b="1" dirty="0">
              <a:solidFill>
                <a:srgbClr val="F8C000"/>
              </a:solidFill>
              <a:latin typeface="Monaco"/>
              <a:cs typeface="Monaco"/>
            </a:endParaRP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What to use as separator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How to handle nulls (skip or use a placeholder)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5931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handlesNulls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latin typeface="Monaco"/>
                <a:cs typeface="Monaco"/>
              </a:rPr>
              <a:t>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("|")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skipNulls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("foo", null, "bar");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foo|bar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46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892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>
                <a:latin typeface="Monaco"/>
                <a:cs typeface="Monaco"/>
              </a:rPr>
              <a:t>joinsObjects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(new Person("Joe", "Blow"),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>
                <a:latin typeface="Monaco"/>
                <a:cs typeface="Monaco"/>
              </a:rPr>
              <a:t>new Person("Jane", "Doe"));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("Joe </a:t>
            </a:r>
            <a:r>
              <a:rPr lang="en-US" sz="2000" dirty="0" err="1">
                <a:latin typeface="Monaco"/>
                <a:cs typeface="Monaco"/>
              </a:rPr>
              <a:t>Blow,Jane</a:t>
            </a:r>
            <a:r>
              <a:rPr lang="en-US" sz="2000" dirty="0">
                <a:latin typeface="Monaco"/>
                <a:cs typeface="Monaco"/>
              </a:rPr>
              <a:t> Doe",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appendsJoinedString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Joiner joiner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(",");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 builder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>
                <a:latin typeface="Monaco"/>
                <a:cs typeface="Monaco"/>
              </a:rPr>
              <a:t>("Numbers: 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joiner.appendTo</a:t>
            </a:r>
            <a:r>
              <a:rPr lang="en-US" sz="2000" dirty="0">
                <a:latin typeface="Monaco"/>
                <a:cs typeface="Monaco"/>
              </a:rPr>
              <a:t>(builder, 1, 2);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String </a:t>
            </a:r>
            <a:r>
              <a:rPr lang="en-US" sz="2000" dirty="0">
                <a:latin typeface="Monaco"/>
                <a:cs typeface="Monaco"/>
              </a:rPr>
              <a:t>result = </a:t>
            </a:r>
            <a:r>
              <a:rPr lang="en-US" sz="2000" dirty="0" err="1">
                <a:latin typeface="Monaco"/>
                <a:cs typeface="Monaco"/>
              </a:rPr>
              <a:t>builder.toString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("Numbers: 1,2", result)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50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c.g.g.base.CaseFormat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Utility class for converting between various ASCII ca</a:t>
            </a:r>
            <a:r>
              <a:rPr lang="en-US" sz="3000" dirty="0" smtClean="0">
                <a:latin typeface="News Gothic MT"/>
                <a:cs typeface="News Gothic MT"/>
              </a:rPr>
              <a:t>se formats.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Formats supported: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hyphen (e.g. foo-bar)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Lower underscore (e.g. </a:t>
            </a:r>
            <a:r>
              <a:rPr lang="en-US" sz="2800" dirty="0" err="1" smtClean="0">
                <a:latin typeface="News Gothic MT"/>
                <a:cs typeface="News Gothic MT"/>
              </a:rPr>
              <a:t>foo_bar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camel (e.g. </a:t>
            </a:r>
            <a:r>
              <a:rPr lang="en-US" sz="2800" dirty="0" err="1" smtClean="0">
                <a:latin typeface="News Gothic MT"/>
                <a:cs typeface="News Gothic MT"/>
              </a:rPr>
              <a:t>FooBar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Upper underscore (e.g. FOO_BAR)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3682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CaseFormat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convertsCase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LOWER_CAMEL.to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UPPER_UNDERSCORE</a:t>
            </a:r>
            <a:r>
              <a:rPr lang="en-US" sz="2000" dirty="0">
                <a:latin typeface="Monaco"/>
                <a:cs typeface="Monaco"/>
              </a:rPr>
              <a:t>, "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("FOO_BAR",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5962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79835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functionality for: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Determining whether a character matches a </a:t>
            </a:r>
            <a:r>
              <a:rPr lang="en-US" sz="2800" dirty="0">
                <a:latin typeface="News Gothic MT"/>
                <a:cs typeface="News Gothic MT"/>
              </a:rPr>
              <a:t>condition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Performing basic text processing on a given </a:t>
            </a:r>
            <a:r>
              <a:rPr lang="en-US" sz="2400" dirty="0" err="1" smtClean="0">
                <a:latin typeface="Monaco"/>
                <a:cs typeface="Monaco"/>
              </a:rPr>
              <a:t>CharSequence</a:t>
            </a:r>
            <a:r>
              <a:rPr lang="en-US" sz="2800" dirty="0">
                <a:latin typeface="News Gothic MT"/>
                <a:cs typeface="News Gothic MT"/>
              </a:rPr>
              <a:t> (e.g. </a:t>
            </a:r>
            <a:r>
              <a:rPr lang="en-US" sz="2400" dirty="0" smtClean="0">
                <a:latin typeface="Monaco"/>
                <a:cs typeface="Monaco"/>
              </a:rPr>
              <a:t>String</a:t>
            </a:r>
            <a:r>
              <a:rPr lang="en-US" sz="2800" dirty="0">
                <a:latin typeface="News Gothic MT"/>
                <a:cs typeface="News Gothic MT"/>
              </a:rPr>
              <a:t>,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StringBuilder</a:t>
            </a:r>
            <a:r>
              <a:rPr lang="en-US" sz="2800" dirty="0" smtClean="0">
                <a:latin typeface="News Gothic MT"/>
                <a:cs typeface="News Gothic MT"/>
              </a:rPr>
              <a:t>)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Can be used for data scrubbing/normalization</a:t>
            </a:r>
            <a:endParaRPr lang="en-US" sz="3000" dirty="0">
              <a:latin typeface="News Gothic MT"/>
              <a:cs typeface="News Gothic MT"/>
            </a:endParaRPr>
          </a:p>
          <a:p>
            <a:r>
              <a:rPr lang="en-US" sz="3000" dirty="0" smtClean="0">
                <a:latin typeface="News Gothic MT"/>
                <a:cs typeface="News Gothic MT"/>
              </a:rPr>
              <a:t>Falls between </a:t>
            </a:r>
            <a:r>
              <a:rPr lang="en-US" dirty="0" smtClean="0">
                <a:latin typeface="Monaco"/>
                <a:cs typeface="Monaco"/>
              </a:rPr>
              <a:t>String</a:t>
            </a:r>
            <a:r>
              <a:rPr lang="en-US" sz="3000" dirty="0" smtClean="0">
                <a:latin typeface="News Gothic MT"/>
                <a:cs typeface="News Gothic MT"/>
              </a:rPr>
              <a:t>‘s methods and regex</a:t>
            </a: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Characters evaluation can be based on: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Constants (ASCII, digit, letter, whitespace)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Ranges (1-10)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Set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Single character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0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c.g.g.base.CharMatcher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Available operations: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Matching all/any/none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Finding first/last index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Count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Replace/remove/retain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Trim leading, trailing or both</a:t>
            </a:r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36543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Become familiar with general Guava APIs</a:t>
            </a:r>
          </a:p>
          <a:p>
            <a:r>
              <a:rPr lang="en-US" dirty="0" smtClean="0"/>
              <a:t>Notice Guava’s design</a:t>
            </a:r>
          </a:p>
          <a:p>
            <a:pPr lvl="1"/>
            <a:r>
              <a:rPr lang="en-US" dirty="0" smtClean="0"/>
              <a:t>API design</a:t>
            </a:r>
          </a:p>
          <a:p>
            <a:pPr lvl="1"/>
            <a:r>
              <a:rPr lang="en-US" dirty="0" smtClean="0"/>
              <a:t>Patterns (e.g. Builder)</a:t>
            </a:r>
          </a:p>
          <a:p>
            <a:pPr lvl="1"/>
            <a:r>
              <a:rPr lang="en-US" dirty="0" smtClean="0"/>
              <a:t>Encouragement of higher-level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removesCharacters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matcher.removeFrom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994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retainsCharacters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</a:t>
            </a:r>
            <a:r>
              <a:rPr lang="en-US" sz="2000" dirty="0" smtClean="0">
                <a:latin typeface="Monaco"/>
                <a:cs typeface="Monaco"/>
              </a:rPr>
              <a:t>=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 smtClean="0">
                <a:solidFill>
                  <a:srgbClr val="586215"/>
                </a:solidFill>
                <a:latin typeface="Monaco"/>
                <a:cs typeface="Monaco"/>
              </a:rPr>
              <a:t>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("123",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createMatcherViaNegation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CharMatcher.DIGIT.negate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()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matcher.retainFrom</a:t>
            </a:r>
            <a:r>
              <a:rPr lang="en-US" sz="2000" dirty="0">
                <a:latin typeface="Monaco"/>
                <a:cs typeface="Monaco"/>
              </a:rPr>
              <a:t>("abc123def");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abcdef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createMatcherWithRange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CharMatcher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matcher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CharMatcher.inRange</a:t>
            </a:r>
            <a:r>
              <a:rPr lang="en-US" sz="2000" dirty="0">
                <a:latin typeface="Monaco"/>
                <a:cs typeface="Monaco"/>
              </a:rPr>
              <a:t>('a', 'e');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efg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("12a"));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matchesAnyOf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ghi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CharMatcher</a:t>
            </a:r>
            <a:r>
              <a:rPr lang="en-US" sz="4400" dirty="0" smtClean="0"/>
              <a:t>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73155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orMatchers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CharMatcher</a:t>
            </a:r>
            <a:r>
              <a:rPr lang="en-US" sz="2000" dirty="0">
                <a:latin typeface="Monaco"/>
                <a:cs typeface="Monaco"/>
              </a:rPr>
              <a:t> matcher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CharMatcher.JAVA_LETTER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           .or(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CharMatcher.WHITESPACE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)</a:t>
            </a:r>
            <a:r>
              <a:rPr lang="en-US" sz="2000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def</a:t>
            </a:r>
            <a:r>
              <a:rPr lang="en-US" sz="2000" dirty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matcher.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matchesAllOf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 123"));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8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c.g.g.base.Predicate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whether a given input matches a particular condition.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Makes </a:t>
            </a:r>
            <a:r>
              <a:rPr lang="en-US" sz="3000" dirty="0" err="1" smtClean="0">
                <a:latin typeface="News Gothic MT"/>
                <a:cs typeface="News Gothic MT"/>
              </a:rPr>
              <a:t>boolean</a:t>
            </a:r>
            <a:r>
              <a:rPr lang="en-US" sz="3000" dirty="0" smtClean="0">
                <a:latin typeface="News Gothic MT"/>
                <a:cs typeface="News Gothic MT"/>
              </a:rPr>
              <a:t> evaluations reusable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Ideal for filtering collections (more on that later…)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1872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Predicate&lt;Integer&gt;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(Integer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input.intValue</a:t>
            </a:r>
            <a:r>
              <a:rPr lang="en-US" sz="2000" dirty="0">
                <a:latin typeface="Monaco"/>
                <a:cs typeface="Monaco"/>
              </a:rPr>
              <a:t>() &gt; 0;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indicatesIfNumberIsPositive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new </a:t>
            </a:r>
            <a:r>
              <a:rPr lang="en-US" sz="2000" dirty="0" err="1">
                <a:latin typeface="Monaco"/>
                <a:cs typeface="Monaco"/>
              </a:rPr>
              <a:t>PositivePredicate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(1));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(0));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33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67691"/>
          </a:xfrm>
        </p:spPr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70651"/>
            <a:ext cx="8042276" cy="5086216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 smtClean="0">
                <a:latin typeface="Monaco"/>
                <a:cs typeface="Monaco"/>
              </a:rPr>
              <a:t>StartWithPredicate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implements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Predicate&lt;String&gt; </a:t>
            </a:r>
            <a:r>
              <a:rPr lang="en-US" sz="2000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private final String substring;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(String substring)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dirty="0" err="1">
                <a:latin typeface="Monaco"/>
                <a:cs typeface="Monaco"/>
              </a:rPr>
              <a:t>this.substring</a:t>
            </a:r>
            <a:r>
              <a:rPr lang="en-US" sz="2000" dirty="0">
                <a:latin typeface="Monaco"/>
                <a:cs typeface="Monaco"/>
              </a:rPr>
              <a:t> = substring;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@Override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public </a:t>
            </a:r>
            <a:r>
              <a:rPr lang="en-US" sz="2000" dirty="0" err="1">
                <a:latin typeface="Monaco"/>
                <a:cs typeface="Monaco"/>
              </a:rPr>
              <a:t>boolean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input.startsWith</a:t>
            </a:r>
            <a:r>
              <a:rPr lang="en-US" sz="2000" dirty="0">
                <a:latin typeface="Monaco"/>
                <a:cs typeface="Monaco"/>
              </a:rPr>
              <a:t>(substring);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165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Predicate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3672283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indicatesIfStringStartsWithSubstring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 predicate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new </a:t>
            </a:r>
            <a:r>
              <a:rPr lang="en-US" sz="2000" dirty="0" err="1">
                <a:latin typeface="Monaco"/>
                <a:cs typeface="Monaco"/>
              </a:rPr>
              <a:t>StartWithPredicate</a:t>
            </a:r>
            <a:r>
              <a:rPr lang="en-US" sz="2000" dirty="0">
                <a:latin typeface="Monaco"/>
                <a:cs typeface="Monaco"/>
              </a:rPr>
              <a:t>("A");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assertTrue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("ABC"));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assertFalse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predicate.apply</a:t>
            </a:r>
            <a:r>
              <a:rPr lang="en-US" sz="2000" dirty="0">
                <a:latin typeface="Monaco"/>
                <a:cs typeface="Monaco"/>
              </a:rPr>
              <a:t>("DEF"));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481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Guava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61693"/>
            <a:ext cx="8042276" cy="2816935"/>
          </a:xfrm>
        </p:spPr>
        <p:txBody>
          <a:bodyPr numCol="2"/>
          <a:lstStyle/>
          <a:p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nnotations</a:t>
            </a:r>
          </a:p>
          <a:p>
            <a:r>
              <a:rPr lang="en-US" b="1" i="1" dirty="0" smtClean="0">
                <a:latin typeface="Courier"/>
                <a:cs typeface="Courier"/>
              </a:rPr>
              <a:t>base</a:t>
            </a:r>
            <a:endParaRPr lang="en-US" b="1" i="1" dirty="0"/>
          </a:p>
          <a:p>
            <a:r>
              <a:rPr lang="en-US" dirty="0" err="1" smtClean="0">
                <a:latin typeface="Courier"/>
                <a:cs typeface="Courier"/>
              </a:rPr>
              <a:t>base.internal</a:t>
            </a:r>
            <a:endParaRPr lang="en-US" dirty="0"/>
          </a:p>
          <a:p>
            <a:r>
              <a:rPr lang="en-US" b="1" i="1" dirty="0" smtClean="0">
                <a:latin typeface="Courier"/>
                <a:cs typeface="Courier"/>
              </a:rPr>
              <a:t>collect</a:t>
            </a:r>
            <a:endParaRPr lang="en-US" b="1" i="1" dirty="0" smtClean="0"/>
          </a:p>
          <a:p>
            <a:r>
              <a:rPr lang="en-US" dirty="0" err="1" smtClean="0">
                <a:latin typeface="Courier"/>
                <a:cs typeface="Courier"/>
              </a:rPr>
              <a:t>io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net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primitives</a:t>
            </a:r>
          </a:p>
          <a:p>
            <a:r>
              <a:rPr lang="en-US" dirty="0" err="1" smtClean="0">
                <a:latin typeface="Courier"/>
                <a:cs typeface="Courier"/>
              </a:rPr>
              <a:t>util.conncurrent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73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c.g.g.base.Predicates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Helper method for Predicate instances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methods for: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Negation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Composition (and/or)</a:t>
            </a:r>
          </a:p>
          <a:p>
            <a:r>
              <a:rPr lang="en-US" sz="2800" dirty="0" smtClean="0">
                <a:latin typeface="News Gothic MT"/>
                <a:cs typeface="News Gothic MT"/>
              </a:rPr>
              <a:t>Factory methods for creating Predicates: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Null/non null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String pattern matching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Instance of</a:t>
            </a:r>
          </a:p>
          <a:p>
            <a:pPr lvl="1"/>
            <a:r>
              <a:rPr lang="en-US" sz="2600" dirty="0" smtClean="0">
                <a:latin typeface="News Gothic MT"/>
                <a:cs typeface="News Gothic MT"/>
              </a:rPr>
              <a:t>Existence in a collection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0765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Determines an output for a given input.</a:t>
            </a:r>
            <a:endParaRPr lang="en-US" sz="3000" dirty="0" smtClean="0">
              <a:latin typeface="News Gothic MT"/>
              <a:cs typeface="News Gothic MT"/>
            </a:endParaRPr>
          </a:p>
          <a:p>
            <a:r>
              <a:rPr lang="en-US" sz="3000" dirty="0" smtClean="0">
                <a:latin typeface="News Gothic MT"/>
                <a:cs typeface="News Gothic MT"/>
              </a:rPr>
              <a:t>Ideal for invoking a method with the same input across a collection of objects</a:t>
            </a:r>
            <a:endParaRPr lang="en-US" sz="2800" dirty="0" smtClean="0">
              <a:latin typeface="News Gothic MT"/>
              <a:cs typeface="News Gothic MT"/>
            </a:endParaRP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11102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7557"/>
          </a:xfrm>
        </p:spPr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855134"/>
            <a:ext cx="8151284" cy="5223934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static class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implements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Function&lt;String, String&gt;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@Override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public </a:t>
            </a: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apply</a:t>
            </a:r>
            <a:r>
              <a:rPr lang="en-US" sz="2000" dirty="0">
                <a:latin typeface="Monaco"/>
                <a:cs typeface="Monaco"/>
              </a:rPr>
              <a:t>(String input)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length = </a:t>
            </a:r>
            <a:r>
              <a:rPr lang="en-US" sz="2000" dirty="0" err="1" smtClean="0">
                <a:latin typeface="Monaco"/>
                <a:cs typeface="Monaco"/>
              </a:rPr>
              <a:t>inout.length</a:t>
            </a:r>
            <a:r>
              <a:rPr lang="en-US" sz="2000" dirty="0" smtClean="0">
                <a:latin typeface="Monaco"/>
                <a:cs typeface="Monaco"/>
              </a:rPr>
              <a:t>();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reversed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        new </a:t>
            </a:r>
            <a:r>
              <a:rPr lang="en-US" sz="2000" dirty="0" err="1">
                <a:latin typeface="Monaco"/>
                <a:cs typeface="Monaco"/>
              </a:rPr>
              <a:t>StringBuilder</a:t>
            </a:r>
            <a:r>
              <a:rPr lang="en-US" sz="2000" dirty="0" smtClean="0">
                <a:latin typeface="Monaco"/>
                <a:cs typeface="Monaco"/>
              </a:rPr>
              <a:t>(length);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for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int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latin typeface="Monaco"/>
                <a:cs typeface="Monaco"/>
              </a:rPr>
              <a:t>length - </a:t>
            </a:r>
            <a:r>
              <a:rPr lang="en-US" sz="2000" dirty="0">
                <a:latin typeface="Monaco"/>
                <a:cs typeface="Monaco"/>
              </a:rPr>
              <a:t>1;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&gt;= 0;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--)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>
                <a:latin typeface="Monaco"/>
                <a:cs typeface="Monaco"/>
              </a:rPr>
              <a:t>reversed.append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input.charAt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return </a:t>
            </a:r>
            <a:r>
              <a:rPr lang="en-US" sz="2000" dirty="0" err="1">
                <a:latin typeface="Monaco"/>
                <a:cs typeface="Monaco"/>
              </a:rPr>
              <a:t>reversed.toString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}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b="1" i="1" dirty="0">
              <a:solidFill>
                <a:srgbClr val="586215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544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05650"/>
            <a:ext cx="8151284" cy="4273417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public void </a:t>
            </a:r>
            <a:r>
              <a:rPr lang="en-US" sz="2000" dirty="0" err="1">
                <a:latin typeface="Monaco"/>
                <a:cs typeface="Monaco"/>
              </a:rPr>
              <a:t>shouldGiveSkuNumber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 function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new </a:t>
            </a:r>
            <a:r>
              <a:rPr lang="en-US" sz="2000" dirty="0" err="1">
                <a:latin typeface="Monaco"/>
                <a:cs typeface="Monaco"/>
              </a:rPr>
              <a:t>ReverseFunction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function.apply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abc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(result, "</a:t>
            </a:r>
            <a:r>
              <a:rPr lang="en-US" sz="2000" dirty="0" err="1">
                <a:latin typeface="Monaco"/>
                <a:cs typeface="Monaco"/>
              </a:rPr>
              <a:t>cba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8927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49"/>
            <a:ext cx="8042276" cy="4391951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News Gothic MT"/>
                <a:cs typeface="News Gothic MT"/>
              </a:rPr>
              <a:t>Provides help method </a:t>
            </a:r>
            <a:r>
              <a:rPr lang="en-US" sz="3000" dirty="0">
                <a:latin typeface="News Gothic MT"/>
                <a:cs typeface="News Gothic MT"/>
              </a:rPr>
              <a:t>for </a:t>
            </a:r>
            <a:r>
              <a:rPr lang="en-US" sz="3000" dirty="0">
                <a:latin typeface="News Gothic MT"/>
                <a:cs typeface="News Gothic MT"/>
              </a:rPr>
              <a:t>chaining </a:t>
            </a:r>
            <a:r>
              <a:rPr lang="en-US" sz="3000" dirty="0">
                <a:latin typeface="News Gothic MT"/>
                <a:cs typeface="News Gothic MT"/>
              </a:rPr>
              <a:t>(composing) </a:t>
            </a:r>
            <a:r>
              <a:rPr lang="en-US" sz="3000" dirty="0" smtClean="0">
                <a:latin typeface="News Gothic MT"/>
                <a:cs typeface="News Gothic MT"/>
              </a:rPr>
              <a:t>functions</a:t>
            </a:r>
          </a:p>
          <a:p>
            <a:r>
              <a:rPr lang="en-US" sz="3000" dirty="0" smtClean="0">
                <a:latin typeface="News Gothic MT"/>
                <a:cs typeface="News Gothic MT"/>
              </a:rPr>
              <a:t>Provides factory methods for creating Functions that: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result of invoking </a:t>
            </a:r>
            <a:r>
              <a:rPr lang="en-US" sz="2400" dirty="0" err="1" smtClean="0">
                <a:latin typeface="Monaco"/>
                <a:cs typeface="Monaco"/>
              </a:rPr>
              <a:t>toString</a:t>
            </a:r>
            <a:r>
              <a:rPr lang="en-US" sz="2400" dirty="0" smtClean="0">
                <a:latin typeface="Monaco"/>
                <a:cs typeface="Monaco"/>
              </a:rPr>
              <a:t>()</a:t>
            </a:r>
            <a:r>
              <a:rPr lang="en-US" sz="2400" dirty="0" smtClean="0">
                <a:latin typeface="News Gothic MT"/>
                <a:cs typeface="News Gothic MT"/>
              </a:rPr>
              <a:t> </a:t>
            </a:r>
            <a:r>
              <a:rPr lang="en-US" sz="2800" dirty="0" smtClean="0">
                <a:latin typeface="News Gothic MT"/>
                <a:cs typeface="News Gothic MT"/>
              </a:rPr>
              <a:t>on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value in Map whose key in the function’s input</a:t>
            </a:r>
          </a:p>
          <a:p>
            <a:pPr lvl="1"/>
            <a:r>
              <a:rPr lang="en-US" sz="2800" dirty="0" smtClean="0">
                <a:latin typeface="News Gothic MT"/>
                <a:cs typeface="News Gothic MT"/>
              </a:rPr>
              <a:t>Returns same value for every invocation </a:t>
            </a:r>
          </a:p>
          <a:p>
            <a:pPr lvl="1"/>
            <a:endParaRPr lang="en-US" sz="2800" dirty="0" smtClean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8763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4800" dirty="0" err="1" smtClean="0"/>
              <a:t>com.google.guava.collect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573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73442"/>
            <a:ext cx="8042276" cy="1336956"/>
          </a:xfrm>
        </p:spPr>
        <p:txBody>
          <a:bodyPr/>
          <a:lstStyle/>
          <a:p>
            <a:r>
              <a:rPr lang="en-US" sz="5400" dirty="0" err="1" smtClean="0"/>
              <a:t>com.google.guava.base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3690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c.g.g.base.Objects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Provides helper methods for implementing </a:t>
            </a:r>
            <a:r>
              <a:rPr lang="en-US" sz="2800" dirty="0">
                <a:latin typeface="Monaco"/>
                <a:cs typeface="Monaco"/>
              </a:rPr>
              <a:t>equals</a:t>
            </a:r>
            <a:r>
              <a:rPr lang="en-US" sz="3200" dirty="0" smtClean="0"/>
              <a:t>, </a:t>
            </a:r>
            <a:r>
              <a:rPr lang="en-US" sz="2800" dirty="0" err="1">
                <a:latin typeface="Monaco"/>
                <a:cs typeface="Monaco"/>
              </a:rPr>
              <a:t>hashCode</a:t>
            </a:r>
            <a:r>
              <a:rPr lang="en-US" sz="3200" dirty="0" smtClean="0"/>
              <a:t> and </a:t>
            </a:r>
            <a:r>
              <a:rPr lang="en-US" sz="2800" dirty="0" err="1">
                <a:latin typeface="Monaco"/>
                <a:cs typeface="Monaco"/>
              </a:rPr>
              <a:t>toString</a:t>
            </a:r>
            <a:r>
              <a:rPr lang="en-US" sz="3200" dirty="0" smtClean="0"/>
              <a:t> methods.</a:t>
            </a:r>
          </a:p>
          <a:p>
            <a:r>
              <a:rPr lang="en-US" sz="3200" dirty="0" smtClean="0"/>
              <a:t>Proper handling of nulls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6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85576"/>
            <a:ext cx="8042276" cy="133695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Objects code examples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122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c.g.g.base.Preconditions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Checks for preconditions and throws standard runtime exceptions if check fails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Check for null arguments</a:t>
            </a:r>
          </a:p>
          <a:p>
            <a:pPr lvl="1"/>
            <a:r>
              <a:rPr lang="en-US" sz="2800" dirty="0" smtClean="0"/>
              <a:t>Check for invalid arguments</a:t>
            </a:r>
          </a:p>
          <a:p>
            <a:pPr lvl="1"/>
            <a:r>
              <a:rPr lang="en-US" sz="2800" dirty="0" smtClean="0"/>
              <a:t>Check for invalid state</a:t>
            </a:r>
          </a:p>
          <a:p>
            <a:pPr marL="34925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Used to find program bugs, not to handle application-level exceptions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12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Preconditions.checkNotNull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NullPointerException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input String null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reverse(String 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Preconditions.checkNotNull</a:t>
            </a:r>
            <a:r>
              <a:rPr lang="en-US" sz="2000" dirty="0" smtClean="0">
                <a:latin typeface="Monaco"/>
                <a:cs typeface="Monaco"/>
              </a:rPr>
              <a:t>(string,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“Input String cannot be null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// reverse the String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4067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1883</Words>
  <Application>Microsoft Macintosh PowerPoint</Application>
  <PresentationFormat>On-screen Show (4:3)</PresentationFormat>
  <Paragraphs>398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Breeze</vt:lpstr>
      <vt:lpstr>Google Guava</vt:lpstr>
      <vt:lpstr>What is Guava?</vt:lpstr>
      <vt:lpstr>Goals</vt:lpstr>
      <vt:lpstr>Guava Packaging</vt:lpstr>
      <vt:lpstr>com.google.guava.base</vt:lpstr>
      <vt:lpstr>c.g.g.base.Objects</vt:lpstr>
      <vt:lpstr>    Objects code examples</vt:lpstr>
      <vt:lpstr>c.g.g.base.Preconditions</vt:lpstr>
      <vt:lpstr>Preconditions.checkNotNull()</vt:lpstr>
      <vt:lpstr>Preconditions.checkArgument()</vt:lpstr>
      <vt:lpstr>Preconditions.checkState()</vt:lpstr>
      <vt:lpstr>c.g.g.base.Strings</vt:lpstr>
      <vt:lpstr>Strings.nullToEmpty()</vt:lpstr>
      <vt:lpstr>Strings.emptyToNull()</vt:lpstr>
      <vt:lpstr>Strings.isNullOrEmpty()</vt:lpstr>
      <vt:lpstr>Strings.padStart()</vt:lpstr>
      <vt:lpstr>Strings.padEnd()</vt:lpstr>
      <vt:lpstr>c.g.g.base.Splitter</vt:lpstr>
      <vt:lpstr>Splitter example</vt:lpstr>
      <vt:lpstr>Splitter example</vt:lpstr>
      <vt:lpstr>c.g.g.base.Joiner</vt:lpstr>
      <vt:lpstr>Joiner example</vt:lpstr>
      <vt:lpstr>Joiner example</vt:lpstr>
      <vt:lpstr>Joiner example</vt:lpstr>
      <vt:lpstr>c.g.g.base.CaseFormat</vt:lpstr>
      <vt:lpstr>CaseFormat example</vt:lpstr>
      <vt:lpstr>c.g.g.base.CharMatcher</vt:lpstr>
      <vt:lpstr>c.g.g.base.CharMatcher</vt:lpstr>
      <vt:lpstr>c.g.g.base.CharMatcher</vt:lpstr>
      <vt:lpstr>CharMatcher example</vt:lpstr>
      <vt:lpstr>CharMatcher example</vt:lpstr>
      <vt:lpstr>CharMatcher example</vt:lpstr>
      <vt:lpstr>CharMatcher example</vt:lpstr>
      <vt:lpstr>CharMatcher example</vt:lpstr>
      <vt:lpstr>c.g.g.base.Predicate</vt:lpstr>
      <vt:lpstr>Predicate example</vt:lpstr>
      <vt:lpstr>Predicate example</vt:lpstr>
      <vt:lpstr>Predicate example</vt:lpstr>
      <vt:lpstr>Predicate example</vt:lpstr>
      <vt:lpstr>c.g.g.base.Predicates</vt:lpstr>
      <vt:lpstr>c.g.g.base.Function</vt:lpstr>
      <vt:lpstr>Function example</vt:lpstr>
      <vt:lpstr>Function example</vt:lpstr>
      <vt:lpstr>c.g.g.base.Functions</vt:lpstr>
      <vt:lpstr>com.google.guava.collect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Guava</dc:title>
  <dc:creator>Ryan Breidenbach</dc:creator>
  <cp:lastModifiedBy>Ryan Breidenbach</cp:lastModifiedBy>
  <cp:revision>162</cp:revision>
  <dcterms:created xsi:type="dcterms:W3CDTF">2011-06-23T23:33:46Z</dcterms:created>
  <dcterms:modified xsi:type="dcterms:W3CDTF">2011-09-03T22:17:20Z</dcterms:modified>
</cp:coreProperties>
</file>